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73" r:id="rId6"/>
    <p:sldId id="268" r:id="rId7"/>
    <p:sldId id="269" r:id="rId8"/>
    <p:sldId id="270" r:id="rId9"/>
    <p:sldId id="259" r:id="rId10"/>
    <p:sldId id="264" r:id="rId11"/>
    <p:sldId id="271" r:id="rId12"/>
    <p:sldId id="260" r:id="rId13"/>
    <p:sldId id="265" r:id="rId14"/>
    <p:sldId id="261" r:id="rId15"/>
    <p:sldId id="266" r:id="rId16"/>
    <p:sldId id="262" r:id="rId17"/>
    <p:sldId id="26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2" autoAdjust="0"/>
    <p:restoredTop sz="94660"/>
  </p:normalViewPr>
  <p:slideViewPr>
    <p:cSldViewPr snapToGrid="0">
      <p:cViewPr varScale="1">
        <p:scale>
          <a:sx n="72" d="100"/>
          <a:sy n="72" d="100"/>
        </p:scale>
        <p:origin x="2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C2896-A104-4007-9D48-12F6148A1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7BA825-227C-4C2C-8DD8-103011B0F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DE4EF-92C7-455F-A184-752EDE786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666E5-ED61-422E-8E7F-8485C4700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A31E1E-4E3C-4FDF-8815-22773D4C1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81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3677D-3D34-43E3-B5AF-8C81EC5F6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D198E8-48FA-4AE8-AC92-5D88D3C78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DC5FB-9F80-4DB8-9B60-D864E4C0F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3D1C9-B33A-4BE6-B87D-0747688E6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ECA1C8-DA7A-4FC1-AFFE-6AB22092F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973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9BCA57-7355-47A9-B47A-D40B11D588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143BD9-DF14-4C7F-BB4F-14FBAEA0F7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96DB70-9491-44A2-89BE-E0A761A82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A0872-7693-4647-81F5-0A3A4FD42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716F87-05FC-4EC8-9443-A99A61563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56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73C86-5026-42FD-850B-77995F645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CD1A5-F7C4-48BD-95BE-1F0247F80B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1013D-E56E-41ED-BEAD-C7BC2E6B0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41145-E8C8-4913-A2CD-9E2CA5571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4300A-C81B-4417-B0D7-23EF69FE0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718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DDD4F-065C-41FC-BC6D-CBE008137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847E7A-6196-4BF3-81B1-4D47CF9279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F1240-B1DC-45D6-A317-1739FBA60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77E5D-E395-43B2-BBFF-F296362FF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BB88F-4089-474A-9CB5-29A748E22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4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6C5E8-1BA5-4AF7-AA03-85043EB34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E26CB-6189-4082-9590-7982FC954E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4F2A5C-686C-405B-8275-5F5B2530DD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D0784-682F-4832-80F3-BF3101A5C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A01E5A-E15E-4024-8D04-FE770EE9A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0246A2-ACE9-4247-813A-CD60BC79A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71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2DE8A-191B-4C07-8A6E-9535B420B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629C2C-5F00-4F78-BAA9-573C5EB06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F4C183-C531-49C8-9117-F8D5E717EF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2ABE32-8663-465C-AC85-F8CC0DAED6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4C6B7B-197E-4AA6-AF3A-CBCDA44A88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B0F33B-97CB-473D-A839-353E51A51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E57C63-D83C-421A-91B2-D92CC3302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E69B7C-FBE9-4DAB-8268-A020142BF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036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0C6F7-94CE-4A29-8953-A5F911563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6FA04E-04A2-4CF5-AAD4-29E995BC4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6EE753-C6E0-43EC-8EE5-3B4E5F5CA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FC3A07-27B8-4776-9A57-22AA5522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BC5833-C043-444E-9D78-DE8D5ECF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E8F81C8-A2C1-4FC3-BE17-4D8A38B85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11122A-9AFB-450B-90C6-582C58FFA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35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02697-B535-4340-81E0-0C044A86E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E7053-F5A6-44FB-ABFB-2573FB120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28E40C-4FCF-4E7A-9381-38CB577BD9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2B958-DE09-4ACB-8011-0F92F74E3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CCDFD6-F44B-4FB0-98ED-E8BB0BD2E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229C6E-7329-4D07-9AE7-9EB31CCA4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33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753C1-AA41-428B-A5EF-99E356651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0D881A-0089-4756-9AC2-D9797C0A9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04E894-EF42-4C7B-B52E-5EB916257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42406-B2A4-4AF2-B37D-87B05A609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1F7815-74EC-4EF6-8D53-28FA12FBE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0103B4-834E-4ED0-8AC5-E71303741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216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A238B9-9F1D-4200-9D74-8B5E3EA1E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1C1243-BD08-41AA-BD41-3C276EEFD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46C87-BD54-4131-81FC-EC7F95B856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4BA2A-3AB1-4EC2-8429-E5D484914B7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597B-F81E-444A-A465-CE261E6D70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FF3D5-6F3C-4122-9372-3AF30D4E3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4172B-95B5-4275-A63B-FFCFE9442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402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82E2-4C47-4D4D-B5B2-4C4F578EF0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86075"/>
            <a:ext cx="9144000" cy="2387600"/>
          </a:xfrm>
        </p:spPr>
        <p:txBody>
          <a:bodyPr/>
          <a:lstStyle/>
          <a:p>
            <a:r>
              <a:rPr lang="en-US" dirty="0"/>
              <a:t>Way Forward on NR-U BS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F876E1-9D7E-4D40-B605-FB779311E9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7194" y="4157825"/>
            <a:ext cx="9144000" cy="1655762"/>
          </a:xfrm>
        </p:spPr>
        <p:txBody>
          <a:bodyPr/>
          <a:lstStyle/>
          <a:p>
            <a:endParaRPr lang="en-US" dirty="0"/>
          </a:p>
          <a:p>
            <a:r>
              <a:rPr lang="en-US" sz="2800" dirty="0"/>
              <a:t>Ericsson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2E2AE14-D2DC-4368-B516-1DA49BD1655B}"/>
              </a:ext>
            </a:extLst>
          </p:cNvPr>
          <p:cNvSpPr txBox="1"/>
          <p:nvPr/>
        </p:nvSpPr>
        <p:spPr>
          <a:xfrm>
            <a:off x="600747" y="386262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#96-e	</a:t>
            </a:r>
          </a:p>
          <a:p>
            <a:r>
              <a:rPr lang="en-GB" altLang="zh-CN" sz="2000" dirty="0"/>
              <a:t>Electronic Meeting, 17 - 28 August 2020</a:t>
            </a:r>
            <a:endParaRPr lang="en-US" altLang="zh-CN" sz="2000" dirty="0"/>
          </a:p>
          <a:p>
            <a:r>
              <a:rPr lang="en-US" altLang="ja-JP" sz="2000" dirty="0"/>
              <a:t>Agenda: 7.1.6.1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A003C4B-1876-4C32-8DFA-49EC2FC2549F}"/>
              </a:ext>
            </a:extLst>
          </p:cNvPr>
          <p:cNvSpPr/>
          <p:nvPr/>
        </p:nvSpPr>
        <p:spPr>
          <a:xfrm>
            <a:off x="8722188" y="322402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/>
              <a:t>R4-2012611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algn="r"/>
            <a:r>
              <a:rPr lang="en-US" altLang="zh-CN" sz="2000" dirty="0"/>
              <a:t>Document for: Approval </a:t>
            </a:r>
          </a:p>
        </p:txBody>
      </p:sp>
    </p:spTree>
    <p:extLst>
      <p:ext uri="{BB962C8B-B14F-4D97-AF65-F5344CB8AC3E}">
        <p14:creationId xmlns:p14="http://schemas.microsoft.com/office/powerpoint/2010/main" val="1464894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C25682-00B3-445E-97C1-25C391303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34A1EC3-226C-4324-9147-9E9AF816D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/>
          </a:bodyPr>
          <a:lstStyle/>
          <a:p>
            <a:r>
              <a:rPr lang="en-US" dirty="0">
                <a:highlight>
                  <a:srgbClr val="00FF00"/>
                </a:highlight>
              </a:rPr>
              <a:t>Define requirements for </a:t>
            </a:r>
            <a:r>
              <a:rPr lang="en-GB" dirty="0">
                <a:highlight>
                  <a:srgbClr val="00FF00"/>
                </a:highlight>
              </a:rPr>
              <a:t>PRB-Interlaced PUSCH Resource Allocation</a:t>
            </a:r>
            <a:endParaRPr lang="en-US" dirty="0"/>
          </a:p>
          <a:p>
            <a:r>
              <a:rPr lang="en-US" dirty="0"/>
              <a:t>Whether to define PUSCH requirements for NR-U 2-step RACH </a:t>
            </a:r>
            <a:r>
              <a:rPr lang="en-US" dirty="0" err="1"/>
              <a:t>MsgA</a:t>
            </a:r>
            <a:endParaRPr lang="en-US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Do not define additional requirements for NR-U 2-step RACH </a:t>
            </a:r>
            <a:r>
              <a:rPr lang="en-US" dirty="0" err="1">
                <a:highlight>
                  <a:srgbClr val="00FF00"/>
                </a:highlight>
              </a:rPr>
              <a:t>MsgA</a:t>
            </a:r>
            <a:endParaRPr lang="en-US" dirty="0">
              <a:highlight>
                <a:srgbClr val="00FF00"/>
              </a:highlight>
            </a:endParaRPr>
          </a:p>
          <a:p>
            <a:r>
              <a:rPr lang="en-US" dirty="0"/>
              <a:t>Whether to define PUSCH requirements for UL multi TTI PUSCH scheduling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Do not define requirements for UL multi-TTI PUSCH scheduling</a:t>
            </a:r>
          </a:p>
          <a:p>
            <a:r>
              <a:rPr lang="en-US" dirty="0"/>
              <a:t>Whether to define UCI multiplexed on PUSCH performance requirements</a:t>
            </a:r>
          </a:p>
          <a:p>
            <a:pPr lvl="1"/>
            <a:r>
              <a:rPr lang="en-US" dirty="0"/>
              <a:t>Option 1: Yes</a:t>
            </a:r>
          </a:p>
          <a:p>
            <a:pPr lvl="2"/>
            <a:r>
              <a:rPr lang="en-US" u="sng" dirty="0"/>
              <a:t>Option 1a: Introduce the CG-UCI multiplexing on PUSCH performance requirements</a:t>
            </a:r>
            <a:endParaRPr lang="en-US" dirty="0"/>
          </a:p>
          <a:p>
            <a:pPr lvl="1"/>
            <a:r>
              <a:rPr lang="en-US" dirty="0"/>
              <a:t>Option 2: No 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FFS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773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EF1E6-8A11-4787-8BB3-94942227F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9F70-10EF-4AC2-94D0-DC784FF998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Number of interlaces for PRB-interlaced PUSCH Resource Allocation</a:t>
            </a:r>
          </a:p>
          <a:p>
            <a:pPr lvl="1"/>
            <a:r>
              <a:rPr lang="en-US" dirty="0"/>
              <a:t>Option 1: Single interlace</a:t>
            </a:r>
          </a:p>
          <a:p>
            <a:pPr lvl="1"/>
            <a:r>
              <a:rPr lang="en-US" dirty="0"/>
              <a:t>Option 2: More than 1 interlace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FFS</a:t>
            </a:r>
          </a:p>
        </p:txBody>
      </p:sp>
    </p:spTree>
    <p:extLst>
      <p:ext uri="{BB962C8B-B14F-4D97-AF65-F5344CB8AC3E}">
        <p14:creationId xmlns:p14="http://schemas.microsoft.com/office/powerpoint/2010/main" val="2698213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DB2AF-31FC-4D5B-A6C5-708F5C5C8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46259"/>
            <a:ext cx="10515600" cy="2852737"/>
          </a:xfrm>
        </p:spPr>
        <p:txBody>
          <a:bodyPr/>
          <a:lstStyle/>
          <a:p>
            <a:pPr algn="ctr"/>
            <a:r>
              <a:rPr lang="en-US" b="1" dirty="0"/>
              <a:t>PUCCH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9DB15E-E707-4624-9340-E5BD6651EC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38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6F9CD-3E01-4E46-BDBA-98DC6928C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 and Simulation assumptions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05DC8DF-0475-4E1A-9C5D-7866FFED46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Define requirements for PRB-Interlaced PUCCH Resource Allocation</a:t>
            </a:r>
            <a:endParaRPr lang="en-US" dirty="0"/>
          </a:p>
          <a:p>
            <a:r>
              <a:rPr lang="en-US" dirty="0"/>
              <a:t>PUCCH enhance format</a:t>
            </a:r>
          </a:p>
          <a:p>
            <a:pPr lvl="1"/>
            <a:r>
              <a:rPr lang="en-GB" dirty="0"/>
              <a:t>Option 1: Format 0/1/2/3</a:t>
            </a:r>
          </a:p>
          <a:p>
            <a:pPr lvl="1"/>
            <a:r>
              <a:rPr lang="en-GB" dirty="0"/>
              <a:t>Option 2: Format 0/2</a:t>
            </a:r>
            <a:endParaRPr lang="en-US" dirty="0"/>
          </a:p>
          <a:p>
            <a:pPr lvl="1"/>
            <a:r>
              <a:rPr lang="en-GB" dirty="0">
                <a:highlight>
                  <a:srgbClr val="FFFF00"/>
                </a:highlight>
              </a:rPr>
              <a:t>FFS.</a:t>
            </a:r>
          </a:p>
          <a:p>
            <a:r>
              <a:rPr lang="en-US" dirty="0"/>
              <a:t>Number of interlaces for PRB-interlaced PUCCH Resource Allocation</a:t>
            </a:r>
          </a:p>
          <a:p>
            <a:pPr lvl="1"/>
            <a:r>
              <a:rPr lang="en-US" dirty="0"/>
              <a:t>Option 1: Single Interlace</a:t>
            </a:r>
          </a:p>
          <a:p>
            <a:pPr lvl="1"/>
            <a:r>
              <a:rPr lang="en-US" dirty="0"/>
              <a:t>Option 2: 2 interlaces.</a:t>
            </a:r>
          </a:p>
          <a:p>
            <a:pPr lvl="2"/>
            <a:r>
              <a:rPr lang="en-US" dirty="0"/>
              <a:t>Not applicable to all PUCCH formats;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FFS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6848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F9720-7522-449D-95AD-1A3A8B2BE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2892"/>
            <a:ext cx="10515600" cy="2852737"/>
          </a:xfrm>
        </p:spPr>
        <p:txBody>
          <a:bodyPr/>
          <a:lstStyle/>
          <a:p>
            <a:pPr algn="ctr"/>
            <a:r>
              <a:rPr lang="en-US" b="1" dirty="0"/>
              <a:t>PRACH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2E00AF-8DF2-4D0F-A7A2-12D58842F3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470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8BBBB4-BB7C-4C80-A5A4-1630BEBDA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 and simulation configuration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41D0AF-D294-4462-8A87-957BFC37F6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Whether to define requirements for Wideband PRACH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Define requirements for wideband PRACH</a:t>
            </a:r>
          </a:p>
          <a:p>
            <a:r>
              <a:rPr lang="en-US" dirty="0"/>
              <a:t>PRACH format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FFS</a:t>
            </a:r>
          </a:p>
        </p:txBody>
      </p:sp>
    </p:spTree>
    <p:extLst>
      <p:ext uri="{BB962C8B-B14F-4D97-AF65-F5344CB8AC3E}">
        <p14:creationId xmlns:p14="http://schemas.microsoft.com/office/powerpoint/2010/main" val="3908746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9421B-A2D1-446D-9B1B-359EFA5D4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42168"/>
            <a:ext cx="10515600" cy="2852737"/>
          </a:xfrm>
        </p:spPr>
        <p:txBody>
          <a:bodyPr/>
          <a:lstStyle/>
          <a:p>
            <a:pPr algn="ctr"/>
            <a:r>
              <a:rPr lang="en-US" b="1" dirty="0"/>
              <a:t>SRS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8535F-546B-475B-A9B4-D3BCA04815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654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92DE76-E41E-4F1B-8BD9-13C17D53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1EBFB4-5ACD-420B-93A6-A244965CE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Whether to define SRS performance requirements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Do not define requirements for SRS</a:t>
            </a:r>
          </a:p>
        </p:txBody>
      </p:sp>
    </p:spTree>
    <p:extLst>
      <p:ext uri="{BB962C8B-B14F-4D97-AF65-F5344CB8AC3E}">
        <p14:creationId xmlns:p14="http://schemas.microsoft.com/office/powerpoint/2010/main" val="349995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C2435-968C-4592-8AA4-69A923D0B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F7E5A-572A-49A4-B8B9-38EFB2B1D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Agreed email discussion summary</a:t>
            </a:r>
          </a:p>
          <a:p>
            <a:pPr marL="0" indent="0">
              <a:buNone/>
            </a:pPr>
            <a:r>
              <a:rPr lang="en-US" dirty="0"/>
              <a:t>R4-2012542	Email discussion summary for [96e][328] </a:t>
            </a:r>
            <a:r>
              <a:rPr lang="en-US" dirty="0" err="1"/>
              <a:t>NR_unlic_Demod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861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6E163C-D3CD-4299-8641-20A142C4E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64" y="910748"/>
            <a:ext cx="10515600" cy="2852737"/>
          </a:xfrm>
        </p:spPr>
        <p:txBody>
          <a:bodyPr/>
          <a:lstStyle/>
          <a:p>
            <a:pPr algn="ctr"/>
            <a:r>
              <a:rPr lang="en-US" b="1" dirty="0"/>
              <a:t>General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3A7658-1ACC-42A6-9E0E-691FE8868E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54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C64C065-34DC-446F-AD72-6AE50D92D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scope: test Scenario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834608-2D25-4C7B-9E5F-0A6BDDE3D3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Test Scenarios</a:t>
            </a:r>
          </a:p>
          <a:p>
            <a:pPr lvl="1"/>
            <a:r>
              <a:rPr lang="en-US" dirty="0"/>
              <a:t>Option 1</a:t>
            </a:r>
          </a:p>
          <a:p>
            <a:pPr lvl="2"/>
            <a:r>
              <a:rPr lang="en-US" dirty="0"/>
              <a:t>Scenario A (Carrier aggregation between licensed band NR (</a:t>
            </a:r>
            <a:r>
              <a:rPr lang="en-US" dirty="0" err="1"/>
              <a:t>PCell</a:t>
            </a:r>
            <a:r>
              <a:rPr lang="en-US" dirty="0"/>
              <a:t>) and NR-U (</a:t>
            </a:r>
            <a:r>
              <a:rPr lang="en-US" dirty="0" err="1"/>
              <a:t>SCell</a:t>
            </a:r>
            <a:r>
              <a:rPr lang="en-US" dirty="0"/>
              <a:t>))</a:t>
            </a:r>
          </a:p>
          <a:p>
            <a:pPr lvl="2"/>
            <a:r>
              <a:rPr lang="en-US" dirty="0"/>
              <a:t>Scenario B (Dual connectivity between licensed band LTE (</a:t>
            </a:r>
            <a:r>
              <a:rPr lang="en-US" dirty="0" err="1"/>
              <a:t>PCell</a:t>
            </a:r>
            <a:r>
              <a:rPr lang="en-US" dirty="0"/>
              <a:t>) and NR-U (</a:t>
            </a:r>
            <a:r>
              <a:rPr lang="en-US" dirty="0" err="1"/>
              <a:t>PSCell</a:t>
            </a:r>
            <a:r>
              <a:rPr lang="en-US" dirty="0"/>
              <a:t>))</a:t>
            </a:r>
          </a:p>
          <a:p>
            <a:pPr lvl="2"/>
            <a:r>
              <a:rPr lang="en-US" dirty="0"/>
              <a:t>Scenario C (Stand-alone NR-U (</a:t>
            </a:r>
            <a:r>
              <a:rPr lang="en-US" dirty="0" err="1"/>
              <a:t>PCell</a:t>
            </a:r>
            <a:r>
              <a:rPr lang="en-US" dirty="0"/>
              <a:t>))</a:t>
            </a:r>
          </a:p>
          <a:p>
            <a:pPr lvl="1"/>
            <a:r>
              <a:rPr lang="en-US" dirty="0"/>
              <a:t>Option 2</a:t>
            </a:r>
          </a:p>
          <a:p>
            <a:pPr lvl="2"/>
            <a:r>
              <a:rPr lang="en-GB" dirty="0"/>
              <a:t>Scenario C (Stand-alone NR-U (</a:t>
            </a:r>
            <a:r>
              <a:rPr lang="en-GB" dirty="0" err="1"/>
              <a:t>PCell</a:t>
            </a:r>
            <a:r>
              <a:rPr lang="en-GB" dirty="0"/>
              <a:t>))</a:t>
            </a:r>
          </a:p>
          <a:p>
            <a:pPr lvl="1"/>
            <a:r>
              <a:rPr lang="en-GB" dirty="0"/>
              <a:t>Option 3</a:t>
            </a:r>
          </a:p>
          <a:p>
            <a:pPr lvl="2"/>
            <a:r>
              <a:rPr lang="en-GB" dirty="0"/>
              <a:t>Define demodulation requirements only for Scenario A (LAA), but these requirements can be applied for other scenarios. Meanwhile, only define requirements for single carrier and don’t define requirements for intra-band CA. </a:t>
            </a:r>
          </a:p>
        </p:txBody>
      </p:sp>
    </p:spTree>
    <p:extLst>
      <p:ext uri="{BB962C8B-B14F-4D97-AF65-F5344CB8AC3E}">
        <p14:creationId xmlns:p14="http://schemas.microsoft.com/office/powerpoint/2010/main" val="2936789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97127-A7BD-47A5-9221-F4789C2D5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scope: wideband operation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6769A-5882-4CB2-9A80-4E5BF227CE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>
                <a:highlight>
                  <a:srgbClr val="00FF00"/>
                </a:highlight>
              </a:rPr>
              <a:t>Define requirements for Wideband Operation 2. </a:t>
            </a:r>
          </a:p>
          <a:p>
            <a:pPr lvl="1" hangingPunct="0"/>
            <a:r>
              <a:rPr lang="en-GB" dirty="0"/>
              <a:t>Note: The Wideband Operation 2 modes are defined in R4-1911610, R4-1905206, where </a:t>
            </a:r>
            <a:endParaRPr lang="en-US" dirty="0"/>
          </a:p>
          <a:p>
            <a:pPr lvl="2" hangingPunct="0"/>
            <a:r>
              <a:rPr lang="en-GB" dirty="0"/>
              <a:t>Mode 1 related to a single Wideband carrier, where the UE transmits only if all CCA is successful in all of the carrier’s LBT </a:t>
            </a:r>
            <a:r>
              <a:rPr lang="en-GB" dirty="0" err="1"/>
              <a:t>subbands</a:t>
            </a:r>
            <a:endParaRPr lang="en-US" dirty="0"/>
          </a:p>
          <a:p>
            <a:pPr lvl="2" hangingPunct="0"/>
            <a:r>
              <a:rPr lang="en-GB" dirty="0"/>
              <a:t>Mode 2 relates to a single Wideband carrier, where the UE transmits only if CCA is successful in all contiguous LBT </a:t>
            </a:r>
            <a:r>
              <a:rPr lang="en-GB" dirty="0" err="1"/>
              <a:t>subbands</a:t>
            </a:r>
            <a:r>
              <a:rPr lang="en-GB" dirty="0"/>
              <a:t> where it is scheduled</a:t>
            </a:r>
            <a:endParaRPr lang="en-GB" dirty="0">
              <a:highlight>
                <a:srgbClr val="00FF00"/>
              </a:highlight>
            </a:endParaRPr>
          </a:p>
          <a:p>
            <a:r>
              <a:rPr lang="en-GB" dirty="0"/>
              <a:t>Consideration for Wideband Operation 1</a:t>
            </a:r>
          </a:p>
          <a:p>
            <a:pPr lvl="1"/>
            <a:r>
              <a:rPr lang="en-GB" dirty="0"/>
              <a:t>Option 1: </a:t>
            </a:r>
            <a:r>
              <a:rPr lang="en-US" dirty="0"/>
              <a:t>Do not define requirements for Wideband Operation 1</a:t>
            </a:r>
          </a:p>
          <a:p>
            <a:pPr lvl="1"/>
            <a:r>
              <a:rPr lang="en-US" dirty="0"/>
              <a:t>Option 2: Define requirements for Wideband Operation with applicability rule between Operation 1 and Operation 2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FFS</a:t>
            </a:r>
          </a:p>
        </p:txBody>
      </p:sp>
    </p:spTree>
    <p:extLst>
      <p:ext uri="{BB962C8B-B14F-4D97-AF65-F5344CB8AC3E}">
        <p14:creationId xmlns:p14="http://schemas.microsoft.com/office/powerpoint/2010/main" val="2523728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981C0-8F22-4946-946D-E750C765F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scope: LBT failure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DFA99E-27C1-4261-A833-586B3C5C3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Whether to model LBT failure in UL demodulation requirements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Don’t model LBT failure in UL demodulation requirements</a:t>
            </a:r>
          </a:p>
          <a:p>
            <a:r>
              <a:rPr lang="en-US" dirty="0"/>
              <a:t>Whether to consider sub-band LBT failure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Do not consider sub-band LBT failure</a:t>
            </a:r>
          </a:p>
        </p:txBody>
      </p:sp>
    </p:spTree>
    <p:extLst>
      <p:ext uri="{BB962C8B-B14F-4D97-AF65-F5344CB8AC3E}">
        <p14:creationId xmlns:p14="http://schemas.microsoft.com/office/powerpoint/2010/main" val="2371620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7D4B3-32BE-4CCF-BFAB-5461B000C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Test scope: Intra-cell guard band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4692B-B902-4273-930A-DE6FE61E9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Whether to consider intra-cell guard band in wideband operation 2 (if agreed to define requirements for wideband operation 2)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Don’t consider intra-cell guard band  in wideband operation 2. 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Define requirements for the test cases scheduling intra-cell guard band PRBs which are between continual successful CCA LBT bands for UL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928291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F6542-491A-4EBC-8123-5BCDA2D59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Simulation </a:t>
            </a:r>
            <a:r>
              <a:rPr lang="en-US" b="1" dirty="0" err="1"/>
              <a:t>assmptions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4119A-E68F-46C8-9063-55AB486F9D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Bandwidth for PUSCH/PUCCH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Define requirements for 20MHz</a:t>
            </a:r>
            <a:r>
              <a:rPr lang="en-US" dirty="0"/>
              <a:t> 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FFS for 60MHz</a:t>
            </a:r>
            <a:r>
              <a:rPr lang="en-US" dirty="0"/>
              <a:t>.</a:t>
            </a:r>
          </a:p>
          <a:p>
            <a:r>
              <a:rPr lang="en-US" dirty="0"/>
              <a:t>Duplex and SCS</a:t>
            </a:r>
          </a:p>
          <a:p>
            <a:pPr lvl="1"/>
            <a:r>
              <a:rPr lang="en-GB" dirty="0">
                <a:highlight>
                  <a:srgbClr val="00FF00"/>
                </a:highlight>
              </a:rPr>
              <a:t>TDD 15kHz and 30kHz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875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9F4A0-AC2D-4B9E-B06F-26234460EC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073" y="842168"/>
            <a:ext cx="10515600" cy="2852737"/>
          </a:xfrm>
        </p:spPr>
        <p:txBody>
          <a:bodyPr/>
          <a:lstStyle/>
          <a:p>
            <a:pPr algn="ctr"/>
            <a:r>
              <a:rPr lang="en-US" b="1" dirty="0"/>
              <a:t>PUSCH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010D95-C41C-4B55-BA39-A0587D19CD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702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577</Words>
  <Application>Microsoft Office PowerPoint</Application>
  <PresentationFormat>Widescreen</PresentationFormat>
  <Paragraphs>85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Way Forward on NR-U BS demodulation requirements</vt:lpstr>
      <vt:lpstr>Background</vt:lpstr>
      <vt:lpstr>General </vt:lpstr>
      <vt:lpstr>Test scope: test Scenario</vt:lpstr>
      <vt:lpstr>Test scope: wideband operation mode</vt:lpstr>
      <vt:lpstr>Test scope: LBT failure model</vt:lpstr>
      <vt:lpstr>Test scope: Intra-cell guard band</vt:lpstr>
      <vt:lpstr>Simulation assmptions</vt:lpstr>
      <vt:lpstr>PUSCH</vt:lpstr>
      <vt:lpstr>Test scope</vt:lpstr>
      <vt:lpstr>Simulation assumptions</vt:lpstr>
      <vt:lpstr>PUCCH</vt:lpstr>
      <vt:lpstr>Test scope and Simulation assumptions</vt:lpstr>
      <vt:lpstr>PRACH</vt:lpstr>
      <vt:lpstr>Test scope and simulation configuration</vt:lpstr>
      <vt:lpstr>SRS</vt:lpstr>
      <vt:lpstr>Test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Pu</dc:creator>
  <cp:lastModifiedBy>Nicholas Pu</cp:lastModifiedBy>
  <cp:revision>107</cp:revision>
  <dcterms:created xsi:type="dcterms:W3CDTF">2020-08-24T03:03:29Z</dcterms:created>
  <dcterms:modified xsi:type="dcterms:W3CDTF">2020-08-26T14:48:48Z</dcterms:modified>
</cp:coreProperties>
</file>