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2" r:id="rId5"/>
    <p:sldId id="263" r:id="rId6"/>
    <p:sldId id="264" r:id="rId7"/>
    <p:sldId id="269" r:id="rId8"/>
    <p:sldId id="266" r:id="rId9"/>
    <p:sldId id="267" r:id="rId10"/>
    <p:sldId id="26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93" d="100"/>
          <a:sy n="93" d="100"/>
        </p:scale>
        <p:origin x="10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93167-CDA9-4AB2-948F-FFD4A4DA9F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BC4FD7-15BD-415F-8E52-541568FF38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A3B56D-9B92-4A72-B50C-10A34337E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27-Aug-20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91025-4E50-4293-A99F-6032835B1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CEB5A-C27A-4FCE-807E-8F4E1E7F7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943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C9662-8F55-4992-B6F0-AC6172347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5A2640-4456-4109-8CCC-C555C73372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C739CA-5C50-47F2-A291-ADB43E4CB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27-Aug-20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ADB17E-A237-49F0-A7BB-5E1987007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6B478E-50FE-4A1D-B629-D52EE0765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142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CA1D75-1FF6-4980-B13F-584F2C9F13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D51E9D-06E4-476B-9CAA-D49EB5A675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8876F2-F0D8-4C5C-99DF-FAC6ABF05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27-Aug-20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46642F-4FF2-4C77-AC8C-310FFEFC3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2C4F5E-4291-4F40-B110-DB5C91D7E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048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1EB8A-4B52-4CFD-89FE-2746645CC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ECA77F-D993-4EB5-BE48-C9CD98DA95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79DBD9-7671-4F94-938A-FE2956B5B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27-Aug-20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3827E-F57C-4A18-BF31-C1E9C6916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D38BC1-EB9E-4FEE-B802-08C29068B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48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B4B39-2AD1-454C-8291-CCAA8123F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82B503-E04D-4403-8D5C-BF31816815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F6ABD4-E81D-4455-BF76-023FB70D2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27-Aug-20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75704-16A4-47DA-81E1-B39F026B3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C118A5-34BA-4188-9C3B-6D95438D1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722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088E-30FC-4C27-AA4B-94532A763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CD9C2-72B4-4F13-A8CF-83DEB7DDD8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13976-3384-4140-BFD0-E5D0234BCE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C5AFA8-9BC8-4153-9909-EFD691F04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27-Aug-20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6A68F8-DED9-488E-9063-557BA50D3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4C78B9-F6A1-48D8-80D5-C1C322CA5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722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16B9E-108E-4519-B8DE-375224A8B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110478-D2F1-4FA1-9684-4F9347382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1629AE-41A3-48CA-A1DB-6952BAE273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183288-04E8-45A7-BDB6-8D31DEF172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696579-2FBD-4A7B-BF08-FEE41B0FF0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893A09-86F1-479C-8F82-4DE1F35FC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27-Aug-20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DDC17B-4BEE-46D7-89E4-57C9D5148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8A7967-2BDD-4EC4-9348-708D1F8FA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122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033AB-092A-42A9-B0DA-C430D28A2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E8675D-7721-4C7B-B558-A95331CD1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27-Aug-20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9994E1-F9AA-416D-BC0B-0FB80AE93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A08064-43B7-4252-969F-D8231F97D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021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4EC16E-0118-4482-8F4B-779B03E89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27-Aug-20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087E59-DF8D-473A-83C7-C4CC8C484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7607DE-37B0-42E9-B8D0-F7540A472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324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6D468-16B8-4DCB-BB0E-AB41A0630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CE8E4-5C27-4F8D-98EB-6B5FCFA1CA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BC7755-8902-46D2-9FA6-ACD7F8F659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5C907B-2D71-466A-BD49-0B295B501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27-Aug-20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E5B5EA-8093-43F5-9B1E-D205C5EFC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936112-64CC-4FD7-8A77-11FF3E1ED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33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5A7DC-FA50-4406-B986-10D6F43D7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8E1B60-2184-4BD4-BA64-9133D85963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1F3E69-E02B-449F-86B9-0E6AD4036E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47743F-3435-4E10-B16C-13D12BB2B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27-Aug-20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A7F3A4-58E5-4F62-8C51-9F3BBBCA5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F58206-8F10-406F-A4AD-B1E749473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696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EA089A-1409-4AF4-9668-B2934D696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4CC6BA-24CB-4FA6-AE03-007FD378A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BD4F2C-D960-46DC-B260-0F2FFC7DFF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DEAF8-A20F-4698-A9E7-A06248670701}" type="datetimeFigureOut">
              <a:rPr lang="en-US" smtClean="0"/>
              <a:t>27-Aug-20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69109E-11A1-4A8B-87FB-D7E251CCC9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85D05A-453A-4716-B9C0-F00299CFF1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425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98819A-296A-4D9E-A4E5-57F5A165EB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NR-U UE demodulation requirements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B6B4E81-9715-49ED-BC51-9E92276A00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64761"/>
            <a:ext cx="9144000" cy="811102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24DFD443-A31E-4FBC-94CE-6059CB1D6841}"/>
              </a:ext>
            </a:extLst>
          </p:cNvPr>
          <p:cNvSpPr txBox="1">
            <a:spLocks/>
          </p:cNvSpPr>
          <p:nvPr/>
        </p:nvSpPr>
        <p:spPr>
          <a:xfrm>
            <a:off x="345989" y="676090"/>
            <a:ext cx="3433894" cy="1307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en-US" sz="1800" b="1" dirty="0"/>
              <a:t>3GPP TSG-RAN4 Meeting #96-e</a:t>
            </a:r>
          </a:p>
          <a:p>
            <a:pPr algn="l">
              <a:spcBef>
                <a:spcPts val="0"/>
              </a:spcBef>
            </a:pPr>
            <a:r>
              <a:rPr lang="en-US" sz="1800" b="1" dirty="0"/>
              <a:t>August 17 – 28, 2020</a:t>
            </a:r>
          </a:p>
          <a:p>
            <a:pPr algn="l">
              <a:spcBef>
                <a:spcPts val="0"/>
              </a:spcBef>
            </a:pPr>
            <a:r>
              <a:rPr lang="en-US" sz="1800" b="1" dirty="0"/>
              <a:t>Agenda Item: 7.1.6.1/2</a:t>
            </a:r>
          </a:p>
          <a:p>
            <a:pPr algn="l">
              <a:spcBef>
                <a:spcPts val="0"/>
              </a:spcBef>
            </a:pPr>
            <a:r>
              <a:rPr lang="en-US" sz="1800" b="1" dirty="0" err="1"/>
              <a:t>Tdoc</a:t>
            </a:r>
            <a:r>
              <a:rPr lang="en-US" sz="1800" b="1" dirty="0"/>
              <a:t> Num: R4-2012610 </a:t>
            </a:r>
          </a:p>
        </p:txBody>
      </p:sp>
    </p:spTree>
    <p:extLst>
      <p:ext uri="{BB962C8B-B14F-4D97-AF65-F5344CB8AC3E}">
        <p14:creationId xmlns:p14="http://schemas.microsoft.com/office/powerpoint/2010/main" val="279132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PDSCH Type B duration in symbols (if agreed to use PDSCH Type B)</a:t>
            </a:r>
          </a:p>
          <a:p>
            <a:pPr lvl="1"/>
            <a:r>
              <a:rPr lang="en-GB" i="1" dirty="0"/>
              <a:t>Option 1: 2 or 7</a:t>
            </a:r>
            <a:endParaRPr lang="en-US" i="1" dirty="0"/>
          </a:p>
          <a:p>
            <a:pPr lvl="1"/>
            <a:r>
              <a:rPr lang="en-GB" i="1" dirty="0"/>
              <a:t>Option 2: Any random value</a:t>
            </a:r>
            <a:endParaRPr lang="en-US" i="1" dirty="0"/>
          </a:p>
          <a:p>
            <a:pPr lvl="1"/>
            <a:r>
              <a:rPr lang="en-GB" i="1" dirty="0"/>
              <a:t>Option 3: Any fixed value excluding (2,4,7)</a:t>
            </a:r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GB" b="1" dirty="0"/>
              <a:t>PDSCH Type B starting position (if agreed to use PDSCH Type B)</a:t>
            </a:r>
          </a:p>
          <a:p>
            <a:pPr lvl="1"/>
            <a:r>
              <a:rPr lang="en-GB" i="1" dirty="0"/>
              <a:t>Option 1: Within first 3 symbols</a:t>
            </a:r>
            <a:endParaRPr lang="en-US" i="1" dirty="0"/>
          </a:p>
          <a:p>
            <a:pPr lvl="1"/>
            <a:r>
              <a:rPr lang="en-GB" i="1" dirty="0"/>
              <a:t>Option 2: </a:t>
            </a:r>
            <a:r>
              <a:rPr lang="en-US" altLang="zh-CN" i="1" dirty="0"/>
              <a:t>Any possible symbols after the success of LBT</a:t>
            </a:r>
            <a:r>
              <a:rPr lang="en-GB" i="1" dirty="0"/>
              <a:t> </a:t>
            </a:r>
          </a:p>
          <a:p>
            <a:pPr lvl="1"/>
            <a:r>
              <a:rPr lang="en-GB" i="1" dirty="0"/>
              <a:t>O</a:t>
            </a:r>
            <a:r>
              <a:rPr lang="en-US" altLang="zh-CN" i="1" dirty="0" err="1"/>
              <a:t>ption</a:t>
            </a:r>
            <a:r>
              <a:rPr lang="en-US" altLang="zh-CN" i="1" dirty="0"/>
              <a:t> 3: Within first 7 symbols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660818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Semi-static Channel Access Devices v/s Dynamic Channel Access Devices </a:t>
            </a:r>
          </a:p>
          <a:p>
            <a:r>
              <a:rPr lang="en-GB" sz="2400" dirty="0"/>
              <a:t>Prioritize test cases agnostic to semi-static and dynamic channel access devices. </a:t>
            </a:r>
          </a:p>
          <a:p>
            <a:r>
              <a:rPr lang="en-GB" sz="2400" dirty="0"/>
              <a:t>FFS: Define additional test cases dedicated to FBE/LBE devices.</a:t>
            </a:r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923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Prioritize tests with fixed COT duration</a:t>
            </a:r>
          </a:p>
          <a:p>
            <a:pPr lvl="1"/>
            <a:r>
              <a:rPr lang="en-GB" i="1" dirty="0"/>
              <a:t>Option 1: Yes</a:t>
            </a:r>
            <a:endParaRPr lang="en-US" i="1" dirty="0"/>
          </a:p>
          <a:p>
            <a:pPr lvl="1"/>
            <a:r>
              <a:rPr lang="en-GB" i="1" dirty="0"/>
              <a:t>Option 2: No</a:t>
            </a:r>
            <a:endParaRPr lang="en-GB" b="1" dirty="0"/>
          </a:p>
          <a:p>
            <a:pPr marL="0" indent="0">
              <a:buNone/>
            </a:pPr>
            <a:r>
              <a:rPr lang="en-GB" b="1" dirty="0"/>
              <a:t>Prioritize tests with fixed DRS window duration</a:t>
            </a:r>
          </a:p>
          <a:p>
            <a:pPr lvl="1"/>
            <a:r>
              <a:rPr lang="en-GB" i="1" dirty="0"/>
              <a:t>Option 1: Yes</a:t>
            </a:r>
            <a:endParaRPr lang="en-US" i="1" dirty="0"/>
          </a:p>
          <a:p>
            <a:pPr lvl="1"/>
            <a:r>
              <a:rPr lang="en-GB" i="1" dirty="0"/>
              <a:t>Option 2: No</a:t>
            </a:r>
            <a:endParaRPr lang="en-GB" b="1" dirty="0"/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dirty="0"/>
              <a:t>FFS: Deprioritize tests with COT duration larger than SMTC duration for dynamic channel access devices</a:t>
            </a:r>
            <a:endParaRPr lang="en-US" dirty="0"/>
          </a:p>
          <a:p>
            <a:pPr marL="0" indent="0">
              <a:buNone/>
            </a:pP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052293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Test Scenarios</a:t>
            </a:r>
          </a:p>
          <a:p>
            <a:pPr lvl="1"/>
            <a:r>
              <a:rPr lang="en-GB" i="1" dirty="0"/>
              <a:t>Option 1: Only Scenario A</a:t>
            </a:r>
            <a:endParaRPr lang="en-US" i="1" dirty="0"/>
          </a:p>
          <a:p>
            <a:pPr lvl="1"/>
            <a:r>
              <a:rPr lang="en-GB" i="1" dirty="0"/>
              <a:t>Option 2: Only Scenario C</a:t>
            </a:r>
            <a:endParaRPr lang="en-US" i="1" dirty="0"/>
          </a:p>
          <a:p>
            <a:pPr lvl="1"/>
            <a:r>
              <a:rPr lang="en-GB" i="1" dirty="0"/>
              <a:t>Option 3: Both Scenario A and Scenario C</a:t>
            </a:r>
            <a:endParaRPr lang="en-US" i="1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For reference:</a:t>
            </a:r>
          </a:p>
          <a:p>
            <a:pPr lvl="1"/>
            <a:r>
              <a:rPr lang="en-GB" dirty="0"/>
              <a:t>Scenario A (Carrier aggregation between licensed band NR (</a:t>
            </a:r>
            <a:r>
              <a:rPr lang="en-GB" dirty="0" err="1"/>
              <a:t>PCell</a:t>
            </a:r>
            <a:r>
              <a:rPr lang="en-GB" dirty="0"/>
              <a:t>) and NR-U (SCell))</a:t>
            </a:r>
          </a:p>
          <a:p>
            <a:pPr lvl="1"/>
            <a:r>
              <a:rPr lang="en-GB" dirty="0"/>
              <a:t>Scenario C (Stand-alone NR-U (</a:t>
            </a:r>
            <a:r>
              <a:rPr lang="en-GB" dirty="0" err="1"/>
              <a:t>PCell</a:t>
            </a:r>
            <a:r>
              <a:rPr lang="en-GB" dirty="0"/>
              <a:t>))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11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b="1" dirty="0"/>
              <a:t>PDCCH demodulation requirements covering DCI 2-0 </a:t>
            </a:r>
          </a:p>
          <a:p>
            <a:pPr lvl="1"/>
            <a:r>
              <a:rPr lang="en-GB" i="1" dirty="0"/>
              <a:t>Option 1: Yes</a:t>
            </a:r>
            <a:endParaRPr lang="en-US" i="1" dirty="0"/>
          </a:p>
          <a:p>
            <a:pPr lvl="1"/>
            <a:r>
              <a:rPr lang="en-US" i="1" dirty="0"/>
              <a:t>Option 1a: </a:t>
            </a:r>
            <a:r>
              <a:rPr lang="en-GB" i="1" dirty="0"/>
              <a:t>Yes, if the payload size is aligned with scenarios defined for PDSCH</a:t>
            </a:r>
            <a:endParaRPr lang="en-US" i="1" dirty="0"/>
          </a:p>
          <a:p>
            <a:pPr lvl="1"/>
            <a:r>
              <a:rPr lang="en-GB" i="1" dirty="0"/>
              <a:t>Option 2: No</a:t>
            </a:r>
            <a:endParaRPr lang="en-US" i="1" dirty="0"/>
          </a:p>
          <a:p>
            <a:pPr lvl="1"/>
            <a:r>
              <a:rPr lang="en-GB" i="1" dirty="0"/>
              <a:t>Option 3: No, cover it together with PDSCH requirements</a:t>
            </a:r>
            <a:endParaRPr lang="en-US" i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396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4308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Use LTE LAA PDSCH requirements as starting point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GB" dirty="0"/>
              <a:t>Use Burst Transmission Model for LAA (36.101-4, B.8) as a starting point. </a:t>
            </a:r>
          </a:p>
          <a:p>
            <a:pPr marL="0" indent="0">
              <a:buNone/>
            </a:pPr>
            <a:r>
              <a:rPr lang="en-US" dirty="0">
                <a:solidFill>
                  <a:prstClr val="black"/>
                </a:solidFill>
              </a:rPr>
              <a:t>Use 20 MHz LBT BW.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7571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198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Model LBT Failure</a:t>
            </a:r>
          </a:p>
          <a:p>
            <a:pPr lvl="1"/>
            <a:r>
              <a:rPr lang="en-GB" i="1" dirty="0"/>
              <a:t>Option 1: Yes</a:t>
            </a:r>
          </a:p>
          <a:p>
            <a:pPr lvl="1"/>
            <a:r>
              <a:rPr lang="en-GB" i="1" dirty="0"/>
              <a:t>Option 2: No</a:t>
            </a:r>
          </a:p>
          <a:p>
            <a:pPr marL="457200" lvl="1" indent="0">
              <a:buNone/>
            </a:pPr>
            <a:endParaRPr lang="en-GB" dirty="0"/>
          </a:p>
          <a:p>
            <a:pPr marL="0" lvl="0" indent="0">
              <a:buNone/>
            </a:pPr>
            <a:r>
              <a:rPr lang="en-US" b="1" dirty="0">
                <a:solidFill>
                  <a:prstClr val="black"/>
                </a:solidFill>
              </a:rPr>
              <a:t>SSB LBT Failure</a:t>
            </a:r>
          </a:p>
          <a:p>
            <a:pPr lvl="1"/>
            <a:r>
              <a:rPr lang="en-GB" i="1" dirty="0"/>
              <a:t>Option 1: Yes</a:t>
            </a:r>
          </a:p>
          <a:p>
            <a:pPr lvl="1"/>
            <a:r>
              <a:rPr lang="en-GB" i="1" dirty="0"/>
              <a:t>Option 2: No</a:t>
            </a:r>
          </a:p>
          <a:p>
            <a:pPr marL="457200" lvl="1" indent="0">
              <a:buNone/>
            </a:pPr>
            <a:endParaRPr lang="en-GB" i="1" dirty="0"/>
          </a:p>
          <a:p>
            <a:pPr marL="0" indent="0">
              <a:buNone/>
            </a:pPr>
            <a:r>
              <a:rPr lang="en-US" dirty="0"/>
              <a:t>Do not define tests with sub-band LBT failure.</a:t>
            </a:r>
            <a:endParaRPr lang="en-GB" i="1" u="sng" dirty="0"/>
          </a:p>
          <a:p>
            <a:pPr marL="0" lvl="0" indent="0">
              <a:buNone/>
            </a:pPr>
            <a:endParaRPr lang="en-US" b="1" u="sng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7851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AA6DB4A-7548-4D70-A599-53F7F4745E6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b="1" dirty="0"/>
                  <a:t>COT Duration </a:t>
                </a:r>
              </a:p>
              <a:p>
                <a:pPr lvl="1"/>
                <a:r>
                  <a:rPr lang="en-GB" i="1" dirty="0"/>
                  <a:t>Option 1: 1ms</a:t>
                </a:r>
              </a:p>
              <a:p>
                <a:pPr lvl="1"/>
                <a:r>
                  <a:rPr lang="en-GB" i="1" dirty="0"/>
                  <a:t>Other options not precluded;</a:t>
                </a:r>
              </a:p>
              <a:p>
                <a:pPr lvl="1"/>
                <a:endParaRPr lang="en-GB" i="1" dirty="0"/>
              </a:p>
              <a:p>
                <a:pPr marL="0" indent="0">
                  <a:buNone/>
                </a:pPr>
                <a:r>
                  <a:rPr lang="en-GB" b="1" dirty="0"/>
                  <a:t>DRS Window Duration</a:t>
                </a:r>
              </a:p>
              <a:p>
                <a:pPr lvl="1"/>
                <a:r>
                  <a:rPr lang="en-GB" i="1" dirty="0"/>
                  <a:t>Option 1: 1ms;</a:t>
                </a:r>
              </a:p>
              <a:p>
                <a:pPr lvl="1"/>
                <a:r>
                  <a:rPr lang="en-GB" i="1" dirty="0"/>
                  <a:t>Other options not precluded;</a:t>
                </a:r>
              </a:p>
              <a:p>
                <a:pPr lvl="1"/>
                <a:endParaRPr lang="en-US" dirty="0"/>
              </a:p>
              <a:p>
                <a:pPr marL="0" indent="0">
                  <a:buNone/>
                </a:pPr>
                <a:r>
                  <a:rPr lang="en-GB" b="1" dirty="0"/>
                  <a:t>Q factor for SSB</a:t>
                </a:r>
                <a:endParaRPr lang="en-US" b="1" dirty="0"/>
              </a:p>
              <a:p>
                <a:pPr lvl="1"/>
                <a:r>
                  <a:rPr lang="en-GB" i="1" dirty="0"/>
                  <a:t>Option 1: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b="1" i="1">
                            <a:latin typeface="Cambria Math" panose="02040503050406030204" pitchFamily="18" charset="0"/>
                          </a:rPr>
                          <m:t>𝑵</m:t>
                        </m:r>
                      </m:e>
                      <m:sub>
                        <m:r>
                          <a:rPr lang="en-GB" b="1" i="1">
                            <a:latin typeface="Cambria Math" panose="02040503050406030204" pitchFamily="18" charset="0"/>
                          </a:rPr>
                          <m:t>𝑺𝑺𝑩</m:t>
                        </m:r>
                      </m:sub>
                      <m:sup>
                        <m:r>
                          <a:rPr lang="en-GB" b="1" i="1">
                            <a:latin typeface="Cambria Math" panose="02040503050406030204" pitchFamily="18" charset="0"/>
                          </a:rPr>
                          <m:t>𝑸𝑪𝑳</m:t>
                        </m:r>
                      </m:sup>
                    </m:sSubSup>
                    <m:r>
                      <a:rPr lang="en-GB" i="1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en-GB" i="1" dirty="0"/>
                  <a:t>= 1</a:t>
                </a:r>
              </a:p>
              <a:p>
                <a:pPr marL="457200" lvl="1" indent="0">
                  <a:buNone/>
                </a:pPr>
                <a:endParaRPr lang="en-US" i="1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AA6DB4A-7548-4D70-A599-53F7F4745E6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17" t="-2241" b="-21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3172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PDSCH Type </a:t>
            </a:r>
          </a:p>
          <a:p>
            <a:pPr lvl="1"/>
            <a:r>
              <a:rPr lang="en-GB" i="1" dirty="0"/>
              <a:t>Option 1: Type A</a:t>
            </a:r>
          </a:p>
          <a:p>
            <a:pPr lvl="1"/>
            <a:r>
              <a:rPr lang="en-GB" i="1" dirty="0"/>
              <a:t>Option 2: Type B</a:t>
            </a:r>
          </a:p>
          <a:p>
            <a:pPr lvl="1"/>
            <a:r>
              <a:rPr lang="en-GB" i="1" dirty="0"/>
              <a:t>Option 3: Type A for full slot and Type B for partial allocation</a:t>
            </a:r>
          </a:p>
          <a:p>
            <a:pPr marL="457200" lvl="1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dirty="0">
                <a:solidFill>
                  <a:prstClr val="black"/>
                </a:solidFill>
              </a:rPr>
              <a:t>Do not multiplex SSB and Data.</a:t>
            </a:r>
          </a:p>
          <a:p>
            <a:pPr marL="457200" lvl="1" indent="0">
              <a:buNone/>
            </a:pP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3615390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426</Words>
  <Application>Microsoft Office PowerPoint</Application>
  <PresentationFormat>Widescreen</PresentationFormat>
  <Paragraphs>76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Cambria Math</vt:lpstr>
      <vt:lpstr>Office Theme</vt:lpstr>
      <vt:lpstr>Way Forward on NR-U UE demodulation requirements</vt:lpstr>
      <vt:lpstr>Test Scope</vt:lpstr>
      <vt:lpstr>Test Scope</vt:lpstr>
      <vt:lpstr>Test Scope</vt:lpstr>
      <vt:lpstr>Test Scope</vt:lpstr>
      <vt:lpstr>Simulation Assumptions</vt:lpstr>
      <vt:lpstr>Simulation Assumptions</vt:lpstr>
      <vt:lpstr>Simulation Assumptions</vt:lpstr>
      <vt:lpstr>Simulation Assumptions</vt:lpstr>
      <vt:lpstr>Simulation Assumptions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Demodulation Performance Requirements for NR-U</dc:title>
  <dc:creator>Pierpaolo Vallese</dc:creator>
  <cp:lastModifiedBy>Pierpaolo Vallese</cp:lastModifiedBy>
  <cp:revision>26</cp:revision>
  <dcterms:created xsi:type="dcterms:W3CDTF">2020-08-20T16:54:46Z</dcterms:created>
  <dcterms:modified xsi:type="dcterms:W3CDTF">2020-08-26T23:02:29Z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1597113588</vt:lpwstr>
  </property>
</Properties>
</file>