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5" r:id="rId3"/>
    <p:sldId id="294" r:id="rId4"/>
    <p:sldId id="300" r:id="rId5"/>
    <p:sldId id="301" r:id="rId6"/>
    <p:sldId id="302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58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8/26/2020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8/26/2020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5011" y="1950369"/>
            <a:ext cx="10385777" cy="1807912"/>
          </a:xfrm>
        </p:spPr>
        <p:txBody>
          <a:bodyPr>
            <a:normAutofit/>
          </a:bodyPr>
          <a:lstStyle/>
          <a:p>
            <a:r>
              <a:rPr lang="en-US" sz="3600" dirty="0"/>
              <a:t>WF on the measurement interval and observation time for frequency/time correction for 2.5kHz and 0.37kHz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</a:t>
            </a:r>
            <a:r>
              <a:rPr lang="en-US" dirty="0" smtClean="0"/>
              <a:t>,…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R4-2012604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5770" y="288925"/>
            <a:ext cx="4480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96e</a:t>
            </a:r>
            <a:endParaRPr lang="en-US" b="1" dirty="0"/>
          </a:p>
          <a:p>
            <a:r>
              <a:rPr lang="en-US" b="1" dirty="0" smtClean="0"/>
              <a:t>17th Aug. </a:t>
            </a:r>
            <a:r>
              <a:rPr lang="en-US" b="1" dirty="0"/>
              <a:t>- </a:t>
            </a:r>
            <a:r>
              <a:rPr lang="en-US" b="1" dirty="0" smtClean="0"/>
              <a:t>28th Aug. </a:t>
            </a:r>
            <a:r>
              <a:rPr lang="en-US" b="1" dirty="0"/>
              <a:t>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>
                <a:solidFill>
                  <a:srgbClr val="0070C0"/>
                </a:solidFill>
              </a:rPr>
              <a:t>In 36.211, it states:</a:t>
            </a:r>
          </a:p>
          <a:p>
            <a:r>
              <a:rPr lang="en-US" dirty="0">
                <a:solidFill>
                  <a:srgbClr val="0070C0"/>
                </a:solidFill>
              </a:rPr>
              <a:t>For subframes using </a:t>
            </a:r>
            <a:r>
              <a:rPr lang="en-US" dirty="0" err="1">
                <a:solidFill>
                  <a:srgbClr val="0070C0"/>
                </a:solidFill>
              </a:rPr>
              <a:t>Δf</a:t>
            </a:r>
            <a:r>
              <a:rPr lang="en-US" dirty="0">
                <a:solidFill>
                  <a:srgbClr val="0070C0"/>
                </a:solidFill>
              </a:rPr>
              <a:t>=2.5 kHz,  , or  , subframe   is defined as two slots,   and  , of length   each.</a:t>
            </a:r>
          </a:p>
          <a:p>
            <a:r>
              <a:rPr lang="en-US" dirty="0">
                <a:solidFill>
                  <a:srgbClr val="0070C0"/>
                </a:solidFill>
              </a:rPr>
              <a:t>For subframes using  , subframe   is defined as one slot,  , of length  .</a:t>
            </a:r>
          </a:p>
          <a:p>
            <a:r>
              <a:rPr lang="en-US" dirty="0">
                <a:solidFill>
                  <a:srgbClr val="0070C0"/>
                </a:solidFill>
              </a:rPr>
              <a:t>For transmissions using </a:t>
            </a:r>
            <a:r>
              <a:rPr lang="en-US" dirty="0" err="1">
                <a:solidFill>
                  <a:srgbClr val="0070C0"/>
                </a:solidFill>
              </a:rPr>
              <a:t>Δf</a:t>
            </a:r>
            <a:r>
              <a:rPr lang="en-US" dirty="0">
                <a:solidFill>
                  <a:srgbClr val="0070C0"/>
                </a:solidFill>
              </a:rPr>
              <a:t>=1⁄((82944T_"s"  ) )≈0.37 "kHz" , a slot has a length of 92160T_"s" =3" </a:t>
            </a:r>
            <a:r>
              <a:rPr lang="en-US" dirty="0" err="1">
                <a:solidFill>
                  <a:srgbClr val="0070C0"/>
                </a:solidFill>
              </a:rPr>
              <a:t>ms</a:t>
            </a:r>
            <a:r>
              <a:rPr lang="en-US" dirty="0">
                <a:solidFill>
                  <a:srgbClr val="0070C0"/>
                </a:solidFill>
              </a:rPr>
              <a:t>" . There are 13 slots, numbered in increasing order from 0 to 12, in a 40 </a:t>
            </a:r>
            <a:r>
              <a:rPr lang="en-US" dirty="0" err="1">
                <a:solidFill>
                  <a:srgbClr val="0070C0"/>
                </a:solidFill>
              </a:rPr>
              <a:t>ms</a:t>
            </a:r>
            <a:r>
              <a:rPr lang="en-US" dirty="0">
                <a:solidFill>
                  <a:srgbClr val="0070C0"/>
                </a:solidFill>
              </a:rPr>
              <a:t> period starting at </a:t>
            </a:r>
            <a:r>
              <a:rPr lang="en-US" dirty="0" err="1">
                <a:solidFill>
                  <a:srgbClr val="0070C0"/>
                </a:solidFill>
              </a:rPr>
              <a:t>n_"f</a:t>
            </a:r>
            <a:r>
              <a:rPr lang="en-US" dirty="0">
                <a:solidFill>
                  <a:srgbClr val="0070C0"/>
                </a:solidFill>
              </a:rPr>
              <a:t>"  " mod " 4=0 with slot 0 starting at 30720T_"s"  in the 40 </a:t>
            </a:r>
            <a:r>
              <a:rPr lang="en-US" dirty="0" err="1">
                <a:solidFill>
                  <a:srgbClr val="0070C0"/>
                </a:solidFill>
              </a:rPr>
              <a:t>ms</a:t>
            </a:r>
            <a:r>
              <a:rPr lang="en-US" dirty="0">
                <a:solidFill>
                  <a:srgbClr val="0070C0"/>
                </a:solidFill>
              </a:rPr>
              <a:t> period</a:t>
            </a:r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 smtClean="0">
                <a:solidFill>
                  <a:srgbClr val="0070C0"/>
                </a:solidFill>
              </a:rPr>
              <a:t>Agreement for </a:t>
            </a:r>
            <a:r>
              <a:rPr lang="sv-SE" dirty="0" smtClean="0">
                <a:solidFill>
                  <a:srgbClr val="0070C0"/>
                </a:solidFill>
              </a:rPr>
              <a:t>2.5KHz SCS</a:t>
            </a:r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/>
          </a:p>
        </p:txBody>
      </p:sp>
      <p:sp>
        <p:nvSpPr>
          <p:cNvPr id="6" name="文本框 5"/>
          <p:cNvSpPr txBox="1"/>
          <p:nvPr/>
        </p:nvSpPr>
        <p:spPr>
          <a:xfrm>
            <a:off x="1336040" y="1358900"/>
            <a:ext cx="9980295" cy="2430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1600" b="1">
                <a:solidFill>
                  <a:srgbClr val="0070C0"/>
                </a:solidFill>
                <a:highlight>
                  <a:srgbClr val="00FF00"/>
                </a:highlight>
                <a:latin typeface="Times New Roman" panose="02020603050405020304" charset="0"/>
                <a:cs typeface="等线" charset="0"/>
              </a:rPr>
              <a:t>Sub-topic 1-1:The basic unit of EVM measurement and measurement intervals for EVM measurement</a:t>
            </a:r>
            <a:endParaRPr lang="en-US" sz="1050" b="0">
              <a:highlight>
                <a:srgbClr val="00FF00"/>
              </a:highlight>
              <a:latin typeface="Symbol" panose="05050102010706020507" charset="0"/>
              <a:ea typeface="宋体" panose="02010600030101010101" pitchFamily="2" charset="-122"/>
            </a:endParaRPr>
          </a:p>
          <a:p>
            <a:pPr indent="0"/>
            <a:r>
              <a:rPr lang="en-US" sz="1400" b="0">
                <a:highlight>
                  <a:srgbClr val="00FF00"/>
                </a:highlight>
                <a:latin typeface="Symbol" panose="05050102010706020507" charset="0"/>
                <a:ea typeface="宋体" panose="02010600030101010101" pitchFamily="2" charset="-122"/>
              </a:rPr>
              <a:t>· </a:t>
            </a:r>
            <a:r>
              <a:rPr lang="en-US" sz="1400" b="0">
                <a:highlight>
                  <a:srgbClr val="00FF00"/>
                </a:highlight>
                <a:latin typeface="Times New Roman" panose="02020603050405020304" charset="0"/>
                <a:ea typeface="宋体" panose="02010600030101010101" pitchFamily="2" charset="-122"/>
              </a:rPr>
              <a:t>The basic unit of EVM measurement</a:t>
            </a:r>
            <a:r>
              <a:rPr lang="en-US" sz="1400" b="0">
                <a:highlight>
                  <a:srgbClr val="00FF00"/>
                </a:highlight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 for 2.5KHz</a:t>
            </a:r>
            <a:endParaRPr lang="en-US" b="0">
              <a:solidFill>
                <a:srgbClr val="0070C0"/>
              </a:solidFill>
              <a:highlight>
                <a:srgbClr val="00FF00"/>
              </a:highlight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200" b="0">
                <a:solidFill>
                  <a:srgbClr val="0070C0"/>
                </a:solidFill>
                <a:highlight>
                  <a:srgbClr val="00FF00"/>
                </a:highlight>
                <a:latin typeface="Courier New" panose="02070309020205020404" charset="0"/>
                <a:ea typeface="宋体" panose="02010600030101010101" pitchFamily="2" charset="-122"/>
              </a:rPr>
              <a:t>  o </a:t>
            </a:r>
            <a:r>
              <a:rPr lang="en-US" sz="1200" b="0">
                <a:solidFill>
                  <a:srgbClr val="0070C0"/>
                </a:solidFill>
                <a:highlight>
                  <a:srgbClr val="00FF00"/>
                </a:highlight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1ms</a:t>
            </a:r>
            <a:endParaRPr lang="en-US" sz="1050" b="0">
              <a:highlight>
                <a:srgbClr val="00FF00"/>
              </a:highlight>
              <a:latin typeface="Symbol" panose="05050102010706020507" charset="0"/>
              <a:ea typeface="宋体" panose="02010600030101010101" pitchFamily="2" charset="-122"/>
            </a:endParaRPr>
          </a:p>
          <a:p>
            <a:pPr indent="0"/>
            <a:r>
              <a:rPr lang="en-US" sz="1400" b="0">
                <a:highlight>
                  <a:srgbClr val="00FF00"/>
                </a:highlight>
                <a:latin typeface="Symbol" panose="05050102010706020507" charset="0"/>
                <a:ea typeface="宋体" panose="02010600030101010101" pitchFamily="2" charset="-122"/>
              </a:rPr>
              <a:t>· </a:t>
            </a:r>
            <a:r>
              <a:rPr lang="en-US" sz="1400" b="0">
                <a:highlight>
                  <a:srgbClr val="00FF00"/>
                </a:highlight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measurement intervals for 2.5KHz</a:t>
            </a:r>
            <a:endParaRPr lang="en-US" b="0">
              <a:solidFill>
                <a:srgbClr val="0070C0"/>
              </a:solidFill>
              <a:highlight>
                <a:srgbClr val="00FF00"/>
              </a:highlight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200" b="0">
                <a:solidFill>
                  <a:srgbClr val="0070C0"/>
                </a:solidFill>
                <a:highlight>
                  <a:srgbClr val="00FF00"/>
                </a:highlight>
                <a:latin typeface="Courier New" panose="02070309020205020404" charset="0"/>
                <a:ea typeface="宋体" panose="02010600030101010101" pitchFamily="2" charset="-122"/>
              </a:rPr>
              <a:t>  o </a:t>
            </a:r>
            <a:r>
              <a:rPr lang="en-US" sz="1200" b="0">
                <a:solidFill>
                  <a:srgbClr val="0070C0"/>
                </a:solidFill>
                <a:highlight>
                  <a:srgbClr val="00FF00"/>
                </a:highlight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10ms</a:t>
            </a:r>
            <a:endParaRPr lang="en-US" sz="1050" b="1">
              <a:solidFill>
                <a:srgbClr val="0070C0"/>
              </a:solidFill>
              <a:highlight>
                <a:srgbClr val="00FF00"/>
              </a:highlight>
              <a:latin typeface="Times New Roman" panose="02020603050405020304" charset="0"/>
              <a:cs typeface="等线" charset="0"/>
            </a:endParaRPr>
          </a:p>
          <a:p>
            <a:pPr indent="0"/>
            <a:r>
              <a:rPr lang="en-US" sz="1600" b="1">
                <a:solidFill>
                  <a:srgbClr val="0070C0"/>
                </a:solidFill>
                <a:highlight>
                  <a:srgbClr val="00FF00"/>
                </a:highlight>
                <a:latin typeface="Times New Roman" panose="02020603050405020304" charset="0"/>
                <a:cs typeface="等线" charset="0"/>
              </a:rPr>
              <a:t>Sub-topic 1-2 Observation period for freq and timing error estimation</a:t>
            </a:r>
            <a:endParaRPr lang="en-US" sz="1050" b="0">
              <a:highlight>
                <a:srgbClr val="00FF00"/>
              </a:highlight>
              <a:latin typeface="Symbol" panose="05050102010706020507" charset="0"/>
              <a:ea typeface="宋体" panose="02010600030101010101" pitchFamily="2" charset="-122"/>
            </a:endParaRPr>
          </a:p>
          <a:p>
            <a:pPr indent="0"/>
            <a:r>
              <a:rPr lang="en-US" sz="1400" b="0">
                <a:highlight>
                  <a:srgbClr val="00FF00"/>
                </a:highlight>
                <a:latin typeface="Symbol" panose="05050102010706020507" charset="0"/>
                <a:ea typeface="宋体" panose="02010600030101010101" pitchFamily="2" charset="-122"/>
              </a:rPr>
              <a:t>· </a:t>
            </a:r>
            <a:r>
              <a:rPr lang="en-US" sz="1400" b="0">
                <a:highlight>
                  <a:srgbClr val="00FF00"/>
                </a:highlight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Observation period for 2.5KHz</a:t>
            </a:r>
            <a:endParaRPr lang="en-US" b="0">
              <a:solidFill>
                <a:srgbClr val="0070C0"/>
              </a:solidFill>
              <a:highlight>
                <a:srgbClr val="00FF00"/>
              </a:highlight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200" b="0">
                <a:solidFill>
                  <a:srgbClr val="0070C0"/>
                </a:solidFill>
                <a:highlight>
                  <a:srgbClr val="00FF00"/>
                </a:highlight>
                <a:latin typeface="Courier New" panose="02070309020205020404" charset="0"/>
                <a:ea typeface="宋体" panose="02010600030101010101" pitchFamily="2" charset="-122"/>
              </a:rPr>
              <a:t>  o </a:t>
            </a:r>
            <a:r>
              <a:rPr lang="en-US" sz="1200" b="0">
                <a:solidFill>
                  <a:srgbClr val="0070C0"/>
                </a:solidFill>
                <a:highlight>
                  <a:srgbClr val="00FF00"/>
                </a:highlight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1ms</a:t>
            </a:r>
            <a:endParaRPr lang="en-US" sz="1050" b="1">
              <a:solidFill>
                <a:srgbClr val="0070C0"/>
              </a:solidFill>
              <a:highlight>
                <a:srgbClr val="00FF00"/>
              </a:highlight>
              <a:latin typeface="Times New Roman" panose="02020603050405020304" charset="0"/>
              <a:cs typeface="等线" charset="0"/>
            </a:endParaRPr>
          </a:p>
          <a:p>
            <a:pPr indent="0"/>
            <a:r>
              <a:rPr lang="en-US" sz="1600" b="1">
                <a:solidFill>
                  <a:srgbClr val="0070C0"/>
                </a:solidFill>
                <a:highlight>
                  <a:srgbClr val="00FF00"/>
                </a:highlight>
                <a:latin typeface="Times New Roman" panose="02020603050405020304" charset="0"/>
                <a:cs typeface="等线" charset="0"/>
              </a:rPr>
              <a:t>Sub-topic 1-3 EVM window length</a:t>
            </a:r>
            <a:endParaRPr lang="en-US" sz="1050" b="0">
              <a:highlight>
                <a:srgbClr val="00FF00"/>
              </a:highlight>
              <a:latin typeface="Symbol" panose="05050102010706020507" charset="0"/>
              <a:ea typeface="宋体" panose="02010600030101010101" pitchFamily="2" charset="-122"/>
            </a:endParaRPr>
          </a:p>
          <a:p>
            <a:pPr indent="0"/>
            <a:r>
              <a:rPr lang="en-US" sz="1400" b="0">
                <a:highlight>
                  <a:srgbClr val="00FF00"/>
                </a:highlight>
                <a:latin typeface="Symbol" panose="05050102010706020507" charset="0"/>
                <a:ea typeface="宋体" panose="02010600030101010101" pitchFamily="2" charset="-122"/>
              </a:rPr>
              <a:t>· </a:t>
            </a:r>
            <a:r>
              <a:rPr lang="en-US" sz="1400" b="0">
                <a:highlight>
                  <a:srgbClr val="00FF00"/>
                </a:highlight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EVM window for 2.5KHz</a:t>
            </a:r>
            <a:endParaRPr lang="en-US" b="1">
              <a:highlight>
                <a:srgbClr val="00FF00"/>
              </a:highlight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en-US" sz="1200" b="1">
                <a:highlight>
                  <a:srgbClr val="00FF00"/>
                </a:highlight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Table E.5.1-2c EVM window length for extended CP for 2.5 kHz sub-carrier spacing</a:t>
            </a:r>
            <a:endParaRPr lang="zh-CN" altLang="en-US" sz="1200"/>
          </a:p>
        </p:txBody>
      </p:sp>
      <p:graphicFrame>
        <p:nvGraphicFramePr>
          <p:cNvPr id="7" name="表格 6"/>
          <p:cNvGraphicFramePr/>
          <p:nvPr/>
        </p:nvGraphicFramePr>
        <p:xfrm>
          <a:off x="1795145" y="3911600"/>
          <a:ext cx="7918450" cy="17684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9230"/>
                <a:gridCol w="1459865"/>
                <a:gridCol w="1790065"/>
                <a:gridCol w="1459230"/>
                <a:gridCol w="1750060"/>
              </a:tblGrid>
              <a:tr h="530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 [MHz]</a:t>
                      </a:r>
                      <a:endParaRPr lang="en-US" altLang="en-US" sz="900" b="1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FFT size</a:t>
                      </a:r>
                      <a:endParaRPr lang="en-US" altLang="en-US" sz="900" b="1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Cyclic prefix in FFT samples</a:t>
                      </a:r>
                      <a:endParaRPr lang="en-US" altLang="en-US" sz="900" b="1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EVM window length </a:t>
                      </a:r>
                      <a:r>
                        <a:rPr lang="en-US" sz="900" b="1" i="1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</a:t>
                      </a:r>
                      <a:endParaRPr lang="en-US" altLang="en-US" sz="900" b="1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 of </a:t>
                      </a:r>
                      <a:r>
                        <a:rPr lang="en-US" sz="900" b="1" i="1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</a:t>
                      </a:r>
                      <a:r>
                        <a:rPr lang="en-US" sz="900" b="1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total CP </a:t>
                      </a:r>
                      <a:r>
                        <a:rPr lang="en-US" sz="900" b="1" baseline="3000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(Note 1)</a:t>
                      </a:r>
                      <a:r>
                        <a:rPr lang="en-US" sz="900" b="1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altLang="en-US" sz="900" b="1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768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192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168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87.5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1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1536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384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348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90.6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3072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768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746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96.9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1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6144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1536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1500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97.7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9216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2304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2268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98.4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1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12288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3072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3024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98.4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530"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1:	These percentages are informative. 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 smtClean="0">
                <a:solidFill>
                  <a:srgbClr val="0070C0"/>
                </a:solidFill>
              </a:rPr>
              <a:t>WF for 0</a:t>
            </a:r>
            <a:r>
              <a:rPr lang="sv-SE" dirty="0" smtClean="0">
                <a:solidFill>
                  <a:srgbClr val="0070C0"/>
                </a:solidFill>
              </a:rPr>
              <a:t>.</a:t>
            </a:r>
            <a:r>
              <a:rPr lang="en-US" altLang="sv-SE" dirty="0" smtClean="0">
                <a:solidFill>
                  <a:srgbClr val="0070C0"/>
                </a:solidFill>
              </a:rPr>
              <a:t>37</a:t>
            </a:r>
            <a:r>
              <a:rPr lang="sv-SE" dirty="0" smtClean="0">
                <a:solidFill>
                  <a:srgbClr val="0070C0"/>
                </a:solidFill>
              </a:rPr>
              <a:t>KHz SCS</a:t>
            </a:r>
            <a:r>
              <a:rPr lang="sv-SE" dirty="0" smtClean="0"/>
              <a:t> 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/>
          </a:p>
        </p:txBody>
      </p:sp>
      <p:sp>
        <p:nvSpPr>
          <p:cNvPr id="3" name="文本框 2"/>
          <p:cNvSpPr txBox="1"/>
          <p:nvPr/>
        </p:nvSpPr>
        <p:spPr>
          <a:xfrm>
            <a:off x="1103648" y="1690688"/>
            <a:ext cx="9117965" cy="350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1600" b="1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Sub-topic 1-1:The basic unit of EVM measurement and measurement intervals for EVM measurement</a:t>
            </a:r>
          </a:p>
          <a:p>
            <a:pPr indent="0"/>
            <a:r>
              <a:rPr lang="en-US" sz="1400" b="0" dirty="0">
                <a:latin typeface="Symbol" panose="05050102010706020507" charset="0"/>
                <a:ea typeface="宋体" panose="02010600030101010101" pitchFamily="2" charset="-122"/>
              </a:rPr>
              <a:t>· </a:t>
            </a:r>
            <a:r>
              <a:rPr lang="en-US" sz="1400" b="0" dirty="0">
                <a:latin typeface="Times New Roman" panose="02020603050405020304" charset="0"/>
                <a:ea typeface="宋体" panose="02010600030101010101" pitchFamily="2" charset="-122"/>
              </a:rPr>
              <a:t>The basic unit of EVM measurement</a:t>
            </a:r>
            <a:r>
              <a:rPr lang="en-US" sz="1400" b="0" dirty="0"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 for 0.37KHz</a:t>
            </a:r>
            <a:endParaRPr lang="en-US" b="0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200" b="0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  o </a:t>
            </a:r>
            <a:r>
              <a:rPr lang="en-US" sz="1200" b="0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Option 1:3ms [Huawei, ZTE]</a:t>
            </a:r>
            <a:endParaRPr lang="en-US" sz="1200" b="0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200" b="0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  o </a:t>
            </a:r>
            <a:r>
              <a:rPr lang="en-US" sz="1200" b="0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Option 2: 6ms [Nokia]</a:t>
            </a:r>
            <a:endParaRPr lang="en-US" sz="1050" b="0" dirty="0">
              <a:solidFill>
                <a:srgbClr val="0070C0"/>
              </a:solidFill>
              <a:latin typeface="Symbol" panose="05050102010706020507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en-US" sz="1400" dirty="0" smtClean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agreement</a:t>
            </a:r>
            <a:r>
              <a:rPr lang="en-US" sz="1400" dirty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: option 1</a:t>
            </a:r>
            <a:endParaRPr lang="en-US" sz="1400" b="0" dirty="0">
              <a:solidFill>
                <a:srgbClr val="92D050"/>
              </a:solidFill>
              <a:latin typeface="Symbol" panose="05050102010706020507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en-US" sz="1400" b="0" dirty="0">
                <a:latin typeface="Symbol" panose="05050102010706020507" charset="0"/>
                <a:ea typeface="宋体" panose="02010600030101010101" pitchFamily="2" charset="-122"/>
              </a:rPr>
              <a:t>· </a:t>
            </a:r>
            <a:r>
              <a:rPr lang="en-US" sz="1400" b="0" dirty="0"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measurement intervals for 0.37KHz</a:t>
            </a:r>
            <a:endParaRPr lang="en-US" b="0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200" b="0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  o </a:t>
            </a:r>
            <a:r>
              <a:rPr lang="en-US" sz="1200" b="0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10ms [Nokia, ZTE]</a:t>
            </a:r>
            <a:endParaRPr lang="en-US" sz="1200" b="0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200" b="0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  o </a:t>
            </a:r>
            <a:r>
              <a:rPr lang="en-US" sz="1200" b="0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Other [Huawei]</a:t>
            </a:r>
          </a:p>
          <a:p>
            <a:pPr indent="0"/>
            <a:r>
              <a:rPr lang="en-US" sz="1400" dirty="0" smtClean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agreement</a:t>
            </a:r>
            <a:r>
              <a:rPr lang="en-US" sz="1400" dirty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: option 1</a:t>
            </a:r>
            <a:endParaRPr lang="en-US" sz="1400" b="1" dirty="0">
              <a:solidFill>
                <a:srgbClr val="92D050"/>
              </a:solidFill>
              <a:latin typeface="Times New Roman" panose="02020603050405020304" charset="0"/>
              <a:cs typeface="等线" charset="0"/>
            </a:endParaRPr>
          </a:p>
          <a:p>
            <a:pPr indent="0"/>
            <a:r>
              <a:rPr lang="en-US" sz="1600" b="1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Sub-topic 1-2 Observation period for </a:t>
            </a:r>
            <a:r>
              <a:rPr lang="en-US" sz="1600" b="1" dirty="0" err="1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freq</a:t>
            </a:r>
            <a:r>
              <a:rPr lang="en-US" sz="1600" b="1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 and timing error estimation</a:t>
            </a:r>
            <a:endParaRPr lang="en-US" sz="1050" b="0" dirty="0">
              <a:latin typeface="Symbol" panose="05050102010706020507" charset="0"/>
              <a:ea typeface="宋体" panose="02010600030101010101" pitchFamily="2" charset="-122"/>
            </a:endParaRPr>
          </a:p>
          <a:p>
            <a:pPr indent="0"/>
            <a:r>
              <a:rPr lang="en-US" sz="1400" b="0" dirty="0">
                <a:latin typeface="Symbol" panose="05050102010706020507" charset="0"/>
                <a:ea typeface="宋体" panose="02010600030101010101" pitchFamily="2" charset="-122"/>
              </a:rPr>
              <a:t>· </a:t>
            </a:r>
            <a:r>
              <a:rPr lang="en-US" sz="1400" b="0" dirty="0"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Observation period for 0.37KHz</a:t>
            </a:r>
            <a:endParaRPr lang="en-US" b="0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200" b="0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  o </a:t>
            </a:r>
            <a:r>
              <a:rPr lang="en-US" sz="1200" b="0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6ms [Nokia, ZTE]</a:t>
            </a:r>
            <a:endParaRPr lang="en-US" sz="1200" b="0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200" b="0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  o </a:t>
            </a:r>
            <a:r>
              <a:rPr lang="en-US" sz="1200" b="0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3ms [Huawei]</a:t>
            </a:r>
            <a:endParaRPr lang="en-US" sz="1050" b="1" dirty="0">
              <a:solidFill>
                <a:srgbClr val="0070C0"/>
              </a:solidFill>
              <a:latin typeface="Times New Roman" panose="02020603050405020304" charset="0"/>
              <a:ea typeface="MS Mincho" panose="02020609040205080304" charset="-128"/>
              <a:cs typeface="等线" charset="0"/>
            </a:endParaRPr>
          </a:p>
          <a:p>
            <a:pPr indent="0"/>
            <a:r>
              <a:rPr lang="en-US" sz="1400" dirty="0" smtClean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agreement</a:t>
            </a:r>
            <a:r>
              <a:rPr lang="en-US" sz="1400" dirty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: option </a:t>
            </a:r>
            <a:r>
              <a:rPr lang="en-US" sz="1400" dirty="0" smtClean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1</a:t>
            </a:r>
            <a:endParaRPr lang="en-US" sz="1050" b="1" dirty="0">
              <a:solidFill>
                <a:srgbClr val="0070C0"/>
              </a:solidFill>
              <a:latin typeface="Times New Roman" panose="02020603050405020304" charset="0"/>
              <a:ea typeface="MS Mincho" panose="02020609040205080304" charset="-128"/>
              <a:cs typeface="等线" charset="0"/>
            </a:endParaRPr>
          </a:p>
          <a:p>
            <a:r>
              <a:rPr lang="en-US" sz="1600" b="1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Sub-topic 1-3 EVM window length</a:t>
            </a:r>
          </a:p>
          <a:p>
            <a:pPr indent="0"/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1152525" y="4847590"/>
            <a:ext cx="748347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sz="1400" b="1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charset="0"/>
              </a:rPr>
              <a:t>Table E.5.1-2d EVM window length for extended CP for 0.37 kHz sub-carrier spacing</a:t>
            </a:r>
            <a:endParaRPr lang="zh-CN" altLang="en-US" sz="1400"/>
          </a:p>
        </p:txBody>
      </p:sp>
      <p:graphicFrame>
        <p:nvGraphicFramePr>
          <p:cNvPr id="5" name="表格 4"/>
          <p:cNvGraphicFramePr/>
          <p:nvPr/>
        </p:nvGraphicFramePr>
        <p:xfrm>
          <a:off x="3272790" y="5257800"/>
          <a:ext cx="4030663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2950"/>
                <a:gridCol w="742950"/>
                <a:gridCol w="911225"/>
                <a:gridCol w="742950"/>
                <a:gridCol w="890588"/>
              </a:tblGrid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 [MHz]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FFT size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Cyclic prefix in FFT samples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EVM window length </a:t>
                      </a:r>
                      <a:r>
                        <a:rPr lang="en-US" sz="900" b="1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 of </a:t>
                      </a:r>
                      <a:r>
                        <a:rPr lang="en-US" sz="900" b="1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total CP </a:t>
                      </a:r>
                      <a:r>
                        <a:rPr lang="en-US" sz="900" b="1" baseline="30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(Note 1)</a:t>
                      </a:r>
                      <a:r>
                        <a:rPr lang="en-US" sz="9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[%]</a:t>
                      </a:r>
                      <a:endParaRPr lang="en-US" altLang="en-US" sz="9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1.4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5184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576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等线" charset="0"/>
                          <a:cs typeface="等线" charset="0"/>
                        </a:rPr>
                        <a:t>504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等线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87.5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10368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等线" charset="0"/>
                          <a:cs typeface="等线" charset="0"/>
                        </a:rPr>
                        <a:t>1044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等线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90.6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20736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等线" charset="0"/>
                          <a:cs typeface="等线" charset="0"/>
                        </a:rPr>
                        <a:t>2230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等线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96.9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41472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4604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等线" charset="0"/>
                          <a:cs typeface="等线" charset="0"/>
                        </a:rPr>
                        <a:t>4498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等线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97.7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62208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6906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等线" charset="0"/>
                          <a:cs typeface="等线" charset="0"/>
                        </a:rPr>
                        <a:t>6796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等线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98.4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82944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9208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等线" charset="0"/>
                          <a:cs typeface="等线" charset="0"/>
                        </a:rPr>
                        <a:t>9060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等线" charset="0"/>
                        <a:ea typeface="等线" charset="0"/>
                        <a:cs typeface="等线" charset="0"/>
                      </a:endParaRPr>
                    </a:p>
                  </a:txBody>
                  <a:tcPr marL="68580" marR="68580" marT="0" marB="0" anchor="b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98.4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1:	These percentages are informative. 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 smtClean="0">
                <a:solidFill>
                  <a:srgbClr val="0070C0"/>
                </a:solidFill>
              </a:rPr>
              <a:t>WF for other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5</a:t>
            </a:fld>
            <a:endParaRPr 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66850" y="1691005"/>
            <a:ext cx="8825230" cy="2768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1600" b="1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Sub-topic 1-</a:t>
            </a:r>
            <a:r>
              <a:rPr lang="en-US" sz="1600" b="1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en-US" sz="1600" b="1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 </a:t>
            </a:r>
            <a:r>
              <a:rPr lang="en-US" sz="1600" b="1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modifications on 1.25KHz in TS36.104 spec.</a:t>
            </a:r>
            <a:endParaRPr lang="en-US" b="0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400" b="0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o </a:t>
            </a:r>
            <a:r>
              <a:rPr lang="en-US" sz="1400" b="0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Yes</a:t>
            </a:r>
            <a:endParaRPr lang="en-US" sz="1400" b="0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400" b="0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o </a:t>
            </a:r>
            <a:r>
              <a:rPr lang="en-US" sz="1400" b="0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No</a:t>
            </a:r>
            <a:endParaRPr lang="en-US" sz="1050" b="1" dirty="0">
              <a:solidFill>
                <a:srgbClr val="0070C0"/>
              </a:solidFill>
              <a:latin typeface="Times New Roman" panose="02020603050405020304" charset="0"/>
              <a:ea typeface="MS Mincho" panose="02020609040205080304" charset="-128"/>
              <a:cs typeface="等线" charset="0"/>
            </a:endParaRPr>
          </a:p>
          <a:p>
            <a:pPr indent="0"/>
            <a:r>
              <a:rPr lang="en-US" sz="1400" dirty="0" smtClean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agreement</a:t>
            </a:r>
            <a:r>
              <a:rPr lang="en-US" sz="1400" dirty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: Yes,</a:t>
            </a:r>
          </a:p>
          <a:p>
            <a:pPr indent="0"/>
            <a:r>
              <a:rPr lang="en-US" sz="1400" dirty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Reason:  Observation period 1ms for freq and timing error estimation</a:t>
            </a:r>
            <a:r>
              <a:rPr lang="en-US" sz="1400" b="0" dirty="0">
                <a:solidFill>
                  <a:srgbClr val="FF000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 for 1.25KHz is not correct.  </a:t>
            </a:r>
            <a:endParaRPr lang="en-US" sz="1400" dirty="0">
              <a:solidFill>
                <a:srgbClr val="92D050"/>
              </a:solidFill>
              <a:latin typeface="Times New Roman" panose="02020603050405020304" charset="0"/>
              <a:ea typeface="MS Mincho" panose="02020609040205080304" charset="-128"/>
              <a:cs typeface="Times New Roman" panose="02020603050405020304" charset="0"/>
              <a:sym typeface="+mn-ea"/>
            </a:endParaRPr>
          </a:p>
          <a:p>
            <a:pPr indent="0"/>
            <a:r>
              <a:rPr lang="en-US" sz="1600" b="1" strike="sngStrike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Sub-topic 1-</a:t>
            </a:r>
            <a:r>
              <a:rPr lang="en-US" sz="1600" b="1" strike="sngStrike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en-US" sz="1600" b="1" strike="sngStrike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 </a:t>
            </a:r>
            <a:r>
              <a:rPr lang="en-US" sz="1600" b="1" strike="sngStrike" dirty="0">
                <a:solidFill>
                  <a:srgbClr val="0070C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1600" b="1" strike="sngStrike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 UE doesn’t have to support all of the SCS, if UE support MBMS. (The clarification is needed)</a:t>
            </a:r>
            <a:endParaRPr lang="en-US" sz="1600" b="0" strike="sngStrike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400" b="0" strike="sngStrike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o </a:t>
            </a:r>
            <a:r>
              <a:rPr lang="en-US" sz="1400" b="0" strike="sngStrike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Yes</a:t>
            </a:r>
            <a:endParaRPr lang="en-US" sz="1400" b="0" strike="sngStrike" dirty="0">
              <a:solidFill>
                <a:srgbClr val="0070C0"/>
              </a:solidFill>
              <a:latin typeface="Courier New" panose="02070309020205020404" charset="0"/>
              <a:ea typeface="宋体" panose="02010600030101010101" pitchFamily="2" charset="-122"/>
            </a:endParaRPr>
          </a:p>
          <a:p>
            <a:pPr indent="0"/>
            <a:r>
              <a:rPr lang="en-US" sz="1400" b="0" strike="sngStrike" dirty="0">
                <a:solidFill>
                  <a:srgbClr val="0070C0"/>
                </a:solidFill>
                <a:latin typeface="Courier New" panose="02070309020205020404" charset="0"/>
                <a:ea typeface="宋体" panose="02010600030101010101" pitchFamily="2" charset="-122"/>
              </a:rPr>
              <a:t>o </a:t>
            </a:r>
            <a:r>
              <a:rPr lang="en-US" sz="1400" b="0" strike="sngStrike" dirty="0">
                <a:solidFill>
                  <a:srgbClr val="0070C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</a:rPr>
              <a:t>No</a:t>
            </a:r>
          </a:p>
          <a:p>
            <a:pPr indent="0"/>
            <a:r>
              <a:rPr lang="en-US" sz="1400" strike="sngStrike" dirty="0">
                <a:solidFill>
                  <a:srgbClr val="92D05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 Recommended agreement: No </a:t>
            </a:r>
          </a:p>
          <a:p>
            <a:pPr indent="0"/>
            <a:r>
              <a:rPr lang="en-US" sz="1400" strike="sngStrike" dirty="0">
                <a:solidFill>
                  <a:srgbClr val="FF0000"/>
                </a:solidFill>
                <a:latin typeface="Times New Roman" panose="02020603050405020304" charset="0"/>
                <a:ea typeface="MS Mincho" panose="02020609040205080304" charset="-128"/>
                <a:cs typeface="Times New Roman" panose="02020603050405020304" charset="0"/>
                <a:sym typeface="+mn-ea"/>
              </a:rPr>
              <a:t>Reason:  The existing spec don't the implication that UE supporting MBMS needs to support all of SCSs,  if needed, clarification could be done in the next meeting.</a:t>
            </a:r>
            <a:endParaRPr lang="zh-CN" altLang="en-US" sz="1400" strike="sngStrik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 smtClean="0">
                <a:solidFill>
                  <a:srgbClr val="0070C0"/>
                </a:solidFill>
              </a:rPr>
              <a:t>Agreement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6</a:t>
            </a:fld>
            <a:endParaRPr 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56802" y="2394390"/>
            <a:ext cx="8825230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dirty="0">
                <a:latin typeface="Symbol" panose="05050102010706020507" charset="0"/>
                <a:ea typeface="宋体" panose="02010600030101010101" pitchFamily="2" charset="-122"/>
              </a:rPr>
              <a:t>·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UE 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doesn’t have to support all of the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SCS, 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if UE support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LTE MBMS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.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charset="0"/>
                <a:cs typeface="等线" charset="0"/>
              </a:rPr>
              <a:t>RAN4 will clarify it in the specification from Rel-14.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293092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800" dirty="0">
                <a:solidFill>
                  <a:schemeClr val="tx1"/>
                </a:solidFill>
                <a:sym typeface="+mn-ea"/>
              </a:rPr>
              <a:t>[</a:t>
            </a:r>
            <a:r>
              <a:rPr lang="en-US" sz="1800" dirty="0" smtClean="0">
                <a:solidFill>
                  <a:schemeClr val="tx1"/>
                </a:solidFill>
                <a:sym typeface="+mn-ea"/>
              </a:rPr>
              <a:t>1]R4-2010730,Discussion on EVM measurement details for 2.5kHz and 0.37kHz SCSs, Nokia</a:t>
            </a:r>
          </a:p>
          <a:p>
            <a:pPr marL="457200" lvl="1" algn="l">
              <a:buClrTx/>
              <a:buSzTx/>
              <a:buNone/>
            </a:pPr>
            <a:r>
              <a:rPr lang="en-US" altLang="en-US" sz="1800" dirty="0" smtClean="0">
                <a:latin typeface="Arial" panose="020B0604020202020204" pitchFamily="34" charset="0"/>
                <a:sym typeface="+mn-ea"/>
              </a:rPr>
              <a:t> </a:t>
            </a:r>
            <a:r>
              <a:rPr lang="en-US" sz="1800" dirty="0" smtClean="0">
                <a:sym typeface="+mn-ea"/>
              </a:rPr>
              <a:t>   [2]</a:t>
            </a:r>
            <a:r>
              <a:rPr lang="en-US" sz="1800" dirty="0" smtClean="0">
                <a:solidFill>
                  <a:schemeClr val="tx1"/>
                </a:solidFill>
                <a:sym typeface="+mn-ea"/>
              </a:rPr>
              <a:t>R4-2010943,Impacts on BS RF requirement of new introduced numerology, ZTE Corporation </a:t>
            </a:r>
          </a:p>
          <a:p>
            <a:pPr marL="457200" lvl="1" algn="l">
              <a:buClrTx/>
              <a:buSzTx/>
              <a:buNone/>
            </a:pPr>
            <a:r>
              <a:rPr lang="en-US" sz="1800" dirty="0" smtClean="0">
                <a:solidFill>
                  <a:schemeClr val="tx1"/>
                </a:solidFill>
                <a:sym typeface="+mn-ea"/>
              </a:rPr>
              <a:t>     [3]</a:t>
            </a:r>
            <a:r>
              <a:rPr lang="en-US" sz="1800" dirty="0" smtClean="0">
                <a:sym typeface="+mn-ea"/>
              </a:rPr>
              <a:t>R4-2010944,CR to 36.104: Introduction of LTE based 5G terrestrial broadcast numerologies</a:t>
            </a:r>
          </a:p>
          <a:p>
            <a:pPr marL="457200" lvl="1" algn="l">
              <a:buClrTx/>
              <a:buSzTx/>
              <a:buNone/>
            </a:pPr>
            <a:r>
              <a:rPr lang="en-US" sz="1800" dirty="0" smtClean="0"/>
              <a:t>     [4]</a:t>
            </a:r>
            <a:r>
              <a:rPr lang="en-US" sz="1800" dirty="0" smtClean="0">
                <a:sym typeface="+mn-ea"/>
              </a:rPr>
              <a:t>R4-2010945</a:t>
            </a:r>
            <a:r>
              <a:rPr lang="en-US" sz="1800" dirty="0" smtClean="0"/>
              <a:t>,CR to 36.101: Introduction of LTE based 5G terrestrial broadcast numerologies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/>
        </p:nvSpPr>
        <p:spPr>
          <a:xfrm>
            <a:off x="838200" y="-1405305"/>
            <a:ext cx="10515600" cy="5378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en-GB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666</Words>
  <Application>Microsoft Office PowerPoint</Application>
  <PresentationFormat>Widescreen</PresentationFormat>
  <Paragraphs>136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MS Mincho</vt:lpstr>
      <vt:lpstr>等线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WF on the measurement interval and observation time for frequency/time correction for 2.5kHz and 0.37kHz</vt:lpstr>
      <vt:lpstr>Background</vt:lpstr>
      <vt:lpstr>Agreement for 2.5KHz SCS </vt:lpstr>
      <vt:lpstr>WF for 0.37KHz SCS </vt:lpstr>
      <vt:lpstr>WF for other</vt:lpstr>
      <vt:lpstr>Agreement</vt:lpstr>
      <vt:lpstr>References: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薛飞10164284</cp:lastModifiedBy>
  <cp:revision>117</cp:revision>
  <dcterms:created xsi:type="dcterms:W3CDTF">2018-08-21T06:09:00Z</dcterms:created>
  <dcterms:modified xsi:type="dcterms:W3CDTF">2020-08-27T01:13:43Z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KSOProductBuildVer">
    <vt:lpwstr>2052-10.8.2.7027</vt:lpwstr>
  </property>
  <property fmtid="{D5CDD505-2E9C-101B-9397-08002B2CF9AE}" pid="4" name="_2015_ms_pID_725343">
    <vt:lpwstr>(2)2k1dogGmOgWovUGHQhYFH9ZrpIcsDAJ0hun+dirvZ3IhJot3k10vjHRpsvjZUNczwiOR76hP
Ss/pkUB9OK0GIK4PNLZXtKtXLJRNG6lGuE1/HoqdgRKSm1HdJtRWPhjNUrcViuIAwFnhdP4x
59qeOn5khUb351Os0frdbRIab7LhDXKL5E1txzS/CtXst/ZKfLEG8vLSdCBsOdtT2QW2kMzr
z4Uc69VTDthTQfQOEC</vt:lpwstr>
  </property>
  <property fmtid="{D5CDD505-2E9C-101B-9397-08002B2CF9AE}" pid="5" name="_2015_ms_pID_7253431">
    <vt:lpwstr>ggtSykzeISVK2Xk3jTKTCGpsKDA5BZMPP9WCxZ20wQXBxpeX2cksny
aJAuJCUzt1+Gx7WTWtP+dEEQlyoro6Fplt0lGir2mMBeIWX/VmRycRzspJP5UNsUyoxQqvJ6
607Ld5A4i/UFE1+kYClq/3y/UKooQjm1NzD0F+ytH2k397IkshqqVLY/bGfpgPf5fUxFJlIR
bpxWJXuVSfDSSq4S</vt:lpwstr>
  </property>
</Properties>
</file>