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sldIdLst>
    <p:sldId id="256" r:id="rId5"/>
    <p:sldId id="263" r:id="rId6"/>
    <p:sldId id="260" r:id="rId7"/>
    <p:sldId id="264" r:id="rId8"/>
    <p:sldId id="262" r:id="rId9"/>
  </p:sldIdLst>
  <p:sldSz cx="12192000" cy="6858000"/>
  <p:notesSz cx="6858000" cy="9144000"/>
  <p:custDataLst>
    <p:tags r:id="rId1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6" clrIdx="0"/>
  <p:cmAuthor id="2" name="Valentin Gheorghiu" initials="VG" lastIdx="6" clrIdx="1"/>
  <p:cmAuthor id="3" name="CATT1" initials="CATT" lastIdx="1" clrIdx="2"/>
  <p:cmAuthor id="4" name="CATT" initials="CATT" lastIdx="3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14" autoAdjust="0"/>
    <p:restoredTop sz="95210" autoAdjust="0"/>
  </p:normalViewPr>
  <p:slideViewPr>
    <p:cSldViewPr snapToGrid="0">
      <p:cViewPr varScale="1">
        <p:scale>
          <a:sx n="88" d="100"/>
          <a:sy n="88" d="100"/>
        </p:scale>
        <p:origin x="33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3979E3-7E37-4AB9-B6FD-0052AFB6BEBB}" type="datetimeFigureOut">
              <a:rPr lang="zh-CN" altLang="en-US" smtClean="0"/>
              <a:t>2020/8/27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4C03A6-629C-4E0D-9C19-DC7D6CFD0A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489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4C03A6-629C-4E0D-9C19-DC7D6CFD0A6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634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BE51056-CBB8-428D-9E1A-766BD23DCA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B061768F-D005-4421-AA31-741D30EF7E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B3B3E7A-06BF-40E0-B126-B091E483C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857F9FE-D47D-4E9F-81B2-41961B2B2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EF1DAA5-837B-4B75-83FA-22A7A70C7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660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DAF043-40E5-4E0F-BA00-9D0DB036D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C5A34F5-0971-4D8A-86E8-00586CAC38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2D5F0D6-0378-4B09-B87C-644FC6760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2F2C691-C20D-440D-B0D8-C2F818C80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5DC03F2-0A77-40B3-BC4A-350638564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458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E429AD3A-7364-41C0-B0D4-2EB324BE8E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0B0E6AA-A2EC-4D75-9E18-5F3FF598B0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DC2D892-9689-4E08-99C1-1C837EA94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0A97F27-3DFE-4954-914B-F4E509369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71F40C6-89C8-4DCD-9916-8FBAD7FCD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82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495EC87-8CAA-47DB-88CD-106449725F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7860D96-30F0-4F9A-A08C-CE1155D80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58BDECE-9357-47C4-8FA2-576AD0678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0685774-E35A-45DE-B607-E5C8E546D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809E755-2685-43CF-9AB6-255E802BD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478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1CB143E-E019-470A-9948-9B554B38A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32CB928-FB74-4E13-B284-8E603C4E4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7A63398-36F5-46A0-A4EC-F6CB292C9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C5E583C-D555-4719-AA55-08EF3FC39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C2A84BB-01BD-450D-B708-A9CFC18DC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093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EF1935B-4E5C-47F2-814A-4D005AF92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77DAF7-7543-43B4-88CB-E9D9406618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948B636-C304-44F6-8437-908A315071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A94FF1F-4B05-4AE2-9201-B1B31BD5F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BDC1900-9734-4BC3-A687-F7694ADD9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30CEBA2-61E5-49A0-994A-AE150E964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84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5B723B-B4C1-46BB-A588-02129BAC0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09CCA96-89B9-49DB-BB31-22CBC1E86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43A6BA7-97E9-425F-8D96-C927617D3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3C6C285-75E2-4251-A9C9-B3F4D50F9D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C35A106A-340A-45B6-9C9B-848A161B16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E5509B25-D020-428C-AE21-FDCF64138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32EECF4-8E38-4F4C-8AA5-8AF8766D1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54E564F-1601-4BAE-A8AD-59B68B73F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412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54864B-065D-44C1-A2E6-16C8711A0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0755324-C33B-4EF9-9CB5-313861975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FA70B8D-2C61-4C39-B8C5-607071C40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9440E85F-374D-4130-9225-E78067A4A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327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AF766DFB-65FF-4677-B6A5-1E6AD0054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7470E95F-39A4-4F7B-81D7-B6466CE2B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A988CF0B-5075-415E-A27F-3BD0E9695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592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0E59E0-09A5-4982-8AD4-D36B7D7A8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1D450A3-44A0-4355-B713-D097F2B63C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8500BA7F-9CE6-4BF3-B127-A366CBC9F2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53EBBD5-DA10-49E3-B649-2BEFA3274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571EC54-A031-43D0-BF12-FC59AB2E5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F03F6CA-F706-4431-A66E-F8B5C9685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215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FB36220-7285-40A2-8FAF-8DE5BCAFA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04BBBD3C-9EC9-4D84-85BA-0E23198C94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8933D7D6-BAA8-4100-8E73-3004F01522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1750653-708F-41AB-9C3F-E7778E5C0C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B87A900-7AC6-4EF7-B561-4D7126ECF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28D04CD-0095-4BBF-BEDC-F0294F715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04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7CDC5DFF-C1E3-476E-BDC3-EDCD93C29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BE407A2-463E-41F5-AE9D-C84DFF8895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A281E9C-2182-4D83-884B-23BBB7F5F0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7A6A2-7AA0-4028-9005-DC3EF424CC08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5C485CD-8F21-4384-8D25-81B2E7DE3A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8101F4E-1A07-4E2D-9E0E-86667E9EFE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832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7A5BE9C-5A8A-4D67-BD47-70146A9C9E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selecting CLTA height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B38629DC-9812-42B4-B0D5-6963D8A145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Huawei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F84A3B4-D933-4AE1-9942-90A96CABBAD8}"/>
              </a:ext>
            </a:extLst>
          </p:cNvPr>
          <p:cNvSpPr txBox="1"/>
          <p:nvPr/>
        </p:nvSpPr>
        <p:spPr>
          <a:xfrm>
            <a:off x="10582422" y="390645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R4-2012589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942685F-19E9-47BB-AAA2-DECBD70CFA72}"/>
              </a:ext>
            </a:extLst>
          </p:cNvPr>
          <p:cNvSpPr txBox="1"/>
          <p:nvPr/>
        </p:nvSpPr>
        <p:spPr>
          <a:xfrm>
            <a:off x="295779" y="397590"/>
            <a:ext cx="39753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TSG-RAN WG4 Meeting # 96-eis</a:t>
            </a:r>
            <a:endParaRPr lang="ja-JP" altLang="ja-JP" dirty="0"/>
          </a:p>
          <a:p>
            <a:r>
              <a:rPr lang="en-US" altLang="ja-JP" b="1" dirty="0"/>
              <a:t>Electronic Meeting, 17 – 28 Aug., 2020</a:t>
            </a:r>
            <a:endParaRPr lang="en-US" dirty="0"/>
          </a:p>
        </p:txBody>
      </p:sp>
      <p:sp>
        <p:nvSpPr>
          <p:cNvPr id="14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0213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D18B25A-45BF-4258-88D1-F161CF27D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961" y="10074"/>
            <a:ext cx="10515600" cy="1325563"/>
          </a:xfrm>
        </p:spPr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F74A247-4D28-4F88-B6C6-35D8709340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823" y="1124621"/>
            <a:ext cx="10515600" cy="5328933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In the last meeting [R4-2008740) the following was agreed was agreed:</a:t>
            </a:r>
          </a:p>
          <a:p>
            <a:pPr lvl="1"/>
            <a:r>
              <a:rPr lang="en-US" altLang="zh-CN" b="1" dirty="0"/>
              <a:t>Proposal 1:</a:t>
            </a:r>
            <a:r>
              <a:rPr lang="en-US" altLang="zh-CN" dirty="0"/>
              <a:t> The CLTA description is modified to allow a practical implementation when different operating bands require vastly different height antennas.</a:t>
            </a:r>
            <a:endParaRPr lang="zh-CN" altLang="zh-CN" dirty="0"/>
          </a:p>
          <a:p>
            <a:pPr lvl="1"/>
            <a:endParaRPr kumimoji="1" lang="en-US" altLang="ja-JP" dirty="0"/>
          </a:p>
          <a:p>
            <a:endParaRPr kumimoji="1" lang="en-US" altLang="ja-JP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623" y="-21101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576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D18B25A-45BF-4258-88D1-F161CF27D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961" y="10074"/>
            <a:ext cx="10515600" cy="1325563"/>
          </a:xfrm>
        </p:spPr>
        <p:txBody>
          <a:bodyPr/>
          <a:lstStyle/>
          <a:p>
            <a:r>
              <a:rPr kumimoji="1" lang="en-US" altLang="ja-JP" dirty="0"/>
              <a:t>Proposals (1 of 2)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F74A247-4D28-4F88-B6C6-35D8709340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823" y="1124621"/>
            <a:ext cx="10515600" cy="5328933"/>
          </a:xfrm>
        </p:spPr>
        <p:txBody>
          <a:bodyPr>
            <a:normAutofit/>
          </a:bodyPr>
          <a:lstStyle/>
          <a:p>
            <a:r>
              <a:rPr kumimoji="1" lang="en-GB" altLang="ja-JP" sz="2400" dirty="0"/>
              <a:t>There have been a number of proposals how to limit the CLTA height:</a:t>
            </a:r>
          </a:p>
          <a:p>
            <a:r>
              <a:rPr lang="en-GB" altLang="zh-CN" sz="2400" dirty="0"/>
              <a:t>Huawei (R4-2011301)</a:t>
            </a:r>
          </a:p>
          <a:p>
            <a:pPr lvl="1"/>
            <a:r>
              <a:rPr lang="en-GB" altLang="zh-CN" sz="2000" dirty="0"/>
              <a:t>The half-power vertical beam width of the CLTA equals the narrowest declared (D.3) vertical </a:t>
            </a:r>
            <a:r>
              <a:rPr lang="en-GB" altLang="zh-CN" sz="2000" dirty="0" err="1"/>
              <a:t>beamwidth</a:t>
            </a:r>
            <a:r>
              <a:rPr lang="en-GB" altLang="zh-CN" sz="2000" dirty="0"/>
              <a:t> ±3° Or Test object vertical radiating length ±30%</a:t>
            </a:r>
            <a:endParaRPr lang="zh-CN" altLang="zh-CN" sz="2000" dirty="0"/>
          </a:p>
          <a:p>
            <a:r>
              <a:rPr kumimoji="1" lang="en-GB" altLang="ja-JP" sz="2400" dirty="0"/>
              <a:t>CATT (R4-2009779)</a:t>
            </a:r>
          </a:p>
          <a:p>
            <a:pPr lvl="1"/>
            <a:r>
              <a:rPr kumimoji="1" lang="en-US" altLang="ja-JP" sz="2000" dirty="0"/>
              <a:t>The half-power vertical beam width of the out of band CLTA equals  .</a:t>
            </a:r>
          </a:p>
          <a:p>
            <a:pPr lvl="1"/>
            <a:r>
              <a:rPr kumimoji="1" lang="en-US" altLang="ja-JP" sz="2000" dirty="0"/>
              <a:t>Where,</a:t>
            </a:r>
          </a:p>
          <a:p>
            <a:pPr lvl="1"/>
            <a:r>
              <a:rPr kumimoji="1" lang="en-US" altLang="ja-JP" sz="2000" dirty="0"/>
              <a:t> </a:t>
            </a:r>
          </a:p>
          <a:p>
            <a:pPr lvl="1"/>
            <a:endParaRPr kumimoji="1" lang="en-GB" altLang="ja-JP" sz="2000" dirty="0"/>
          </a:p>
          <a:p>
            <a:pPr lvl="1"/>
            <a:endParaRPr kumimoji="1" lang="en-US" altLang="ja-JP" sz="2000" dirty="0"/>
          </a:p>
          <a:p>
            <a:pPr lvl="1"/>
            <a:r>
              <a:rPr kumimoji="1" lang="en-US" altLang="ja-JP" sz="2000" dirty="0"/>
              <a:t>  h is the test object vertical radiating length in meter.</a:t>
            </a:r>
          </a:p>
          <a:p>
            <a:pPr lvl="1"/>
            <a:r>
              <a:rPr kumimoji="1" lang="el-GR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kumimoji="1" lang="en-US" altLang="ja-JP" sz="2000" dirty="0"/>
              <a:t> is the narrowest declared (D.3) vertical beam width of test object antenna. </a:t>
            </a:r>
          </a:p>
          <a:p>
            <a:pPr lvl="1"/>
            <a:r>
              <a:rPr kumimoji="1" lang="en-US" altLang="ja-JP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kumimoji="1" lang="en-US" altLang="ja-JP" sz="20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operatingband</a:t>
            </a:r>
            <a:r>
              <a:rPr kumimoji="1" lang="en-US" altLang="ja-JP" sz="2000" dirty="0"/>
              <a:t> is the </a:t>
            </a:r>
            <a:r>
              <a:rPr kumimoji="1" lang="en-US" altLang="ja-JP" sz="2000" dirty="0" err="1"/>
              <a:t>centre</a:t>
            </a:r>
            <a:r>
              <a:rPr kumimoji="1" lang="en-US" altLang="ja-JP" sz="2000" dirty="0"/>
              <a:t> frequency of operating band of test object antenna.</a:t>
            </a:r>
          </a:p>
          <a:p>
            <a:pPr lvl="1"/>
            <a:r>
              <a:rPr kumimoji="1" lang="en-US" altLang="ja-JP" sz="2000" dirty="0"/>
              <a:t> </a:t>
            </a:r>
            <a:r>
              <a:rPr kumimoji="1" lang="en-US" altLang="ja-JP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kumimoji="1" lang="en-US" altLang="ja-JP" sz="20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coLocatedband</a:t>
            </a:r>
            <a:r>
              <a:rPr kumimoji="1" lang="en-US" altLang="ja-JP" sz="2000" dirty="0"/>
              <a:t> is the </a:t>
            </a:r>
            <a:r>
              <a:rPr kumimoji="1" lang="en-US" altLang="ja-JP" sz="2000" dirty="0" err="1"/>
              <a:t>centre</a:t>
            </a:r>
            <a:r>
              <a:rPr kumimoji="1" lang="en-US" altLang="ja-JP" sz="2000" dirty="0"/>
              <a:t> frequency of co-located band.</a:t>
            </a:r>
          </a:p>
          <a:p>
            <a:pPr lvl="1"/>
            <a:endParaRPr kumimoji="1" lang="en-US" altLang="ja-JP" sz="2000" dirty="0"/>
          </a:p>
          <a:p>
            <a:endParaRPr kumimoji="1" lang="en-US" altLang="ja-JP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623" y="-21101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9692990"/>
              </p:ext>
            </p:extLst>
          </p:nvPr>
        </p:nvGraphicFramePr>
        <p:xfrm>
          <a:off x="8574348" y="3087858"/>
          <a:ext cx="1690964" cy="42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3" r:id="rId3" imgW="952087" imgH="241195" progId="Equation.DSMT4">
                  <p:embed/>
                </p:oleObj>
              </mc:Choice>
              <mc:Fallback>
                <p:oleObj r:id="rId3" imgW="952087" imgH="241195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4348" y="3087858"/>
                        <a:ext cx="1690964" cy="427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9436097"/>
              </p:ext>
            </p:extLst>
          </p:nvPr>
        </p:nvGraphicFramePr>
        <p:xfrm>
          <a:off x="2760784" y="3515458"/>
          <a:ext cx="4960486" cy="133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4" r:id="rId5" imgW="3670300" imgH="990600" progId="Equation.DSMT4">
                  <p:embed/>
                </p:oleObj>
              </mc:Choice>
              <mc:Fallback>
                <p:oleObj r:id="rId5" imgW="3670300" imgH="9906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0784" y="3515458"/>
                        <a:ext cx="4960486" cy="133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11946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D18B25A-45BF-4258-88D1-F161CF27D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961" y="10074"/>
            <a:ext cx="10515600" cy="1325563"/>
          </a:xfrm>
        </p:spPr>
        <p:txBody>
          <a:bodyPr/>
          <a:lstStyle/>
          <a:p>
            <a:r>
              <a:rPr kumimoji="1" lang="en-US" altLang="ja-JP" dirty="0"/>
              <a:t>Proposals (2 of 2)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F74A247-4D28-4F88-B6C6-35D8709340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823" y="1124621"/>
            <a:ext cx="10515600" cy="5328933"/>
          </a:xfrm>
        </p:spPr>
        <p:txBody>
          <a:bodyPr>
            <a:normAutofit/>
          </a:bodyPr>
          <a:lstStyle/>
          <a:p>
            <a:r>
              <a:rPr lang="en-GB" altLang="zh-CN" sz="2400" dirty="0"/>
              <a:t>Ericsson (R4-2009967)</a:t>
            </a:r>
          </a:p>
          <a:p>
            <a:pPr lvl="1"/>
            <a:r>
              <a:rPr lang="en-GB" altLang="zh-CN" sz="2000" dirty="0"/>
              <a:t>The CLTA length shall be matched to the EUT length for out-of-band co-location testing </a:t>
            </a:r>
          </a:p>
          <a:p>
            <a:r>
              <a:rPr kumimoji="1" lang="en-GB" altLang="ja-JP" sz="2800" dirty="0"/>
              <a:t>Nokia (R4-2011391)</a:t>
            </a:r>
          </a:p>
          <a:p>
            <a:pPr lvl="1"/>
            <a:r>
              <a:rPr kumimoji="1" lang="en-US" altLang="ja-JP" sz="2000" dirty="0"/>
              <a:t>The half-power vertical beam width of the CLTA equals </a:t>
            </a:r>
          </a:p>
          <a:p>
            <a:pPr lvl="2"/>
            <a:r>
              <a:rPr kumimoji="1" lang="en-US" altLang="ja-JP" sz="1600" dirty="0" err="1"/>
              <a:t>B</a:t>
            </a:r>
            <a:r>
              <a:rPr kumimoji="1" lang="en-US" altLang="ja-JP" sz="1600" baseline="-25000" dirty="0" err="1"/>
              <a:t>e</a:t>
            </a:r>
            <a:r>
              <a:rPr kumimoji="1" lang="en-US" altLang="ja-JP" sz="1600" dirty="0" err="1"/>
              <a:t>W</a:t>
            </a:r>
            <a:r>
              <a:rPr kumimoji="1" lang="el-GR" altLang="ja-JP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kumimoji="1" lang="en-US" altLang="ja-JP" sz="1600" dirty="0"/>
              <a:t>/X * </a:t>
            </a:r>
            <a:r>
              <a:rPr kumimoji="1" lang="en-US" altLang="ja-JP" sz="1600" dirty="0" err="1"/>
              <a:t>f</a:t>
            </a:r>
            <a:r>
              <a:rPr kumimoji="1" lang="en-US" altLang="ja-JP" sz="1600" baseline="-25000" dirty="0" err="1"/>
              <a:t>operating</a:t>
            </a:r>
            <a:r>
              <a:rPr kumimoji="1" lang="en-US" altLang="ja-JP" sz="1600" dirty="0"/>
              <a:t>/</a:t>
            </a:r>
            <a:r>
              <a:rPr kumimoji="1" lang="en-US" altLang="ja-JP" sz="1600" dirty="0" err="1"/>
              <a:t>f</a:t>
            </a:r>
            <a:r>
              <a:rPr kumimoji="1" lang="en-US" altLang="ja-JP" sz="1600" baseline="-25000" dirty="0" err="1"/>
              <a:t>co</a:t>
            </a:r>
            <a:r>
              <a:rPr kumimoji="1" lang="en-US" altLang="ja-JP" sz="1600" baseline="-25000" dirty="0"/>
              <a:t>-located</a:t>
            </a:r>
            <a:r>
              <a:rPr kumimoji="1" lang="en-US" altLang="ja-JP" sz="1600" dirty="0"/>
              <a:t>    if  </a:t>
            </a:r>
            <a:r>
              <a:rPr kumimoji="1" lang="en-US" altLang="ja-JP" sz="1600" dirty="0" err="1"/>
              <a:t>f</a:t>
            </a:r>
            <a:r>
              <a:rPr kumimoji="1" lang="en-US" altLang="ja-JP" sz="1600" baseline="-25000" dirty="0" err="1"/>
              <a:t>operating</a:t>
            </a:r>
            <a:r>
              <a:rPr kumimoji="1" lang="en-US" altLang="ja-JP" sz="1600" baseline="-25000" dirty="0"/>
              <a:t> </a:t>
            </a:r>
            <a:r>
              <a:rPr kumimoji="1" lang="en-US" altLang="ja-JP" sz="1600" dirty="0"/>
              <a:t>&gt;  </a:t>
            </a:r>
            <a:r>
              <a:rPr kumimoji="1" lang="en-US" altLang="ja-JP" sz="1600" dirty="0" err="1"/>
              <a:t>f</a:t>
            </a:r>
            <a:r>
              <a:rPr kumimoji="1" lang="en-US" altLang="ja-JP" sz="1600" baseline="-25000" dirty="0" err="1"/>
              <a:t>co</a:t>
            </a:r>
            <a:r>
              <a:rPr kumimoji="1" lang="en-US" altLang="ja-JP" sz="1600" baseline="-25000" dirty="0"/>
              <a:t>-located</a:t>
            </a:r>
            <a:r>
              <a:rPr kumimoji="1" lang="en-US" altLang="ja-JP" sz="1600" dirty="0"/>
              <a:t>	</a:t>
            </a:r>
          </a:p>
          <a:p>
            <a:pPr lvl="2"/>
            <a:r>
              <a:rPr kumimoji="1" lang="en-US" altLang="ja-JP" sz="1600" dirty="0"/>
              <a:t> or</a:t>
            </a:r>
          </a:p>
          <a:p>
            <a:pPr lvl="2"/>
            <a:r>
              <a:rPr kumimoji="1" lang="en-US" altLang="ja-JP" sz="1600" dirty="0"/>
              <a:t>X*</a:t>
            </a:r>
            <a:r>
              <a:rPr kumimoji="1" lang="en-US" altLang="ja-JP" sz="1600" dirty="0" err="1"/>
              <a:t>B</a:t>
            </a:r>
            <a:r>
              <a:rPr kumimoji="1" lang="en-US" altLang="ja-JP" sz="1600" baseline="-25000" dirty="0" err="1"/>
              <a:t>e</a:t>
            </a:r>
            <a:r>
              <a:rPr kumimoji="1" lang="en-US" altLang="ja-JP" sz="1600" dirty="0" err="1"/>
              <a:t>W</a:t>
            </a:r>
            <a:r>
              <a:rPr kumimoji="1" lang="el-GR" altLang="ja-JP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kumimoji="1" lang="en-US" altLang="ja-JP" sz="1600" dirty="0"/>
              <a:t> * </a:t>
            </a:r>
            <a:r>
              <a:rPr kumimoji="1" lang="en-US" altLang="ja-JP" sz="1600" dirty="0" err="1"/>
              <a:t>f</a:t>
            </a:r>
            <a:r>
              <a:rPr kumimoji="1" lang="en-US" altLang="ja-JP" sz="1600" baseline="-25000" dirty="0" err="1"/>
              <a:t>operating</a:t>
            </a:r>
            <a:r>
              <a:rPr kumimoji="1" lang="en-US" altLang="ja-JP" sz="1600" dirty="0"/>
              <a:t>/</a:t>
            </a:r>
            <a:r>
              <a:rPr kumimoji="1" lang="en-US" altLang="ja-JP" sz="1600" dirty="0" err="1"/>
              <a:t>f</a:t>
            </a:r>
            <a:r>
              <a:rPr kumimoji="1" lang="en-US" altLang="ja-JP" sz="1600" baseline="-25000" dirty="0" err="1"/>
              <a:t>co</a:t>
            </a:r>
            <a:r>
              <a:rPr kumimoji="1" lang="en-US" altLang="ja-JP" sz="1600" baseline="-25000" dirty="0"/>
              <a:t>-located</a:t>
            </a:r>
            <a:r>
              <a:rPr kumimoji="1" lang="en-US" altLang="ja-JP" sz="1600" dirty="0"/>
              <a:t>    if  </a:t>
            </a:r>
            <a:r>
              <a:rPr kumimoji="1" lang="en-US" altLang="ja-JP" sz="1600" dirty="0" err="1"/>
              <a:t>f</a:t>
            </a:r>
            <a:r>
              <a:rPr kumimoji="1" lang="en-US" altLang="ja-JP" sz="1600" baseline="-25000" dirty="0" err="1"/>
              <a:t>operating</a:t>
            </a:r>
            <a:r>
              <a:rPr kumimoji="1" lang="en-US" altLang="ja-JP" sz="1600" baseline="-25000" dirty="0"/>
              <a:t> </a:t>
            </a:r>
            <a:r>
              <a:rPr kumimoji="1" lang="en-US" altLang="ja-JP" sz="1600" dirty="0"/>
              <a:t>&gt;  </a:t>
            </a:r>
            <a:r>
              <a:rPr kumimoji="1" lang="en-US" altLang="ja-JP" sz="1600" dirty="0" err="1"/>
              <a:t>f</a:t>
            </a:r>
            <a:r>
              <a:rPr kumimoji="1" lang="en-US" altLang="ja-JP" sz="1600" baseline="-25000" dirty="0" err="1"/>
              <a:t>co</a:t>
            </a:r>
            <a:r>
              <a:rPr kumimoji="1" lang="en-US" altLang="ja-JP" sz="1600" baseline="-25000" dirty="0"/>
              <a:t>-located</a:t>
            </a:r>
            <a:r>
              <a:rPr kumimoji="1" lang="en-US" altLang="ja-JP" sz="1600" dirty="0"/>
              <a:t>	, or</a:t>
            </a:r>
          </a:p>
          <a:p>
            <a:pPr lvl="1"/>
            <a:r>
              <a:rPr kumimoji="1" lang="en-US" altLang="ja-JP" sz="2000" dirty="0"/>
              <a:t>X is TBD. </a:t>
            </a:r>
          </a:p>
          <a:p>
            <a:pPr lvl="1"/>
            <a:endParaRPr kumimoji="1" lang="en-US" altLang="ja-JP" sz="2000" dirty="0"/>
          </a:p>
          <a:p>
            <a:endParaRPr kumimoji="1" lang="en-US" altLang="ja-JP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623" y="-21101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048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39FF47C-B6D7-4704-9C55-36E8640E7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5172" y="9750"/>
            <a:ext cx="10515600" cy="1035279"/>
          </a:xfrm>
        </p:spPr>
        <p:txBody>
          <a:bodyPr/>
          <a:lstStyle/>
          <a:p>
            <a:r>
              <a:rPr kumimoji="1" lang="en-US" altLang="ja-JP" dirty="0"/>
              <a:t>Way Forward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03A8F6B-7BDC-48B7-8363-25F1BE5AA6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292" y="892345"/>
            <a:ext cx="10571480" cy="428171"/>
          </a:xfrm>
        </p:spPr>
        <p:txBody>
          <a:bodyPr>
            <a:noAutofit/>
          </a:bodyPr>
          <a:lstStyle/>
          <a:p>
            <a:r>
              <a:rPr kumimoji="1" lang="en-GB" altLang="ja-JP" dirty="0"/>
              <a:t>CLTA is modified based on one of the following:</a:t>
            </a:r>
          </a:p>
          <a:p>
            <a:r>
              <a:rPr kumimoji="1" lang="en-GB" altLang="ja-JP" dirty="0"/>
              <a:t>Option 1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kumimoji="1" lang="en-GB" altLang="ja-JP" dirty="0"/>
              <a:t>(</a:t>
            </a:r>
            <a:r>
              <a:rPr kumimoji="1" lang="en-GB" altLang="ja-JP" sz="2400" dirty="0">
                <a:solidFill>
                  <a:srgbClr val="C00000"/>
                </a:solidFill>
              </a:rPr>
              <a:t>with possible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kumimoji="1" lang="en-GB" altLang="ja-JP" sz="2400" dirty="0">
                <a:solidFill>
                  <a:srgbClr val="C00000"/>
                </a:solidFill>
              </a:rPr>
              <a:t>enhancements if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kumimoji="1" lang="en-GB" altLang="ja-JP" sz="2400" dirty="0">
                <a:solidFill>
                  <a:srgbClr val="C00000"/>
                </a:solidFill>
              </a:rPr>
              <a:t>necessary</a:t>
            </a:r>
            <a:r>
              <a:rPr kumimoji="1" lang="en-GB" altLang="ja-JP" dirty="0"/>
              <a:t>)</a:t>
            </a:r>
          </a:p>
          <a:p>
            <a:endParaRPr kumimoji="1" lang="en-US" altLang="ja-JP" sz="2000" dirty="0"/>
          </a:p>
          <a:p>
            <a:pPr marL="0" indent="0">
              <a:buNone/>
            </a:pPr>
            <a:endParaRPr kumimoji="1" lang="en-US" altLang="ja-JP" sz="2000" dirty="0"/>
          </a:p>
          <a:p>
            <a:pPr lvl="1"/>
            <a:endParaRPr kumimoji="1" lang="ja-JP" altLang="en-US" sz="1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410630"/>
              </p:ext>
            </p:extLst>
          </p:nvPr>
        </p:nvGraphicFramePr>
        <p:xfrm>
          <a:off x="3677268" y="1559958"/>
          <a:ext cx="8203263" cy="27989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860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8906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62816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147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Parameter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In-band CLTA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Out-of-band CLTAs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38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Vertical radiating dimension (h)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Test object vertical radiating length ±</a:t>
                      </a:r>
                      <a:r>
                        <a:rPr lang="en-US" sz="1200">
                          <a:effectLst/>
                        </a:rPr>
                        <a:t>30</a:t>
                      </a:r>
                      <a:r>
                        <a:rPr lang="en-GB" sz="1200">
                          <a:effectLst/>
                        </a:rPr>
                        <a:t>%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Test object vertical radiating length ±</a:t>
                      </a:r>
                      <a:r>
                        <a:rPr lang="en-US" sz="1200">
                          <a:effectLst/>
                        </a:rPr>
                        <a:t>30</a:t>
                      </a:r>
                      <a:r>
                        <a:rPr lang="en-GB" sz="1200">
                          <a:effectLst/>
                        </a:rPr>
                        <a:t>%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(Note 2)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47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Horizontal beam width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65° ± 10°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65° ± 10°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730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Vertical beam width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N/A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The half-power vertical beam width of the CLTA equals the narrowest declared (D.3) vertical beamwidth ±3°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(Note 2)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47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Polarization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Match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Match to in-band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147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Conducted interface return loss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&gt; 10 dB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&gt; 10 dB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18416">
                <a:tc gridSpan="3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NOTE 1: If a multi-column or multi-band antenna is used the column closest to the </a:t>
                      </a:r>
                      <a:r>
                        <a:rPr lang="en-US" sz="1200" dirty="0">
                          <a:effectLst/>
                        </a:rPr>
                        <a:t>NR</a:t>
                      </a:r>
                      <a:r>
                        <a:rPr lang="en-GB" sz="1200" dirty="0">
                          <a:effectLst/>
                        </a:rPr>
                        <a:t> BS shall be selected while other columns are terminated during testing.</a:t>
                      </a:r>
                      <a:endParaRPr lang="zh-CN" sz="12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NOTE 2: Either vertical radiating </a:t>
                      </a:r>
                      <a:r>
                        <a:rPr lang="en-GB" sz="1200" dirty="0" smtClean="0">
                          <a:solidFill>
                            <a:schemeClr val="bg1"/>
                          </a:solidFill>
                          <a:effectLst/>
                        </a:rPr>
                        <a:t>dimension</a:t>
                      </a:r>
                      <a:r>
                        <a:rPr lang="en-GB" sz="1200" dirty="0" smtClean="0">
                          <a:effectLst/>
                        </a:rPr>
                        <a:t> </a:t>
                      </a:r>
                      <a:r>
                        <a:rPr lang="en-GB" sz="1200" dirty="0">
                          <a:effectLst/>
                        </a:rPr>
                        <a:t>or beam width definition may be used depending on the availability of CLTA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503A8F6B-7BDC-48B7-8363-25F1BE5AA60F}"/>
              </a:ext>
            </a:extLst>
          </p:cNvPr>
          <p:cNvSpPr txBox="1">
            <a:spLocks/>
          </p:cNvSpPr>
          <p:nvPr/>
        </p:nvSpPr>
        <p:spPr>
          <a:xfrm>
            <a:off x="555172" y="4342747"/>
            <a:ext cx="10571480" cy="2344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GB" altLang="ja-JP" dirty="0"/>
              <a:t>Option 2 (</a:t>
            </a:r>
            <a:r>
              <a:rPr kumimoji="1" lang="en-GB" altLang="ja-JP" sz="2400" dirty="0">
                <a:solidFill>
                  <a:srgbClr val="C00000"/>
                </a:solidFill>
              </a:rPr>
              <a:t>with possible enhancements if necessary</a:t>
            </a:r>
            <a:r>
              <a:rPr kumimoji="1" lang="en-GB" altLang="ja-JP" dirty="0"/>
              <a:t>) </a:t>
            </a:r>
          </a:p>
          <a:p>
            <a:pPr lvl="1"/>
            <a:r>
              <a:rPr kumimoji="1" lang="en-US" altLang="ja-JP" sz="2000" dirty="0"/>
              <a:t>The half-power vertical beam width of the out of band CLTA equals</a:t>
            </a:r>
            <a:endParaRPr kumimoji="1" lang="en-GB" altLang="ja-JP" sz="2000" dirty="0"/>
          </a:p>
          <a:p>
            <a:pPr lvl="1"/>
            <a:r>
              <a:rPr kumimoji="1" lang="en-US" altLang="ja-JP" sz="2000" dirty="0"/>
              <a:t>Where,</a:t>
            </a:r>
          </a:p>
          <a:p>
            <a:pPr lvl="1"/>
            <a:endParaRPr kumimoji="1" lang="en-GB" altLang="ja-JP" sz="2000" dirty="0"/>
          </a:p>
          <a:p>
            <a:pPr lvl="1"/>
            <a:endParaRPr kumimoji="1" lang="en-GB" altLang="ja-JP" sz="2000" dirty="0"/>
          </a:p>
          <a:p>
            <a:endParaRPr kumimoji="1" lang="en-US" altLang="ja-JP" dirty="0"/>
          </a:p>
          <a:p>
            <a:pPr marL="0" indent="0">
              <a:buFont typeface="Arial" panose="020B0604020202020204" pitchFamily="34" charset="0"/>
              <a:buNone/>
            </a:pPr>
            <a:endParaRPr kumimoji="1" lang="en-US" altLang="ja-JP" dirty="0"/>
          </a:p>
          <a:p>
            <a:pPr lvl="1"/>
            <a:endParaRPr kumimoji="1" lang="ja-JP" alt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3829721"/>
              </p:ext>
            </p:extLst>
          </p:nvPr>
        </p:nvGraphicFramePr>
        <p:xfrm>
          <a:off x="1861347" y="5258624"/>
          <a:ext cx="4960486" cy="133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r:id="rId4" imgW="3670300" imgH="990600" progId="Equation.DSMT4">
                  <p:embed/>
                </p:oleObj>
              </mc:Choice>
              <mc:Fallback>
                <p:oleObj r:id="rId4" imgW="3670300" imgH="990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1347" y="5258624"/>
                        <a:ext cx="4960486" cy="1330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0932597"/>
              </p:ext>
            </p:extLst>
          </p:nvPr>
        </p:nvGraphicFramePr>
        <p:xfrm>
          <a:off x="8563463" y="4650821"/>
          <a:ext cx="1690964" cy="42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r:id="rId6" imgW="952087" imgH="241195" progId="Equation.DSMT4">
                  <p:embed/>
                </p:oleObj>
              </mc:Choice>
              <mc:Fallback>
                <p:oleObj r:id="rId6" imgW="952087" imgH="241195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63463" y="4650821"/>
                        <a:ext cx="1690964" cy="427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>
            <a:extLst>
              <a:ext uri="{FF2B5EF4-FFF2-40B4-BE49-F238E27FC236}">
                <a16:creationId xmlns:a16="http://schemas.microsoft.com/office/drawing/2014/main" xmlns="" id="{503A8F6B-7BDC-48B7-8363-25F1BE5AA60F}"/>
              </a:ext>
            </a:extLst>
          </p:cNvPr>
          <p:cNvSpPr txBox="1">
            <a:spLocks/>
          </p:cNvSpPr>
          <p:nvPr/>
        </p:nvSpPr>
        <p:spPr>
          <a:xfrm>
            <a:off x="6596743" y="5313877"/>
            <a:ext cx="5421086" cy="16065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kumimoji="1" lang="en-US" altLang="ja-JP" sz="1200" dirty="0"/>
              <a:t>h is the test object vertical radiating length in meter. The value 2.5m may be further discussed.</a:t>
            </a:r>
          </a:p>
          <a:p>
            <a:pPr marL="457200" lvl="1" indent="0">
              <a:buNone/>
            </a:pPr>
            <a:r>
              <a:rPr kumimoji="1" lang="el-GR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kumimoji="1" lang="en-US" altLang="ja-JP" sz="1200" dirty="0"/>
              <a:t> is the narrowest declared (D.3) vertical beam width of test object antenna. </a:t>
            </a:r>
          </a:p>
          <a:p>
            <a:pPr marL="457200" lvl="1" indent="0">
              <a:buNone/>
            </a:pPr>
            <a:r>
              <a:rPr kumimoji="1" lang="en-US" altLang="ja-JP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kumimoji="1" lang="en-US" altLang="ja-JP" sz="12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operatingband</a:t>
            </a:r>
            <a:r>
              <a:rPr kumimoji="1" lang="en-US" altLang="ja-JP" sz="1200" dirty="0"/>
              <a:t> is the </a:t>
            </a:r>
            <a:r>
              <a:rPr kumimoji="1" lang="en-US" altLang="ja-JP" sz="1200" dirty="0" err="1"/>
              <a:t>centre</a:t>
            </a:r>
            <a:r>
              <a:rPr kumimoji="1" lang="en-US" altLang="ja-JP" sz="1200" dirty="0"/>
              <a:t> frequency of operating band of test object antenna.</a:t>
            </a:r>
          </a:p>
          <a:p>
            <a:pPr marL="457200" lvl="1" indent="0">
              <a:buNone/>
            </a:pPr>
            <a:r>
              <a:rPr kumimoji="1" lang="en-US" altLang="ja-JP" sz="1200" dirty="0"/>
              <a:t> </a:t>
            </a:r>
            <a:r>
              <a:rPr kumimoji="1" lang="en-US" altLang="ja-JP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kumimoji="1" lang="en-US" altLang="ja-JP" sz="1200" i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coLocatedband</a:t>
            </a:r>
            <a:r>
              <a:rPr kumimoji="1" lang="en-US" altLang="ja-JP" sz="1200" dirty="0"/>
              <a:t> is the </a:t>
            </a:r>
            <a:r>
              <a:rPr kumimoji="1" lang="en-US" altLang="ja-JP" sz="1200" dirty="0" err="1"/>
              <a:t>centre</a:t>
            </a:r>
            <a:r>
              <a:rPr kumimoji="1" lang="en-US" altLang="ja-JP" sz="1200" dirty="0"/>
              <a:t> frequency of co-located band.</a:t>
            </a:r>
          </a:p>
          <a:p>
            <a:pPr marL="0" indent="0">
              <a:buNone/>
            </a:pPr>
            <a:endParaRPr kumimoji="1" lang="en-US" altLang="ja-JP" sz="1600" dirty="0"/>
          </a:p>
          <a:p>
            <a:endParaRPr kumimoji="1" lang="en-US" altLang="ja-JP" sz="1600" dirty="0"/>
          </a:p>
          <a:p>
            <a:pPr lvl="1"/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0794118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0" ma:contentTypeDescription="Create a new document." ma:contentTypeScope="" ma:versionID="43b567adc0fb7267566a71594281c7f1">
  <xsd:schema xmlns:xsd="http://www.w3.org/2001/XMLSchema" xmlns:xs="http://www.w3.org/2001/XMLSchema" xmlns:p="http://schemas.microsoft.com/office/2006/metadata/properties" xmlns:ns3="cc9c437c-ae0c-4066-8d90-a0f7de786127" targetNamespace="http://schemas.microsoft.com/office/2006/metadata/properties" ma:root="true" ma:fieldsID="88f309decb0f3d3129a05d17a73fdbd6" ns3:_=""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79F2F02-8EE0-4A0E-95B3-1F45F540A2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3B22670-1274-498F-89E4-91E8787B9566}">
  <ds:schemaRefs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purl.org/dc/elements/1.1/"/>
    <ds:schemaRef ds:uri="http://purl.org/dc/dcmitype/"/>
    <ds:schemaRef ds:uri="http://schemas.openxmlformats.org/package/2006/metadata/core-properties"/>
    <ds:schemaRef ds:uri="cc9c437c-ae0c-4066-8d90-a0f7de786127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64B59CDA-C7E1-4DC8-A9C4-5299165C8B5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1187</TotalTime>
  <Words>469</Words>
  <Application>Microsoft Office PowerPoint</Application>
  <PresentationFormat>Widescreen</PresentationFormat>
  <Paragraphs>72</Paragraphs>
  <Slides>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等线</vt:lpstr>
      <vt:lpstr>等线 Light</vt:lpstr>
      <vt:lpstr>SimSun</vt:lpstr>
      <vt:lpstr>SimSun</vt:lpstr>
      <vt:lpstr>Yu Gothic</vt:lpstr>
      <vt:lpstr>Yu Gothic Light</vt:lpstr>
      <vt:lpstr>Arial</vt:lpstr>
      <vt:lpstr>Calibri</vt:lpstr>
      <vt:lpstr>Calibri Light</vt:lpstr>
      <vt:lpstr>Times New Roman</vt:lpstr>
      <vt:lpstr>Office Theme</vt:lpstr>
      <vt:lpstr>Equation.DSMT4</vt:lpstr>
      <vt:lpstr>WF on selecting CLTA height</vt:lpstr>
      <vt:lpstr>Background</vt:lpstr>
      <vt:lpstr>Proposals (1 of 2)</vt:lpstr>
      <vt:lpstr>Proposals (2 of 2)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Intra-band EN-DC MPR, A-MPR, and Pcmax</dc:title>
  <dc:creator>Richard Kybett</dc:creator>
  <cp:lastModifiedBy>Huawei-RK</cp:lastModifiedBy>
  <cp:revision>77</cp:revision>
  <dcterms:created xsi:type="dcterms:W3CDTF">2018-11-16T19:32:30Z</dcterms:created>
  <dcterms:modified xsi:type="dcterms:W3CDTF">2020-08-27T15:57:19Z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RS_Classification">
    <vt:lpwstr>UNRESTRICTED</vt:lpwstr>
  </property>
  <property fmtid="{D5CDD505-2E9C-101B-9397-08002B2CF9AE}" pid="4" name="RS_ClassificationID">
    <vt:i4>0</vt:i4>
  </property>
  <property fmtid="{D5CDD505-2E9C-101B-9397-08002B2CF9AE}" pid="5" name="ContentTypeId">
    <vt:lpwstr>0x010100EB28163D68FE8E4D9361964FDD814FC4</vt:lpwstr>
  </property>
  <property fmtid="{D5CDD505-2E9C-101B-9397-08002B2CF9AE}" pid="6" name="NSCPROP_SA">
    <vt:lpwstr>D:\RAN4 Meeting Doc\RAN4_95e\Draft_R4-2008775WFonIABDynamicRange_Nokia- Ericsson_QC_Ericsson2_CATT.pptx</vt:lpwstr>
  </property>
</Properties>
</file>