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4"/>
  </p:sldMasterIdLst>
  <p:sldIdLst>
    <p:sldId id="256" r:id="rId5"/>
    <p:sldId id="264" r:id="rId6"/>
    <p:sldId id="259" r:id="rId7"/>
    <p:sldId id="260" r:id="rId8"/>
    <p:sldId id="262" r:id="rId9"/>
    <p:sldId id="263" r:id="rId10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her Sienkiewicz" initials="ES" lastIdx="3" clrIdx="0"/>
  <p:cmAuthor id="2" name="xuefei1" initials="4" lastIdx="1" clrIdx="1"/>
  <p:cmAuthor id="3" name="Golebiowski, Bartlomiej (Nokia - PL/Wroclaw)" initials="GB(-P" lastIdx="2" clrIdx="2">
    <p:extLst>
      <p:ext uri="{19B8F6BF-5375-455C-9EA6-DF929625EA0E}">
        <p15:presenceInfo xmlns:p15="http://schemas.microsoft.com/office/powerpoint/2012/main" userId="S::bartlomiej.golebiowski@nokia.com::602e1dda-347d-4353-958a-82e4ce7e0f97" providerId="AD"/>
      </p:ext>
    </p:extLst>
  </p:cmAuthor>
  <p:cmAuthor id="4" name="Chunhui Zhang" initials="CZ" lastIdx="3" clrIdx="3">
    <p:extLst>
      <p:ext uri="{19B8F6BF-5375-455C-9EA6-DF929625EA0E}">
        <p15:presenceInfo xmlns:p15="http://schemas.microsoft.com/office/powerpoint/2012/main" userId="S::chunhui.zhang@ericsson.com::fdc248b9-f08b-4c7c-a534-e43a1ca2b1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D7B26C5-4107-4FEC-AEDC-1716B250A1EF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4" dt="2020-08-26T08:38:26.279" idx="3">
    <p:pos x="7323" y="2568"/>
    <p:text>suggest to revise this bullet: current ED threthold testing the worst case /most stringent requriement , while EDT could be configured according to 37.107 to be greater than the -72dBm. it then questioned if this most stringent threhold should be mandatory</p:text>
    <p:extLst>
      <p:ext uri="{C676402C-5697-4E1C-873F-D02D1690AC5C}">
        <p15:threadingInfo xmlns:p15="http://schemas.microsoft.com/office/powerpoint/2012/main" timeZoneBias="-12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26.8.2020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26.8.2020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26.8.2020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26.8.2020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26.8.2020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26.8.2020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26.8.2020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26.8.2020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26.8.2020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26.8.2020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26.8.2020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7EEB1-1759-49CF-8281-207530E5E269}" type="datetimeFigureOut">
              <a:rPr lang="fi-FI" smtClean="0"/>
              <a:t>26.8.2020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6636" y="203365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the introducing the new testing methodology on EDT testing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24348"/>
            <a:ext cx="9144000" cy="1655762"/>
          </a:xfrm>
        </p:spPr>
        <p:txBody>
          <a:bodyPr/>
          <a:lstStyle/>
          <a:p>
            <a:r>
              <a:rPr lang="fi-FI" dirty="0"/>
              <a:t>Nokia, Nokia Shanghai Bell</a:t>
            </a:r>
          </a:p>
        </p:txBody>
      </p:sp>
      <p:sp>
        <p:nvSpPr>
          <p:cNvPr id="4" name="Subtitle 2"/>
          <p:cNvSpPr txBox="1"/>
          <p:nvPr/>
        </p:nvSpPr>
        <p:spPr>
          <a:xfrm>
            <a:off x="9717741" y="152892"/>
            <a:ext cx="3173507" cy="429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dirty="0"/>
              <a:t> </a:t>
            </a:r>
            <a:r>
              <a:rPr lang="fi-FI" dirty="0"/>
              <a:t>R4-20</a:t>
            </a:r>
            <a:r>
              <a:rPr lang="pl-PL" dirty="0"/>
              <a:t>12567</a:t>
            </a:r>
            <a:endParaRPr lang="fi-FI" dirty="0"/>
          </a:p>
        </p:txBody>
      </p:sp>
      <p:sp>
        <p:nvSpPr>
          <p:cNvPr id="5" name="Subtitle 2"/>
          <p:cNvSpPr txBox="1"/>
          <p:nvPr/>
        </p:nvSpPr>
        <p:spPr>
          <a:xfrm>
            <a:off x="528917" y="152891"/>
            <a:ext cx="5567083" cy="9694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b="1" dirty="0"/>
              <a:t>3GPP TSG-RAN WG4 Meeting #9</a:t>
            </a:r>
            <a:r>
              <a:rPr lang="pl-PL" b="1" dirty="0"/>
              <a:t>6</a:t>
            </a:r>
            <a:r>
              <a:rPr lang="en-GB" b="1" dirty="0"/>
              <a:t>-e</a:t>
            </a:r>
          </a:p>
          <a:p>
            <a:pPr algn="l"/>
            <a:r>
              <a:rPr lang="en-GB" b="1" dirty="0"/>
              <a:t>Electronic Meeting, </a:t>
            </a:r>
            <a:r>
              <a:rPr lang="pl-PL" b="1" dirty="0"/>
              <a:t>August 17</a:t>
            </a:r>
            <a:r>
              <a:rPr lang="en-GB" b="1" baseline="30000" dirty="0" err="1"/>
              <a:t>th</a:t>
            </a:r>
            <a:r>
              <a:rPr lang="en-GB" b="1" dirty="0"/>
              <a:t> – </a:t>
            </a:r>
            <a:r>
              <a:rPr lang="pl-PL" b="1" dirty="0"/>
              <a:t>28</a:t>
            </a:r>
            <a:r>
              <a:rPr lang="en-GB" b="1" baseline="30000" dirty="0" err="1"/>
              <a:t>th</a:t>
            </a:r>
            <a:r>
              <a:rPr lang="en-GB" b="1" dirty="0"/>
              <a:t> 2020</a:t>
            </a:r>
            <a:endParaRPr lang="fi-FI" dirty="0"/>
          </a:p>
          <a:p>
            <a:pPr algn="l"/>
            <a:endParaRPr lang="fi-FI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092" y="0"/>
            <a:ext cx="10515600" cy="1325563"/>
          </a:xfrm>
        </p:spPr>
        <p:txBody>
          <a:bodyPr/>
          <a:lstStyle/>
          <a:p>
            <a:r>
              <a:rPr lang="en-GB" dirty="0"/>
              <a:t>References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42F178-7347-4A16-A9D6-6BD78A02CC97}"/>
              </a:ext>
            </a:extLst>
          </p:cNvPr>
          <p:cNvSpPr/>
          <p:nvPr/>
        </p:nvSpPr>
        <p:spPr>
          <a:xfrm>
            <a:off x="377092" y="1778855"/>
            <a:ext cx="115730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[1] </a:t>
            </a:r>
            <a:r>
              <a:rPr lang="fi-FI" dirty="0"/>
              <a:t>R4-200</a:t>
            </a:r>
            <a:r>
              <a:rPr lang="pl-PL" dirty="0"/>
              <a:t>9048 </a:t>
            </a:r>
            <a:r>
              <a:rPr lang="fi-FI" dirty="0"/>
              <a:t>WF on</a:t>
            </a:r>
            <a:r>
              <a:rPr lang="pl-PL" dirty="0"/>
              <a:t> </a:t>
            </a:r>
            <a:r>
              <a:rPr lang="en-GB" dirty="0"/>
              <a:t>modifying</a:t>
            </a:r>
            <a:r>
              <a:rPr lang="pl-PL" dirty="0"/>
              <a:t> the ED </a:t>
            </a:r>
            <a:r>
              <a:rPr lang="en-GB" dirty="0"/>
              <a:t>threshold</a:t>
            </a:r>
            <a:r>
              <a:rPr lang="pl-PL" dirty="0"/>
              <a:t>, </a:t>
            </a:r>
            <a:r>
              <a:rPr lang="fi-FI" dirty="0"/>
              <a:t>Nokia, Nokia Shanghai Bell</a:t>
            </a:r>
            <a:endParaRPr lang="pl-PL" dirty="0"/>
          </a:p>
          <a:p>
            <a:r>
              <a:rPr lang="pl-PL" dirty="0"/>
              <a:t>[2] </a:t>
            </a:r>
            <a:r>
              <a:rPr lang="en-GB" dirty="0"/>
              <a:t>R4-2010731</a:t>
            </a:r>
            <a:r>
              <a:rPr lang="pl-PL" dirty="0"/>
              <a:t> </a:t>
            </a:r>
            <a:r>
              <a:rPr lang="en-GB" dirty="0"/>
              <a:t>On energy detection threshold for LAA and eLAA in conformance specification</a:t>
            </a:r>
            <a:r>
              <a:rPr lang="pl-PL" dirty="0"/>
              <a:t> </a:t>
            </a:r>
            <a:r>
              <a:rPr lang="en-GB" dirty="0"/>
              <a:t>Nokia, Nokia Shanghai Bell</a:t>
            </a:r>
          </a:p>
          <a:p>
            <a:r>
              <a:rPr lang="pl-PL" dirty="0"/>
              <a:t>[3] </a:t>
            </a:r>
            <a:r>
              <a:rPr lang="en-GB" dirty="0"/>
              <a:t>R4-2010732</a:t>
            </a:r>
            <a:r>
              <a:rPr lang="pl-PL" dirty="0"/>
              <a:t> </a:t>
            </a:r>
            <a:r>
              <a:rPr lang="en-GB" dirty="0"/>
              <a:t>CR to 37.107 with correction of EDT level Rel-15</a:t>
            </a:r>
            <a:r>
              <a:rPr lang="pl-PL" dirty="0"/>
              <a:t>, </a:t>
            </a:r>
            <a:r>
              <a:rPr lang="en-GB" dirty="0"/>
              <a:t>Nokia, Nokia Shanghai Bell</a:t>
            </a:r>
          </a:p>
          <a:p>
            <a:r>
              <a:rPr lang="pl-PL" dirty="0"/>
              <a:t>[4] </a:t>
            </a:r>
            <a:r>
              <a:rPr lang="en-GB" dirty="0"/>
              <a:t>R4-2010733</a:t>
            </a:r>
            <a:r>
              <a:rPr lang="pl-PL" dirty="0"/>
              <a:t> </a:t>
            </a:r>
            <a:r>
              <a:rPr lang="en-GB" dirty="0"/>
              <a:t>CR to 37.107 with correction of EDT level Rel-16</a:t>
            </a:r>
            <a:r>
              <a:rPr lang="pl-PL" dirty="0"/>
              <a:t>, </a:t>
            </a:r>
            <a:r>
              <a:rPr lang="en-GB" dirty="0"/>
              <a:t>Nokia, Nokia Shanghai Bell</a:t>
            </a:r>
          </a:p>
          <a:p>
            <a:r>
              <a:rPr lang="pl-PL" dirty="0"/>
              <a:t>[5] </a:t>
            </a:r>
            <a:r>
              <a:rPr lang="en-GB" dirty="0"/>
              <a:t>R4-2010734</a:t>
            </a:r>
            <a:r>
              <a:rPr lang="pl-PL" dirty="0"/>
              <a:t> </a:t>
            </a:r>
            <a:r>
              <a:rPr lang="en-GB" dirty="0"/>
              <a:t>CR to 36.141 with correction of EDT level Rel-13</a:t>
            </a:r>
            <a:r>
              <a:rPr lang="pl-PL" dirty="0"/>
              <a:t>, </a:t>
            </a:r>
            <a:r>
              <a:rPr lang="en-GB" dirty="0"/>
              <a:t>Nokia, Nokia Shanghai Bell</a:t>
            </a:r>
          </a:p>
          <a:p>
            <a:r>
              <a:rPr lang="pl-PL" dirty="0"/>
              <a:t>[6] </a:t>
            </a:r>
            <a:r>
              <a:rPr lang="en-GB" dirty="0"/>
              <a:t>R4-2010735</a:t>
            </a:r>
            <a:r>
              <a:rPr lang="pl-PL" dirty="0"/>
              <a:t> </a:t>
            </a:r>
            <a:r>
              <a:rPr lang="en-GB" dirty="0"/>
              <a:t>CR to 36.141 with correction of EDT level Rel-14</a:t>
            </a:r>
            <a:r>
              <a:rPr lang="pl-PL" dirty="0"/>
              <a:t>, </a:t>
            </a:r>
            <a:r>
              <a:rPr lang="en-GB" dirty="0"/>
              <a:t>Nokia, Nokia Shanghai Bell</a:t>
            </a:r>
          </a:p>
          <a:p>
            <a:r>
              <a:rPr lang="pl-PL" dirty="0"/>
              <a:t>[7] </a:t>
            </a:r>
            <a:r>
              <a:rPr lang="en-GB" dirty="0"/>
              <a:t>R4-2010736</a:t>
            </a:r>
            <a:r>
              <a:rPr lang="pl-PL" dirty="0"/>
              <a:t> </a:t>
            </a:r>
            <a:r>
              <a:rPr lang="en-GB" dirty="0"/>
              <a:t>CR to 36.104 with correction of EDT level Rel-13</a:t>
            </a:r>
            <a:r>
              <a:rPr lang="pl-PL" dirty="0"/>
              <a:t>, </a:t>
            </a:r>
            <a:r>
              <a:rPr lang="en-GB" dirty="0"/>
              <a:t>Nokia, Nokia Shanghai Bell</a:t>
            </a:r>
          </a:p>
          <a:p>
            <a:r>
              <a:rPr lang="pl-PL" dirty="0"/>
              <a:t>[8] </a:t>
            </a:r>
            <a:r>
              <a:rPr lang="en-GB" dirty="0"/>
              <a:t>R4-2010737</a:t>
            </a:r>
            <a:r>
              <a:rPr lang="pl-PL" dirty="0"/>
              <a:t> </a:t>
            </a:r>
            <a:r>
              <a:rPr lang="en-GB" dirty="0"/>
              <a:t>CR to 36.104 with correction of EDT level Rel-14</a:t>
            </a:r>
            <a:r>
              <a:rPr lang="pl-PL" dirty="0"/>
              <a:t>, </a:t>
            </a:r>
            <a:r>
              <a:rPr lang="en-GB" dirty="0"/>
              <a:t>Nokia, Nokia Shanghai Bell</a:t>
            </a:r>
          </a:p>
        </p:txBody>
      </p:sp>
    </p:spTree>
    <p:extLst>
      <p:ext uri="{BB962C8B-B14F-4D97-AF65-F5344CB8AC3E}">
        <p14:creationId xmlns:p14="http://schemas.microsoft.com/office/powerpoint/2010/main" val="2721650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092" y="0"/>
            <a:ext cx="10515600" cy="1325563"/>
          </a:xfrm>
        </p:spPr>
        <p:txBody>
          <a:bodyPr/>
          <a:lstStyle/>
          <a:p>
            <a:r>
              <a:rPr lang="en-GB" dirty="0"/>
              <a:t>Background (1/</a:t>
            </a:r>
            <a:r>
              <a:rPr lang="pl-PL" dirty="0"/>
              <a:t>3</a:t>
            </a:r>
            <a:r>
              <a:rPr lang="en-GB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092" y="1394007"/>
            <a:ext cx="11437816" cy="5124023"/>
          </a:xfrm>
        </p:spPr>
        <p:txBody>
          <a:bodyPr>
            <a:normAutofit/>
          </a:bodyPr>
          <a:lstStyle/>
          <a:p>
            <a:r>
              <a:rPr lang="en-US" sz="1800" dirty="0"/>
              <a:t>RAN4</a:t>
            </a:r>
            <a:r>
              <a:rPr lang="en-GB" sz="1800" dirty="0"/>
              <a:t>#96e</a:t>
            </a:r>
            <a:r>
              <a:rPr lang="pl-PL" sz="1800" dirty="0"/>
              <a:t> </a:t>
            </a:r>
            <a:r>
              <a:rPr lang="en-GB" sz="1800" dirty="0"/>
              <a:t>continued</a:t>
            </a:r>
            <a:r>
              <a:rPr lang="pl-PL" sz="1800" dirty="0"/>
              <a:t> </a:t>
            </a:r>
            <a:r>
              <a:rPr lang="en-GB" sz="1800" dirty="0"/>
              <a:t>discussion</a:t>
            </a:r>
            <a:r>
              <a:rPr lang="pl-PL" sz="1800" dirty="0"/>
              <a:t> on</a:t>
            </a:r>
            <a:r>
              <a:rPr lang="en-GB" sz="1800" dirty="0"/>
              <a:t> energy detection threshold</a:t>
            </a:r>
            <a:r>
              <a:rPr lang="pl-PL" sz="1800" dirty="0"/>
              <a:t> (EDT)</a:t>
            </a:r>
            <a:r>
              <a:rPr lang="en-GB" sz="1800" dirty="0"/>
              <a:t> </a:t>
            </a:r>
            <a:r>
              <a:rPr lang="pl-PL" sz="1800" dirty="0"/>
              <a:t>for LAA/eLAA in </a:t>
            </a:r>
            <a:r>
              <a:rPr lang="en-GB" sz="1800" dirty="0"/>
              <a:t>conformance</a:t>
            </a:r>
            <a:r>
              <a:rPr lang="pl-PL" sz="1800" dirty="0"/>
              <a:t> </a:t>
            </a:r>
            <a:r>
              <a:rPr lang="en-GB" sz="1800" dirty="0"/>
              <a:t>specification</a:t>
            </a:r>
            <a:r>
              <a:rPr lang="pl-PL" sz="1800" dirty="0"/>
              <a:t>. </a:t>
            </a:r>
            <a:r>
              <a:rPr lang="en-GB" sz="1800" dirty="0"/>
              <a:t>For </a:t>
            </a:r>
            <a:r>
              <a:rPr lang="pl-PL" sz="1800" dirty="0" err="1"/>
              <a:t>this</a:t>
            </a:r>
            <a:r>
              <a:rPr lang="pl-PL" sz="1800" dirty="0"/>
              <a:t> </a:t>
            </a:r>
            <a:r>
              <a:rPr lang="en-GB" sz="1800" dirty="0"/>
              <a:t>meeting some contributions and CRs were submitted in [2-8]. Previous RAN4</a:t>
            </a:r>
            <a:r>
              <a:rPr lang="pl-PL" sz="1800" dirty="0"/>
              <a:t>#</a:t>
            </a:r>
            <a:r>
              <a:rPr lang="en-GB" sz="1800" dirty="0"/>
              <a:t>95e meeting outcome was captured in WF on modifying the ED threshold [1].</a:t>
            </a:r>
            <a:endParaRPr lang="pl-PL" sz="1800" dirty="0"/>
          </a:p>
          <a:p>
            <a:r>
              <a:rPr lang="pl-PL" sz="1800" dirty="0"/>
              <a:t>The </a:t>
            </a:r>
            <a:r>
              <a:rPr lang="en-GB" sz="1800" dirty="0"/>
              <a:t>issue is that </a:t>
            </a:r>
            <a:r>
              <a:rPr lang="en-US" sz="1800" dirty="0"/>
              <a:t>performance part of channel access procedure test, that is described in TS 37.107 in subclause 6.1.4.2 point 6) the interfering signal shall be at the fixed level of (-72 dBm + 4 dB)/20MHz: </a:t>
            </a:r>
            <a:endParaRPr lang="en-GB" sz="2400" dirty="0"/>
          </a:p>
          <a:p>
            <a:endParaRPr lang="en-GB" sz="1800" dirty="0"/>
          </a:p>
          <a:p>
            <a:endParaRPr lang="pl-PL" sz="2400" dirty="0"/>
          </a:p>
          <a:p>
            <a:endParaRPr lang="pl-PL" sz="2400" dirty="0"/>
          </a:p>
          <a:p>
            <a:r>
              <a:rPr lang="pl-PL" sz="1800" dirty="0"/>
              <a:t>T</a:t>
            </a:r>
            <a:r>
              <a:rPr lang="en-US" sz="1800" dirty="0"/>
              <a:t>he 3GPP ED threshold test is not testing the </a:t>
            </a:r>
            <a:r>
              <a:rPr lang="en-US" sz="1800" dirty="0" err="1"/>
              <a:t>eNB’s</a:t>
            </a:r>
            <a:r>
              <a:rPr lang="en-US" sz="1800" dirty="0"/>
              <a:t> transmit power or EIRP, but determines </a:t>
            </a:r>
            <a:r>
              <a:rPr lang="en-US" sz="1800" u="sng" dirty="0"/>
              <a:t>the transmit power of the interferer in the test setup</a:t>
            </a:r>
            <a:r>
              <a:rPr lang="en-US" sz="1800" dirty="0"/>
              <a:t>.</a:t>
            </a:r>
            <a:r>
              <a:rPr lang="pl-PL" sz="1800" dirty="0"/>
              <a:t> With fixed level of </a:t>
            </a:r>
            <a:r>
              <a:rPr lang="en-US" sz="1800" dirty="0"/>
              <a:t>(-72 dBm + 4 dB)/20MHz</a:t>
            </a:r>
            <a:r>
              <a:rPr lang="pl-PL" sz="1800" dirty="0"/>
              <a:t> </a:t>
            </a:r>
            <a:r>
              <a:rPr lang="pl-PL" sz="1800" dirty="0" err="1"/>
              <a:t>specified</a:t>
            </a:r>
            <a:r>
              <a:rPr lang="pl-PL" sz="1800" dirty="0"/>
              <a:t> in TS 37.107 </a:t>
            </a:r>
            <a:r>
              <a:rPr lang="pl-PL" sz="1800" dirty="0" err="1"/>
              <a:t>it</a:t>
            </a:r>
            <a:r>
              <a:rPr lang="pl-PL" sz="1800" dirty="0"/>
              <a:t> </a:t>
            </a:r>
            <a:r>
              <a:rPr lang="pl-PL" sz="1800" dirty="0" err="1"/>
              <a:t>is</a:t>
            </a:r>
            <a:r>
              <a:rPr lang="pl-PL" sz="1800" dirty="0"/>
              <a:t> not </a:t>
            </a:r>
            <a:r>
              <a:rPr lang="pl-PL" sz="1800" dirty="0" err="1"/>
              <a:t>possible</a:t>
            </a:r>
            <a:r>
              <a:rPr lang="pl-PL" sz="1800" dirty="0"/>
              <a:t> for </a:t>
            </a:r>
            <a:r>
              <a:rPr lang="pl-PL" sz="1800" dirty="0" err="1"/>
              <a:t>some</a:t>
            </a:r>
            <a:r>
              <a:rPr lang="pl-PL" sz="1800" dirty="0"/>
              <a:t> </a:t>
            </a:r>
            <a:r>
              <a:rPr lang="pl-PL" sz="1800" dirty="0" err="1"/>
              <a:t>cases</a:t>
            </a:r>
            <a:r>
              <a:rPr lang="pl-PL" sz="1800" dirty="0"/>
              <a:t> to </a:t>
            </a:r>
            <a:r>
              <a:rPr lang="pl-PL" sz="1800" dirty="0" err="1"/>
              <a:t>use</a:t>
            </a:r>
            <a:r>
              <a:rPr lang="pl-PL" sz="1800" dirty="0"/>
              <a:t> real </a:t>
            </a:r>
            <a:r>
              <a:rPr lang="pl-PL" sz="1800" dirty="0" err="1"/>
              <a:t>interferer</a:t>
            </a:r>
            <a:r>
              <a:rPr lang="pl-PL" sz="1800" dirty="0"/>
              <a:t> </a:t>
            </a:r>
            <a:r>
              <a:rPr lang="pl-PL" sz="1800" dirty="0" err="1"/>
              <a:t>level</a:t>
            </a:r>
            <a:r>
              <a:rPr lang="pl-PL" sz="1800" dirty="0"/>
              <a:t> </a:t>
            </a:r>
            <a:r>
              <a:rPr lang="pl-PL" sz="1800" dirty="0" err="1"/>
              <a:t>that</a:t>
            </a:r>
            <a:r>
              <a:rPr lang="pl-PL" sz="1800" dirty="0"/>
              <a:t> </a:t>
            </a:r>
            <a:r>
              <a:rPr lang="pl-PL" sz="1800" dirty="0" err="1"/>
              <a:t>is</a:t>
            </a:r>
            <a:r>
              <a:rPr lang="pl-PL" sz="1800" dirty="0"/>
              <a:t> </a:t>
            </a:r>
            <a:r>
              <a:rPr lang="pl-PL" sz="1800" dirty="0" err="1"/>
              <a:t>allowed</a:t>
            </a:r>
            <a:r>
              <a:rPr lang="pl-PL" sz="1800" dirty="0"/>
              <a:t> by regulatory, as </a:t>
            </a:r>
            <a:r>
              <a:rPr lang="pl-PL" sz="1800" dirty="0" err="1"/>
              <a:t>this</a:t>
            </a:r>
            <a:r>
              <a:rPr lang="pl-PL" sz="1800" dirty="0"/>
              <a:t> </a:t>
            </a:r>
            <a:r>
              <a:rPr lang="pl-PL" sz="1800" dirty="0" err="1"/>
              <a:t>level</a:t>
            </a:r>
            <a:r>
              <a:rPr lang="pl-PL" sz="1800" dirty="0"/>
              <a:t> </a:t>
            </a:r>
            <a:r>
              <a:rPr lang="pl-PL" sz="1800" dirty="0" err="1"/>
              <a:t>may</a:t>
            </a:r>
            <a:r>
              <a:rPr lang="pl-PL" sz="1800" dirty="0"/>
              <a:t> be </a:t>
            </a:r>
            <a:r>
              <a:rPr lang="pl-PL" sz="1800" dirty="0" err="1"/>
              <a:t>different</a:t>
            </a:r>
            <a:r>
              <a:rPr lang="pl-PL" sz="1800" dirty="0"/>
              <a:t> </a:t>
            </a:r>
            <a:r>
              <a:rPr lang="pl-PL" sz="1800" dirty="0" err="1"/>
              <a:t>then</a:t>
            </a:r>
            <a:r>
              <a:rPr lang="pl-PL" sz="1800" dirty="0"/>
              <a:t> -72 dBm. </a:t>
            </a:r>
          </a:p>
          <a:p>
            <a:endParaRPr lang="fi-FI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FD616F-F6CC-4E72-B32C-FA4CE5BCDC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8892" y="2875808"/>
            <a:ext cx="6123631" cy="110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264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461" y="0"/>
            <a:ext cx="10515600" cy="1325563"/>
          </a:xfrm>
        </p:spPr>
        <p:txBody>
          <a:bodyPr/>
          <a:lstStyle/>
          <a:p>
            <a:r>
              <a:rPr lang="en-GB" dirty="0"/>
              <a:t>Background (2/</a:t>
            </a:r>
            <a:r>
              <a:rPr lang="pl-PL" dirty="0"/>
              <a:t>3</a:t>
            </a:r>
            <a:r>
              <a:rPr lang="en-GB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461" y="1145686"/>
            <a:ext cx="10515600" cy="4351338"/>
          </a:xfrm>
        </p:spPr>
        <p:txBody>
          <a:bodyPr>
            <a:normAutofit/>
          </a:bodyPr>
          <a:lstStyle/>
          <a:p>
            <a:r>
              <a:rPr lang="en-US" sz="1800" dirty="0"/>
              <a:t>LAA/eLAA test procedure for energy detection threshold is describe in TS 37.213 v16.0.0 in subclause 4.1.5 with following formula for </a:t>
            </a:r>
            <a:r>
              <a:rPr lang="en-US" sz="1800" dirty="0" err="1"/>
              <a:t>X</a:t>
            </a:r>
            <a:r>
              <a:rPr lang="en-US" sz="1800" baseline="-25000" dirty="0" err="1"/>
              <a:t>thresh_max</a:t>
            </a:r>
            <a:r>
              <a:rPr lang="en-US" sz="1800" dirty="0"/>
              <a:t> : </a:t>
            </a:r>
          </a:p>
          <a:p>
            <a:endParaRPr lang="en-GB" sz="2400" dirty="0"/>
          </a:p>
          <a:p>
            <a:endParaRPr lang="pl-PL" sz="2400" dirty="0"/>
          </a:p>
          <a:p>
            <a:endParaRPr lang="fi-FI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EE37AEE4-9C8B-496A-AB3E-9294ABC5D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23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38725" algn="l"/>
              </a:tabLst>
            </a:pPr>
            <a:r>
              <a:rPr kumimoji="0" lang="en-GB" altLang="ko-KR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 :</a:t>
            </a:r>
            <a:endParaRPr kumimoji="0" lang="en-GB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CE83028-6407-4FB7-AFB5-61261552E2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171" y="1848947"/>
            <a:ext cx="6117531" cy="35584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072" name="Picture 3071">
            <a:extLst>
              <a:ext uri="{FF2B5EF4-FFF2-40B4-BE49-F238E27FC236}">
                <a16:creationId xmlns:a16="http://schemas.microsoft.com/office/drawing/2014/main" id="{119D3361-62A5-474C-97FF-B087C8B616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035" y="2499539"/>
            <a:ext cx="5119286" cy="225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397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461" y="0"/>
            <a:ext cx="10515600" cy="1325563"/>
          </a:xfrm>
        </p:spPr>
        <p:txBody>
          <a:bodyPr/>
          <a:lstStyle/>
          <a:p>
            <a:r>
              <a:rPr lang="en-GB" dirty="0"/>
              <a:t>Background (3/</a:t>
            </a:r>
            <a:r>
              <a:rPr lang="pl-PL" dirty="0"/>
              <a:t>3</a:t>
            </a:r>
            <a:r>
              <a:rPr lang="en-GB" dirty="0"/>
              <a:t>) 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EE37AEE4-9C8B-496A-AB3E-9294ABC5D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23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38725" algn="l"/>
              </a:tabLst>
            </a:pPr>
            <a:r>
              <a:rPr kumimoji="0" lang="en-GB" altLang="ko-KR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 :</a:t>
            </a:r>
            <a:endParaRPr kumimoji="0" lang="en-GB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9463C1-2E43-4EAB-8ED5-F2C9CE453FF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61461" y="1354028"/>
            <a:ext cx="10515600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Original proposal in [2] was to reuse directly formula from TS 37.213 specification (presented on slide 4) into conformance specification TS 37.107</a:t>
            </a:r>
            <a:r>
              <a:rPr lang="pl-PL" sz="20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 err="1"/>
              <a:t>However</a:t>
            </a:r>
            <a:r>
              <a:rPr lang="pl-PL" sz="2000" dirty="0"/>
              <a:t>, to </a:t>
            </a:r>
            <a:r>
              <a:rPr lang="en-GB" sz="2000" dirty="0"/>
              <a:t>simplify</a:t>
            </a:r>
            <a:r>
              <a:rPr lang="pl-PL" sz="2000" dirty="0"/>
              <a:t> </a:t>
            </a:r>
            <a:r>
              <a:rPr lang="en-GB" sz="2000" dirty="0"/>
              <a:t>specification</a:t>
            </a:r>
            <a:r>
              <a:rPr lang="pl-PL" sz="2000" dirty="0"/>
              <a:t> and to </a:t>
            </a:r>
            <a:r>
              <a:rPr lang="en-GB" sz="2000" dirty="0"/>
              <a:t>ensure</a:t>
            </a:r>
            <a:r>
              <a:rPr lang="pl-PL" sz="2000" dirty="0"/>
              <a:t> to not </a:t>
            </a:r>
            <a:r>
              <a:rPr lang="en-GB" sz="2000" dirty="0"/>
              <a:t>increase</a:t>
            </a:r>
            <a:r>
              <a:rPr lang="pl-PL" sz="2000" dirty="0"/>
              <a:t> numer of </a:t>
            </a:r>
            <a:r>
              <a:rPr lang="en-GB" sz="2000" dirty="0"/>
              <a:t>conformance</a:t>
            </a:r>
            <a:r>
              <a:rPr lang="pl-PL" sz="2000" dirty="0"/>
              <a:t> </a:t>
            </a:r>
            <a:r>
              <a:rPr lang="pl-PL" sz="2000" dirty="0" err="1"/>
              <a:t>tests</a:t>
            </a:r>
            <a:r>
              <a:rPr lang="pl-PL" sz="2000" dirty="0"/>
              <a:t>, </a:t>
            </a:r>
            <a:r>
              <a:rPr lang="en-GB" sz="2000" dirty="0"/>
              <a:t>another</a:t>
            </a:r>
            <a:r>
              <a:rPr lang="pl-PL" sz="2000" dirty="0"/>
              <a:t> </a:t>
            </a:r>
            <a:r>
              <a:rPr lang="en-GB" sz="2000" dirty="0"/>
              <a:t>solution present on next slide is proposed. With such proposal there should not be any additional effort for conformance test for vendors that declare existing now in specification testing with -72dBm +4dB. </a:t>
            </a:r>
            <a:endParaRPr lang="pl-PL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/>
              <a:t>F</a:t>
            </a:r>
            <a:r>
              <a:rPr lang="en-GB" sz="2000" dirty="0"/>
              <a:t>or specific cases testing with other level </a:t>
            </a:r>
            <a:r>
              <a:rPr lang="pl-PL" sz="2000" dirty="0" err="1"/>
              <a:t>declared</a:t>
            </a:r>
            <a:r>
              <a:rPr lang="pl-PL" sz="2000" dirty="0"/>
              <a:t> by </a:t>
            </a:r>
            <a:r>
              <a:rPr lang="pl-PL" sz="2000" dirty="0" err="1"/>
              <a:t>vendor</a:t>
            </a:r>
            <a:r>
              <a:rPr lang="pl-PL" sz="2000" dirty="0"/>
              <a:t> </a:t>
            </a:r>
            <a:r>
              <a:rPr lang="en-GB" sz="2000" dirty="0"/>
              <a:t>could be done as well to satisfied some regulatory requirements.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093223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461" y="0"/>
            <a:ext cx="10515600" cy="1325563"/>
          </a:xfrm>
        </p:spPr>
        <p:txBody>
          <a:bodyPr/>
          <a:lstStyle/>
          <a:p>
            <a:r>
              <a:rPr lang="en-GB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461" y="1145685"/>
            <a:ext cx="11469078" cy="5395073"/>
          </a:xfrm>
        </p:spPr>
        <p:txBody>
          <a:bodyPr>
            <a:normAutofit lnSpcReduction="10000"/>
          </a:bodyPr>
          <a:lstStyle/>
          <a:p>
            <a:pPr marL="800100" lvl="1" indent="-342900">
              <a:buFont typeface="+mj-lt"/>
              <a:buAutoNum type="arabicPeriod"/>
            </a:pPr>
            <a:r>
              <a:rPr lang="pl-PL" sz="2000" dirty="0" err="1"/>
              <a:t>Following</a:t>
            </a:r>
            <a:r>
              <a:rPr lang="pl-PL" sz="2000" dirty="0"/>
              <a:t> </a:t>
            </a:r>
            <a:r>
              <a:rPr lang="pl-PL" sz="2000" dirty="0" err="1"/>
              <a:t>modification</a:t>
            </a:r>
            <a:r>
              <a:rPr lang="pl-PL" sz="2000" dirty="0"/>
              <a:t> </a:t>
            </a:r>
            <a:r>
              <a:rPr lang="pl-PL" sz="2000" dirty="0" err="1"/>
              <a:t>is</a:t>
            </a:r>
            <a:r>
              <a:rPr lang="pl-PL" sz="2000" dirty="0"/>
              <a:t> </a:t>
            </a:r>
            <a:r>
              <a:rPr lang="pl-PL" sz="2000" dirty="0" err="1"/>
              <a:t>proposed</a:t>
            </a:r>
            <a:r>
              <a:rPr lang="pl-PL" sz="2000" dirty="0"/>
              <a:t> to </a:t>
            </a:r>
            <a:r>
              <a:rPr lang="pl-PL" sz="2000" dirty="0" err="1"/>
              <a:t>allow</a:t>
            </a:r>
            <a:r>
              <a:rPr lang="pl-PL" sz="2000" dirty="0"/>
              <a:t> </a:t>
            </a:r>
            <a:r>
              <a:rPr lang="pl-PL" sz="2000" dirty="0" err="1"/>
              <a:t>usage</a:t>
            </a:r>
            <a:r>
              <a:rPr lang="pl-PL" sz="2000" dirty="0"/>
              <a:t> of </a:t>
            </a:r>
            <a:r>
              <a:rPr lang="pl-PL" sz="2000" dirty="0" err="1"/>
              <a:t>declared</a:t>
            </a:r>
            <a:r>
              <a:rPr lang="pl-PL" sz="2000" dirty="0"/>
              <a:t> by </a:t>
            </a:r>
            <a:r>
              <a:rPr lang="pl-PL" sz="2000" dirty="0" err="1"/>
              <a:t>vendor</a:t>
            </a:r>
            <a:r>
              <a:rPr lang="pl-PL" sz="2000" dirty="0"/>
              <a:t> </a:t>
            </a:r>
            <a:r>
              <a:rPr lang="en-US" sz="2000" dirty="0"/>
              <a:t>the transmit power of the interferer in the test setup</a:t>
            </a:r>
            <a:r>
              <a:rPr lang="pl-PL" sz="2000" dirty="0"/>
              <a:t>:</a:t>
            </a:r>
          </a:p>
          <a:p>
            <a:pPr marL="800100" lvl="1" indent="-342900">
              <a:buFont typeface="+mj-lt"/>
              <a:buAutoNum type="arabicPeriod"/>
            </a:pPr>
            <a:endParaRPr lang="en-GB" sz="2000" dirty="0"/>
          </a:p>
          <a:p>
            <a:pPr marL="800100" lvl="1" indent="-342900">
              <a:buFont typeface="+mj-lt"/>
              <a:buAutoNum type="arabicPeriod"/>
            </a:pPr>
            <a:endParaRPr lang="pl-PL" sz="2000" dirty="0"/>
          </a:p>
          <a:p>
            <a:pPr marL="800100" lvl="1" indent="-342900">
              <a:buFont typeface="+mj-lt"/>
              <a:buAutoNum type="arabicPeriod"/>
            </a:pPr>
            <a:endParaRPr lang="pl-PL" sz="2000" dirty="0"/>
          </a:p>
          <a:p>
            <a:pPr marL="800100" lvl="1" indent="-342900">
              <a:buFont typeface="+mj-lt"/>
              <a:buAutoNum type="arabicPeriod"/>
            </a:pPr>
            <a:endParaRPr lang="pl-PL" sz="2000" dirty="0"/>
          </a:p>
          <a:p>
            <a:pPr marL="800100" lvl="1" indent="-342900">
              <a:buFont typeface="+mj-lt"/>
              <a:buAutoNum type="arabicPeriod"/>
            </a:pPr>
            <a:endParaRPr lang="pl-PL" sz="2000" dirty="0"/>
          </a:p>
          <a:p>
            <a:pPr marL="800100" lvl="1" indent="-342900">
              <a:buFont typeface="+mj-lt"/>
              <a:buAutoNum type="arabicPeriod"/>
            </a:pPr>
            <a:endParaRPr lang="pl-PL" sz="2000" dirty="0"/>
          </a:p>
          <a:p>
            <a:pPr marL="800100" lvl="1" indent="-342900">
              <a:buFont typeface="+mj-lt"/>
              <a:buAutoNum type="arabicPeriod"/>
            </a:pPr>
            <a:endParaRPr lang="pl-PL" sz="2000" dirty="0"/>
          </a:p>
          <a:p>
            <a:pPr marL="800100" lvl="1" indent="-342900">
              <a:buFont typeface="+mj-lt"/>
              <a:buAutoNum type="arabicPeriod"/>
            </a:pPr>
            <a:endParaRPr lang="pl-PL" sz="2000" dirty="0"/>
          </a:p>
          <a:p>
            <a:pPr marL="800100" lvl="1" indent="-342900">
              <a:buFont typeface="+mj-lt"/>
              <a:buAutoNum type="arabicPeriod"/>
            </a:pPr>
            <a:endParaRPr lang="pl-PL" sz="2000" dirty="0"/>
          </a:p>
          <a:p>
            <a:pPr marL="800100" lvl="1" indent="-342900">
              <a:buFont typeface="+mj-lt"/>
              <a:buAutoNum type="arabicPeriod"/>
            </a:pPr>
            <a:endParaRPr lang="pl-PL" sz="2000" dirty="0"/>
          </a:p>
          <a:p>
            <a:pPr lvl="2"/>
            <a:r>
              <a:rPr lang="sv-SE" sz="1600" dirty="0">
                <a:solidFill>
                  <a:srgbClr val="00B0F0"/>
                </a:solidFill>
              </a:rPr>
              <a:t>X is FFS</a:t>
            </a:r>
          </a:p>
          <a:p>
            <a:pPr lvl="3"/>
            <a:r>
              <a:rPr lang="sv-SE" sz="1200" dirty="0">
                <a:solidFill>
                  <a:srgbClr val="00B0F0"/>
                </a:solidFill>
              </a:rPr>
              <a:t>Option 1:  X= </a:t>
            </a:r>
            <a:r>
              <a:rPr lang="en-US" sz="85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72 +4dB + MAX(0, 23 – Total Conducted Tx Power [in dBm])</a:t>
            </a:r>
            <a:r>
              <a:rPr lang="pl-PL" sz="85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pl-PL" sz="850" baseline="300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1</a:t>
            </a:r>
            <a:r>
              <a:rPr lang="sv-SE" sz="1200" baseline="30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    </a:t>
            </a:r>
            <a:endParaRPr lang="pl-PL" sz="105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lvl="3"/>
            <a:r>
              <a:rPr lang="sv-SE" sz="1400" dirty="0">
                <a:solidFill>
                  <a:srgbClr val="00B0F0"/>
                </a:solidFill>
              </a:rPr>
              <a:t>Option 2: </a:t>
            </a:r>
            <a:r>
              <a:rPr lang="sv-SE" sz="1400" strike="sngStrike" dirty="0">
                <a:solidFill>
                  <a:srgbClr val="00B0F0"/>
                </a:solidFill>
              </a:rPr>
              <a:t>Y</a:t>
            </a:r>
            <a:r>
              <a:rPr lang="pl-PL" sz="1400" strike="sngStrike" dirty="0">
                <a:solidFill>
                  <a:srgbClr val="00B0F0"/>
                </a:solidFill>
              </a:rPr>
              <a:t> </a:t>
            </a:r>
            <a:r>
              <a:rPr lang="pl-PL" sz="14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X </a:t>
            </a:r>
            <a:r>
              <a:rPr lang="sv-SE" sz="1400" dirty="0" err="1">
                <a:solidFill>
                  <a:srgbClr val="00B0F0"/>
                </a:solidFill>
              </a:rPr>
              <a:t>together</a:t>
            </a:r>
            <a:r>
              <a:rPr lang="sv-SE" sz="1400" dirty="0">
                <a:solidFill>
                  <a:srgbClr val="00B0F0"/>
                </a:solidFill>
              </a:rPr>
              <a:t> with </a:t>
            </a:r>
            <a:r>
              <a:rPr lang="pl-PL" sz="1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NOTE 1: </a:t>
            </a:r>
            <a:r>
              <a:rPr lang="en-GB" sz="1400" dirty="0">
                <a:solidFill>
                  <a:srgbClr val="FF0000"/>
                </a:solidFill>
                <a:latin typeface="Calibri" panose="020F0502020204030204" pitchFamily="34" charset="0"/>
              </a:rPr>
              <a:t>The specific value </a:t>
            </a:r>
            <a:r>
              <a:rPr lang="en-GB" sz="1400" strike="sngStrike" dirty="0">
                <a:solidFill>
                  <a:srgbClr val="FF0000"/>
                </a:solidFill>
                <a:latin typeface="Calibri" panose="020F0502020204030204" pitchFamily="34" charset="0"/>
              </a:rPr>
              <a:t>Y</a:t>
            </a:r>
            <a:r>
              <a:rPr lang="en-GB" sz="14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pl-PL" sz="14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X</a:t>
            </a:r>
            <a:r>
              <a:rPr lang="pl-PL" sz="14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GB" sz="1400" dirty="0">
                <a:solidFill>
                  <a:srgbClr val="FF0000"/>
                </a:solidFill>
                <a:latin typeface="Calibri" panose="020F0502020204030204" pitchFamily="34" charset="0"/>
              </a:rPr>
              <a:t>is declared by the vendor.</a:t>
            </a:r>
            <a:endParaRPr lang="pl-PL" sz="1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lvl="3"/>
            <a:r>
              <a:rPr lang="sv-SE" sz="1400" dirty="0">
                <a:solidFill>
                  <a:srgbClr val="00B0F0"/>
                </a:solidFill>
              </a:rPr>
              <a:t>Option 3: other value not excluded</a:t>
            </a:r>
            <a:endParaRPr lang="pl-PL" sz="1400" dirty="0">
              <a:solidFill>
                <a:srgbClr val="00B0F0"/>
              </a:solidFill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pl-PL" sz="2000" dirty="0"/>
              <a:t>T</a:t>
            </a:r>
            <a:r>
              <a:rPr lang="en-GB" sz="2000" dirty="0"/>
              <a:t>o correct </a:t>
            </a:r>
            <a:r>
              <a:rPr lang="pl-PL" sz="2000" dirty="0"/>
              <a:t>EDT </a:t>
            </a:r>
            <a:r>
              <a:rPr lang="en-GB" sz="2000" dirty="0"/>
              <a:t>level</a:t>
            </a:r>
            <a:r>
              <a:rPr lang="pl-PL" sz="2000" dirty="0"/>
              <a:t> test and to </a:t>
            </a:r>
            <a:r>
              <a:rPr lang="en-GB" sz="2000" dirty="0"/>
              <a:t>agree changes</a:t>
            </a:r>
            <a:r>
              <a:rPr lang="pl-PL" sz="2000" dirty="0"/>
              <a:t>:</a:t>
            </a:r>
            <a:endParaRPr lang="en-GB" sz="2000" dirty="0"/>
          </a:p>
          <a:p>
            <a:pPr marL="1257300" lvl="2" indent="-342900">
              <a:buFont typeface="+mj-lt"/>
              <a:buAutoNum type="alphaLcParenR"/>
            </a:pPr>
            <a:r>
              <a:rPr lang="en-GB" sz="1600" dirty="0"/>
              <a:t>From Rel-15</a:t>
            </a:r>
            <a:r>
              <a:rPr lang="pl-PL" sz="1600" dirty="0"/>
              <a:t> </a:t>
            </a:r>
            <a:r>
              <a:rPr lang="en-GB" sz="1600" dirty="0"/>
              <a:t>onwards, consequently update should be introduce</a:t>
            </a:r>
            <a:r>
              <a:rPr lang="pl-PL" sz="1600" dirty="0"/>
              <a:t>d</a:t>
            </a:r>
            <a:r>
              <a:rPr lang="en-GB" sz="1600" dirty="0"/>
              <a:t> only</a:t>
            </a:r>
            <a:r>
              <a:rPr lang="pl-PL" sz="1600" dirty="0"/>
              <a:t> </a:t>
            </a:r>
            <a:r>
              <a:rPr lang="en-GB" sz="1600" dirty="0"/>
              <a:t>to TS 37.107</a:t>
            </a:r>
            <a:r>
              <a:rPr lang="pl-PL" sz="1600" dirty="0"/>
              <a:t> (Rel-15 and Rel-16)</a:t>
            </a:r>
            <a:endParaRPr lang="en-GB" sz="1600" dirty="0"/>
          </a:p>
          <a:p>
            <a:pPr marL="457200" lvl="1" indent="0">
              <a:buNone/>
            </a:pPr>
            <a:endParaRPr lang="en-GB" sz="1600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EE37AEE4-9C8B-496A-AB3E-9294ABC5D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23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038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38725" algn="l"/>
              </a:tabLst>
            </a:pPr>
            <a:r>
              <a:rPr kumimoji="0" lang="en-GB" altLang="ko-KR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 :</a:t>
            </a:r>
            <a:endParaRPr kumimoji="0" lang="en-GB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3E2172B0-8158-47AB-80BC-3C07BD2583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7859" y="1817058"/>
            <a:ext cx="525015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Table 6.1.5-1: Channel access test requirements for PDSCH</a:t>
            </a: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(from TS 37.107)</a:t>
            </a:r>
            <a:endParaRPr kumimoji="0" lang="en-GB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5E4FCAB-95B4-4804-BF36-BF87CA589E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770327"/>
              </p:ext>
            </p:extLst>
          </p:nvPr>
        </p:nvGraphicFramePr>
        <p:xfrm>
          <a:off x="1619132" y="2184418"/>
          <a:ext cx="7692016" cy="2508296"/>
        </p:xfrm>
        <a:graphic>
          <a:graphicData uri="http://schemas.openxmlformats.org/drawingml/2006/table">
            <a:tbl>
              <a:tblPr firstRow="1" firstCol="1" bandRow="1"/>
              <a:tblGrid>
                <a:gridCol w="3600247">
                  <a:extLst>
                    <a:ext uri="{9D8B030D-6E8A-4147-A177-3AD203B41FA5}">
                      <a16:colId xmlns:a16="http://schemas.microsoft.com/office/drawing/2014/main" val="3722393253"/>
                    </a:ext>
                  </a:extLst>
                </a:gridCol>
                <a:gridCol w="1108373">
                  <a:extLst>
                    <a:ext uri="{9D8B030D-6E8A-4147-A177-3AD203B41FA5}">
                      <a16:colId xmlns:a16="http://schemas.microsoft.com/office/drawing/2014/main" val="4071092882"/>
                    </a:ext>
                  </a:extLst>
                </a:gridCol>
                <a:gridCol w="2983396">
                  <a:extLst>
                    <a:ext uri="{9D8B030D-6E8A-4147-A177-3AD203B41FA5}">
                      <a16:colId xmlns:a16="http://schemas.microsoft.com/office/drawing/2014/main" val="4214340740"/>
                    </a:ext>
                  </a:extLst>
                </a:gridCol>
              </a:tblGrid>
              <a:tr h="2405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Parameter</a:t>
                      </a: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Unit</a:t>
                      </a:r>
                      <a:endParaRPr lang="pl-P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Value</a:t>
                      </a:r>
                      <a:endParaRPr lang="pl-P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7078151"/>
                  </a:ext>
                </a:extLst>
              </a:tr>
              <a:tr h="306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LBT measurement bandwidth</a:t>
                      </a:r>
                      <a:endParaRPr lang="pl-P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MHz</a:t>
                      </a: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10, 20</a:t>
                      </a:r>
                      <a:endParaRPr lang="pl-P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1574485"/>
                  </a:ext>
                </a:extLst>
              </a:tr>
              <a:tr h="12404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Maximum energy detection threshold</a:t>
                      </a:r>
                      <a:endParaRPr lang="pl-PL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dBm/20MHz</a:t>
                      </a: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pl-PL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pl-PL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dBm/10MHz</a:t>
                      </a: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 strike="noStrike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-72 + 4dB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pl-PL" sz="1050" strike="noStrike" baseline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 strike="noStrike" baseline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400" strike="noStrike" baseline="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[X]</a:t>
                      </a:r>
                      <a:r>
                        <a:rPr lang="pl-PL" sz="1400" strike="noStrike" baseline="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pl-PL" sz="1400" strike="noStrike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+ 4 dB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pl-PL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pl-PL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</a:t>
                      </a:r>
                      <a:r>
                        <a:rPr lang="pl-PL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75 + 4dB</a:t>
                      </a: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488601"/>
                  </a:ext>
                </a:extLst>
              </a:tr>
              <a:tr h="231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Maximum channel </a:t>
                      </a:r>
                      <a:r>
                        <a:rPr lang="pl-PL" sz="105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occupancy</a:t>
                      </a:r>
                      <a:r>
                        <a:rPr lang="pl-PL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pl-PL" sz="105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time</a:t>
                      </a: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ms</a:t>
                      </a: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8</a:t>
                      </a: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033094"/>
                  </a:ext>
                </a:extLst>
              </a:tr>
              <a:tr h="368587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strike="sng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NOTE 1: </a:t>
                      </a:r>
                      <a:r>
                        <a:rPr lang="en-GB" sz="1200" strike="sng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The specific value is declared by the vendor.</a:t>
                      </a:r>
                      <a:endParaRPr lang="pl-PL" sz="1200" strike="sngStrike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393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516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640cb88253e0ef062484a34ba5828fac">
  <xsd:schema xmlns:xsd="http://www.w3.org/2001/XMLSchema" xmlns:xs="http://www.w3.org/2001/XMLSchema" xmlns:p="http://schemas.microsoft.com/office/2006/metadata/properties" xmlns:ns3="6f846979-0e6f-42ff-8b87-e1893efeda99" xmlns:ns4="db33437f-65a5-48c5-b537-19efd290f967" targetNamespace="http://schemas.microsoft.com/office/2006/metadata/properties" ma:root="true" ma:fieldsID="37a7d2a33eafc071597e0b669cd5b2bb" ns3:_="" ns4:_="">
    <xsd:import namespace="6f846979-0e6f-42ff-8b87-e1893efeda99"/>
    <xsd:import namespace="db33437f-65a5-48c5-b537-19efd290f96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570EB2C-5DEE-4B33-A110-29518F6CBCB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263EB77-5B3D-4BC8-8E8D-4B31EA234BF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24A9A5-6F00-4127-B4DF-5263C743C3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db33437f-65a5-48c5-b537-19efd290f9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685</Words>
  <Application>Microsoft Office PowerPoint</Application>
  <PresentationFormat>Widescreen</PresentationFormat>
  <Paragraphs>77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the introducing the new testing methodology on EDT testing</vt:lpstr>
      <vt:lpstr>References </vt:lpstr>
      <vt:lpstr>Background (1/3)</vt:lpstr>
      <vt:lpstr>Background (2/3)</vt:lpstr>
      <vt:lpstr>Background (3/3) 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receiver requirements for NR-U</dc:title>
  <dc:creator>Golebiowski, Bartlomiej (Nokia - PL/Wroclaw)</dc:creator>
  <cp:lastModifiedBy>Golebiowski, Bartlomiej (Nokia - PL/Wroclaw)</cp:lastModifiedBy>
  <cp:revision>48</cp:revision>
  <dcterms:created xsi:type="dcterms:W3CDTF">2020-04-27T07:04:44Z</dcterms:created>
  <dcterms:modified xsi:type="dcterms:W3CDTF">2020-08-26T15:43:53Z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