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2"/>
  </p:notesMasterIdLst>
  <p:sldIdLst>
    <p:sldId id="256" r:id="rId5"/>
    <p:sldId id="270" r:id="rId6"/>
    <p:sldId id="273" r:id="rId7"/>
    <p:sldId id="280" r:id="rId8"/>
    <p:sldId id="274" r:id="rId9"/>
    <p:sldId id="277" r:id="rId10"/>
    <p:sldId id="2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81" d="100"/>
          <a:sy n="81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7"/>
            <a:ext cx="11887200" cy="2133485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br>
              <a:rPr lang="en-US" sz="4800" dirty="0"/>
            </a:br>
            <a:r>
              <a:rPr lang="en-US" sz="4800" dirty="0"/>
              <a:t>System simulation assumptions for deriving side conditions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597" y="5024371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#96-e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August 17 - 28,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 Item: 7.7.2.3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R4-2012289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632" y="197962"/>
            <a:ext cx="11758368" cy="904974"/>
          </a:xfrm>
        </p:spPr>
        <p:txBody>
          <a:bodyPr>
            <a:noAutofit/>
          </a:bodyPr>
          <a:lstStyle/>
          <a:p>
            <a:r>
              <a:rPr lang="en-US" b="1" dirty="0"/>
              <a:t>Back 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32" y="1743959"/>
            <a:ext cx="11758367" cy="5059514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dirty="0"/>
              <a:t>The Side conditions for </a:t>
            </a:r>
            <a:r>
              <a:rPr lang="en-US" dirty="0" err="1"/>
              <a:t>gNB</a:t>
            </a:r>
            <a:r>
              <a:rPr lang="en-US" dirty="0"/>
              <a:t> accuracy requirements are under discussion [1] </a:t>
            </a:r>
          </a:p>
          <a:p>
            <a:pPr marL="0" indent="0" hangingPunct="0">
              <a:buNone/>
            </a:pPr>
            <a:endParaRPr lang="en-US" dirty="0"/>
          </a:p>
          <a:p>
            <a:pPr hangingPunct="0"/>
            <a:r>
              <a:rPr lang="en-US" dirty="0"/>
              <a:t>Sub-topic 2-3	Issue 2-3-2: derive side conditions (e.g. SINR)</a:t>
            </a:r>
          </a:p>
          <a:p>
            <a:pPr lvl="1" hangingPunct="0"/>
            <a:r>
              <a:rPr lang="en-US" dirty="0"/>
              <a:t>Option 2:</a:t>
            </a:r>
          </a:p>
          <a:p>
            <a:pPr lvl="2" hangingPunct="0"/>
            <a:r>
              <a:rPr lang="en-US" dirty="0"/>
              <a:t>Based on system simulations</a:t>
            </a:r>
          </a:p>
          <a:p>
            <a:pPr lvl="2"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0" indent="0" hangingPunct="0">
              <a:buNone/>
            </a:pPr>
            <a:r>
              <a:rPr lang="en-US" sz="2400" dirty="0"/>
              <a:t>[1] 	R4-2012048	Email discussion summary for [96e][217] NR_pos_RRM_Part_3</a:t>
            </a:r>
          </a:p>
          <a:p>
            <a:pPr marL="0" indent="0" hangingPunc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869" y="195930"/>
            <a:ext cx="11694253" cy="75617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Side conditions for </a:t>
            </a:r>
            <a:r>
              <a:rPr lang="en-US" b="1" dirty="0" err="1"/>
              <a:t>gNB</a:t>
            </a:r>
            <a:r>
              <a:rPr lang="en-US" b="1" dirty="0"/>
              <a:t> accuracy requirements FR1 (1)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509" y="1121790"/>
            <a:ext cx="11878491" cy="5415384"/>
          </a:xfrm>
        </p:spPr>
        <p:txBody>
          <a:bodyPr>
            <a:normAutofit/>
          </a:bodyPr>
          <a:lstStyle/>
          <a:p>
            <a:r>
              <a:rPr lang="en-US" dirty="0"/>
              <a:t>Input:</a:t>
            </a:r>
          </a:p>
          <a:p>
            <a:pPr lvl="1"/>
            <a:r>
              <a:rPr lang="en-US" dirty="0"/>
              <a:t>Channel model: AWGN and TDL-B (with a medium delay spread)</a:t>
            </a:r>
          </a:p>
          <a:p>
            <a:pPr lvl="1"/>
            <a:r>
              <a:rPr lang="en-US" dirty="0"/>
              <a:t>FR1: 4GHz carrier, 5 MHz, 10 MHz, 100MHz BW, 30kHz SCS</a:t>
            </a:r>
          </a:p>
          <a:p>
            <a:pPr lvl="1"/>
            <a:r>
              <a:rPr lang="en-US" dirty="0"/>
              <a:t>Hexagonal grid, 3 sectors per site, 7 macro sites, ISD = 500m Wrap-around is applied</a:t>
            </a:r>
          </a:p>
          <a:p>
            <a:pPr lvl="1"/>
            <a:r>
              <a:rPr lang="en-US" dirty="0"/>
              <a:t>1, 5, 10 UEs per cell as a start. Equal amount of UEs per cell.</a:t>
            </a:r>
          </a:p>
          <a:p>
            <a:pPr lvl="1"/>
            <a:r>
              <a:rPr lang="en-US" dirty="0"/>
              <a:t>2 UE Tx antenna, 2 BS Rx antenna (uncorrelated with equal gain, no </a:t>
            </a:r>
            <a:r>
              <a:rPr lang="en-US" dirty="0" err="1"/>
              <a:t>rx</a:t>
            </a:r>
            <a:r>
              <a:rPr lang="en-US" dirty="0"/>
              <a:t> beamforming)</a:t>
            </a:r>
          </a:p>
          <a:p>
            <a:pPr lvl="1"/>
            <a:r>
              <a:rPr lang="en-US" dirty="0"/>
              <a:t>The BS with smallest path lost (PL) is the serving BS</a:t>
            </a:r>
          </a:p>
          <a:p>
            <a:pPr lvl="1"/>
            <a:r>
              <a:rPr lang="en-US" dirty="0"/>
              <a:t>Simplified power control (depends only on the PL)</a:t>
            </a:r>
          </a:p>
          <a:p>
            <a:pPr lvl="1"/>
            <a:r>
              <a:rPr lang="en-US" dirty="0"/>
              <a:t>Perfect TA so that the serving BS receive all member UE SRSs at the same time</a:t>
            </a:r>
          </a:p>
          <a:p>
            <a:pPr lvl="1"/>
            <a:r>
              <a:rPr lang="en-US" dirty="0"/>
              <a:t>SRS are configured per serving cell, with no regard to other cells.</a:t>
            </a:r>
          </a:p>
          <a:p>
            <a:pPr lvl="1"/>
            <a:r>
              <a:rPr lang="en-US" dirty="0"/>
              <a:t>UE TX power = 23dBm</a:t>
            </a:r>
          </a:p>
          <a:p>
            <a:pPr lvl="1"/>
            <a:r>
              <a:rPr lang="en-US" dirty="0"/>
              <a:t>BS RX noise figure = 5 dB</a:t>
            </a:r>
          </a:p>
          <a:p>
            <a:pPr lvl="1"/>
            <a:r>
              <a:rPr lang="en-US" dirty="0"/>
              <a:t>Antenna model based on: TR 38.855 - Study on NR positioning support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45C95E5-F116-4642-955D-87A1B7544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51" y="1470581"/>
            <a:ext cx="10766195" cy="513760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Input: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Channel model: AWGN and TDL-B (with a medium delay spread)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FR2: 40GHz carrier, 200MHz BW (128 PRBs), 120kHz SCS </a:t>
            </a:r>
            <a:r>
              <a:rPr lang="de-DE" sz="2600" dirty="0"/>
              <a:t>(</a:t>
            </a:r>
            <a:r>
              <a:rPr lang="en-US" sz="2600" dirty="0"/>
              <a:t>option</a:t>
            </a:r>
            <a:r>
              <a:rPr lang="de-DE" sz="2600" dirty="0"/>
              <a:t> 100 MHz)</a:t>
            </a:r>
            <a:endParaRPr lang="en-US" sz="2600" dirty="0"/>
          </a:p>
          <a:p>
            <a:pPr lvl="1">
              <a:lnSpc>
                <a:spcPct val="110000"/>
              </a:lnSpc>
            </a:pPr>
            <a:r>
              <a:rPr lang="en-US" sz="2600" dirty="0"/>
              <a:t>Hexagonal grid, 3 sectors per site, 7 macro sites, ISD = 500m Wrap-around is applied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1, 5, 10 UEs per cell as a start. Equal amount of UEs per cell.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2 UE Tx antenna,  2 BS Rx antenna (</a:t>
            </a:r>
            <a:r>
              <a:rPr lang="en-US" dirty="0"/>
              <a:t>uncorrelated with equal gain, no </a:t>
            </a:r>
            <a:r>
              <a:rPr lang="en-US" dirty="0" err="1"/>
              <a:t>rx</a:t>
            </a:r>
            <a:r>
              <a:rPr lang="en-US" dirty="0"/>
              <a:t> beamforming</a:t>
            </a:r>
            <a:r>
              <a:rPr lang="en-US" sz="2600" dirty="0"/>
              <a:t>)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The BS with smallest path lost (PL) is the serving BS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Simplified power control (depends only from the PL)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Perfect TA so that the serving BS receive all member UE SRSs at the same time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SRS are configured per serving cell, with no regard to other cells.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UE TX power = 23dBm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BS RX noise figure = 7 dB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Antenna model based on TR 38.855 - Study on NR positioning support</a:t>
            </a:r>
          </a:p>
          <a:p>
            <a:endParaRPr lang="en-GB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010610B6-B1DA-417A-B643-1C5E85DD7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035" y="365126"/>
            <a:ext cx="11161336" cy="9074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dirty="0"/>
              <a:t>Side conditions for </a:t>
            </a:r>
            <a:r>
              <a:rPr lang="en-US" sz="4000" b="1" dirty="0" err="1"/>
              <a:t>gNB</a:t>
            </a:r>
            <a:r>
              <a:rPr lang="en-US" sz="4000" b="1" dirty="0"/>
              <a:t> accuracy requirements FR2 (2)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2463316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6CB700-FAEE-435E-A9A5-B4C8550D5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340" y="365125"/>
            <a:ext cx="11246178" cy="1325563"/>
          </a:xfrm>
        </p:spPr>
        <p:txBody>
          <a:bodyPr/>
          <a:lstStyle/>
          <a:p>
            <a:r>
              <a:rPr lang="en-US" b="1" dirty="0">
                <a:solidFill>
                  <a:prstClr val="black"/>
                </a:solidFill>
              </a:rPr>
              <a:t>Side conditions for </a:t>
            </a:r>
            <a:r>
              <a:rPr lang="en-US" b="1" dirty="0" err="1">
                <a:solidFill>
                  <a:prstClr val="black"/>
                </a:solidFill>
              </a:rPr>
              <a:t>gNB</a:t>
            </a:r>
            <a:r>
              <a:rPr lang="en-US" b="1" dirty="0">
                <a:solidFill>
                  <a:prstClr val="black"/>
                </a:solidFill>
              </a:rPr>
              <a:t> accuracy requirements (3)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E618F2-2E83-42B4-9B32-F38B03266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SRS configurations:</a:t>
            </a:r>
            <a:endParaRPr lang="de-DE" dirty="0"/>
          </a:p>
          <a:p>
            <a:pPr lvl="1"/>
            <a:r>
              <a:rPr lang="x-none" dirty="0"/>
              <a:t>Symbol size =4</a:t>
            </a:r>
            <a:endParaRPr lang="de-DE" dirty="0"/>
          </a:p>
          <a:p>
            <a:pPr lvl="1"/>
            <a:r>
              <a:rPr lang="x-none" dirty="0"/>
              <a:t>Comb. Number =4</a:t>
            </a:r>
            <a:endParaRPr lang="de-DE" dirty="0"/>
          </a:p>
          <a:p>
            <a:pPr lvl="1"/>
            <a:r>
              <a:rPr lang="x-none" dirty="0"/>
              <a:t>Cyclic shift Max. Number =12</a:t>
            </a:r>
            <a:endParaRPr lang="de-DE" dirty="0"/>
          </a:p>
          <a:p>
            <a:pPr lvl="1"/>
            <a:r>
              <a:rPr lang="x-none" dirty="0"/>
              <a:t>Intra-cell, Offsets in Comb. and Cyclic shift keep orthogonal.</a:t>
            </a:r>
            <a:endParaRPr lang="de-DE" dirty="0"/>
          </a:p>
          <a:p>
            <a:pPr lvl="1"/>
            <a:r>
              <a:rPr lang="x-none" dirty="0"/>
              <a:t>Inter-cell, Offsets in Comb. and Cyclic shift is randomized.</a:t>
            </a:r>
            <a:endParaRPr lang="de-DE" dirty="0"/>
          </a:p>
          <a:p>
            <a:pPr lvl="1"/>
            <a:r>
              <a:rPr lang="en-US" dirty="0"/>
              <a:t>Offsets in Comb and Cyclic shift are kept different for each UE in severing cell.</a:t>
            </a:r>
          </a:p>
          <a:p>
            <a:pPr lvl="1"/>
            <a:r>
              <a:rPr lang="en-US" dirty="0"/>
              <a:t>The specified SRS offset parameter, to reducing overlap of positioning SRS between cells shouldn't be applied.</a:t>
            </a:r>
          </a:p>
          <a:p>
            <a:pPr lvl="1"/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en-US" dirty="0"/>
              <a:t>Output: Serving cell and neighboring cell </a:t>
            </a:r>
            <a:r>
              <a:rPr lang="en-US" dirty="0" err="1"/>
              <a:t>Ês</a:t>
            </a:r>
            <a:r>
              <a:rPr lang="en-US" dirty="0"/>
              <a:t>/IoT [dB] CDF figures.</a:t>
            </a:r>
            <a:endParaRPr lang="de-DE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4764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579D6E-EC26-4797-8508-0EA9641DB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176"/>
          </a:xfrm>
        </p:spPr>
        <p:txBody>
          <a:bodyPr/>
          <a:lstStyle/>
          <a:p>
            <a:r>
              <a:rPr lang="en-GB" dirty="0"/>
              <a:t>Antenna Parameter 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F6404F79-4F62-4ED4-8526-F8BC58D84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15099"/>
              </p:ext>
            </p:extLst>
          </p:nvPr>
        </p:nvGraphicFramePr>
        <p:xfrm>
          <a:off x="838199" y="1447616"/>
          <a:ext cx="8550900" cy="5067457"/>
        </p:xfrm>
        <a:graphic>
          <a:graphicData uri="http://schemas.openxmlformats.org/drawingml/2006/table">
            <a:tbl>
              <a:tblPr/>
              <a:tblGrid>
                <a:gridCol w="753704">
                  <a:extLst>
                    <a:ext uri="{9D8B030D-6E8A-4147-A177-3AD203B41FA5}">
                      <a16:colId xmlns:a16="http://schemas.microsoft.com/office/drawing/2014/main" val="2194452211"/>
                    </a:ext>
                  </a:extLst>
                </a:gridCol>
                <a:gridCol w="2394836">
                  <a:extLst>
                    <a:ext uri="{9D8B030D-6E8A-4147-A177-3AD203B41FA5}">
                      <a16:colId xmlns:a16="http://schemas.microsoft.com/office/drawing/2014/main" val="1593302883"/>
                    </a:ext>
                  </a:extLst>
                </a:gridCol>
                <a:gridCol w="559200">
                  <a:extLst>
                    <a:ext uri="{9D8B030D-6E8A-4147-A177-3AD203B41FA5}">
                      <a16:colId xmlns:a16="http://schemas.microsoft.com/office/drawing/2014/main" val="3249662708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228303085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346331312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3062256523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1414573446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992047467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229680394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396064780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1340200393"/>
                    </a:ext>
                  </a:extLst>
                </a:gridCol>
              </a:tblGrid>
              <a:tr h="266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Appication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2097562"/>
                  </a:ext>
                </a:extLst>
              </a:tr>
              <a:tr h="34417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Envirement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Scenarion 1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Scenarion 3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152413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Donor or Service Antenna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435963"/>
                  </a:ext>
                </a:extLst>
              </a:tr>
              <a:tr h="26609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Radiation Element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Front to Back Ratio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672557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 lobe suppression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821390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Half Power Beam Width Horizontal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33382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Half Power Beam Width Vertical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201034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Dirctivity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9,2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923125"/>
                  </a:ext>
                </a:extLst>
              </a:tr>
              <a:tr h="42703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Model Parameter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(M, N, P, Mg, Ng)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8, 8, 2, 1, 1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1, 2, 2, 1, 1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4,8,2,2,2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2,4,2,1,2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713228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ports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40774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Vertical radiating element spacing dV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32862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Horizontal radiating element spacing dH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57705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Down tilt angle electical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424725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 tild angele mechanical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27862"/>
                  </a:ext>
                </a:extLst>
              </a:tr>
              <a:tr h="266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Parameter per Port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Directivity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dBi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3139623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losses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9288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Gain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15184"/>
                  </a:ext>
                </a:extLst>
              </a:tr>
              <a:tr h="2826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1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0703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3C5F38-FD70-4D1B-B5BD-D459266E6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0933"/>
          </a:xfrm>
        </p:spPr>
        <p:txBody>
          <a:bodyPr/>
          <a:lstStyle/>
          <a:p>
            <a:r>
              <a:rPr lang="en-GB" dirty="0"/>
              <a:t>Antenna model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C49D7D7-EE8E-4752-BEA7-A3A86D136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84" y="1216057"/>
            <a:ext cx="8959996" cy="532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06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47BFFE-F565-4B80-B405-DE27A40E5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41AD9B-2DF6-451F-8E92-14B6A84D4C5E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9b239327-9e80-40e4-b1b7-4394fed77a33"/>
    <ds:schemaRef ds:uri="2f282d3b-eb4a-4b09-b61f-b9593442e286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846799B-5154-4410-AEC9-79B990813B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896</Words>
  <Application>Microsoft Office PowerPoint</Application>
  <PresentationFormat>Breitbild</PresentationFormat>
  <Paragraphs>223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 System simulation assumptions for deriving side conditions</vt:lpstr>
      <vt:lpstr>Back round</vt:lpstr>
      <vt:lpstr>Side conditions for gNB accuracy requirements FR1 (1)</vt:lpstr>
      <vt:lpstr>Side conditions for gNB accuracy requirements FR2 (2)</vt:lpstr>
      <vt:lpstr>Side conditions for gNB accuracy requirements (3)</vt:lpstr>
      <vt:lpstr>Antenna Parameter </vt:lpstr>
      <vt:lpstr>Antenna 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2020-08-28T13:44:05Z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