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2" r:id="rId6"/>
    <p:sldId id="313" r:id="rId7"/>
    <p:sldId id="312" r:id="rId8"/>
    <p:sldId id="314" r:id="rId9"/>
    <p:sldId id="318" r:id="rId10"/>
    <p:sldId id="294" r:id="rId11"/>
    <p:sldId id="315" r:id="rId12"/>
    <p:sldId id="319" r:id="rId13"/>
    <p:sldId id="296" r:id="rId14"/>
    <p:sldId id="316" r:id="rId15"/>
    <p:sldId id="317" r:id="rId16"/>
    <p:sldId id="310" r:id="rId1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2020/8/28</a:t>
            </a:fld>
            <a:endParaRPr lang="zh-CN" altLang="en-US"/>
          </a:p>
        </p:txBody>
      </p:sp>
      <p:sp>
        <p:nvSpPr>
          <p:cNvPr id="5" name="页脚占位符 4">
            <a:extLst>
              <a:ext uri="{FF2B5EF4-FFF2-40B4-BE49-F238E27FC236}">
                <a16:creationId xmlns=""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2020/8/28</a:t>
            </a:fld>
            <a:endParaRPr lang="zh-CN" altLang="en-US"/>
          </a:p>
        </p:txBody>
      </p:sp>
      <p:sp>
        <p:nvSpPr>
          <p:cNvPr id="5" name="页脚占位符 4">
            <a:extLst>
              <a:ext uri="{FF2B5EF4-FFF2-40B4-BE49-F238E27FC236}">
                <a16:creationId xmlns=""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2020/8/28</a:t>
            </a:fld>
            <a:endParaRPr lang="zh-CN" altLang="en-US"/>
          </a:p>
        </p:txBody>
      </p:sp>
      <p:sp>
        <p:nvSpPr>
          <p:cNvPr id="5" name="页脚占位符 4">
            <a:extLst>
              <a:ext uri="{FF2B5EF4-FFF2-40B4-BE49-F238E27FC236}">
                <a16:creationId xmlns=""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2020/8/28</a:t>
            </a:fld>
            <a:endParaRPr lang="zh-CN" altLang="en-US"/>
          </a:p>
        </p:txBody>
      </p:sp>
      <p:sp>
        <p:nvSpPr>
          <p:cNvPr id="5" name="页脚占位符 4">
            <a:extLst>
              <a:ext uri="{FF2B5EF4-FFF2-40B4-BE49-F238E27FC236}">
                <a16:creationId xmlns=""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2020/8/28</a:t>
            </a:fld>
            <a:endParaRPr lang="zh-CN" altLang="en-US"/>
          </a:p>
        </p:txBody>
      </p:sp>
      <p:sp>
        <p:nvSpPr>
          <p:cNvPr id="5" name="页脚占位符 4">
            <a:extLst>
              <a:ext uri="{FF2B5EF4-FFF2-40B4-BE49-F238E27FC236}">
                <a16:creationId xmlns=""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2020/8/28</a:t>
            </a:fld>
            <a:endParaRPr lang="zh-CN" altLang="en-US"/>
          </a:p>
        </p:txBody>
      </p:sp>
      <p:sp>
        <p:nvSpPr>
          <p:cNvPr id="6" name="页脚占位符 4">
            <a:extLst>
              <a:ext uri="{FF2B5EF4-FFF2-40B4-BE49-F238E27FC236}">
                <a16:creationId xmlns=""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2020/8/28</a:t>
            </a:fld>
            <a:endParaRPr lang="zh-CN" altLang="en-US"/>
          </a:p>
        </p:txBody>
      </p:sp>
      <p:sp>
        <p:nvSpPr>
          <p:cNvPr id="8" name="页脚占位符 4">
            <a:extLst>
              <a:ext uri="{FF2B5EF4-FFF2-40B4-BE49-F238E27FC236}">
                <a16:creationId xmlns=""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2020/8/28</a:t>
            </a:fld>
            <a:endParaRPr lang="zh-CN" altLang="en-US"/>
          </a:p>
        </p:txBody>
      </p:sp>
      <p:sp>
        <p:nvSpPr>
          <p:cNvPr id="4" name="页脚占位符 4">
            <a:extLst>
              <a:ext uri="{FF2B5EF4-FFF2-40B4-BE49-F238E27FC236}">
                <a16:creationId xmlns=""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2020/8/28</a:t>
            </a:fld>
            <a:endParaRPr lang="zh-CN" altLang="en-US"/>
          </a:p>
        </p:txBody>
      </p:sp>
      <p:sp>
        <p:nvSpPr>
          <p:cNvPr id="3" name="页脚占位符 4">
            <a:extLst>
              <a:ext uri="{FF2B5EF4-FFF2-40B4-BE49-F238E27FC236}">
                <a16:creationId xmlns=""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2020/8/28</a:t>
            </a:fld>
            <a:endParaRPr lang="zh-CN" altLang="en-US"/>
          </a:p>
        </p:txBody>
      </p:sp>
      <p:sp>
        <p:nvSpPr>
          <p:cNvPr id="6" name="页脚占位符 4">
            <a:extLst>
              <a:ext uri="{FF2B5EF4-FFF2-40B4-BE49-F238E27FC236}">
                <a16:creationId xmlns=""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2020/8/28</a:t>
            </a:fld>
            <a:endParaRPr lang="zh-CN" altLang="en-US"/>
          </a:p>
        </p:txBody>
      </p:sp>
      <p:sp>
        <p:nvSpPr>
          <p:cNvPr id="6" name="页脚占位符 4">
            <a:extLst>
              <a:ext uri="{FF2B5EF4-FFF2-40B4-BE49-F238E27FC236}">
                <a16:creationId xmlns=""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2020/8/28</a:t>
            </a:fld>
            <a:endParaRPr lang="zh-CN" altLang="en-US"/>
          </a:p>
        </p:txBody>
      </p:sp>
      <p:sp>
        <p:nvSpPr>
          <p:cNvPr id="5" name="页脚占位符 4">
            <a:extLst>
              <a:ext uri="{FF2B5EF4-FFF2-40B4-BE49-F238E27FC236}">
                <a16:creationId xmlns=""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GB"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#96</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Electronic Meeting, 17–  28 August, 2020</a:t>
            </a:r>
          </a:p>
        </p:txBody>
      </p:sp>
      <p:sp>
        <p:nvSpPr>
          <p:cNvPr id="2051" name="副标题 2">
            <a:extLst>
              <a:ext uri="{FF2B5EF4-FFF2-40B4-BE49-F238E27FC236}">
                <a16:creationId xmlns="" xmlns:a16="http://schemas.microsoft.com/office/drawing/2014/main" id="{732DF2D5-9D9A-4862-9C8A-329725393EEC}"/>
              </a:ext>
            </a:extLst>
          </p:cNvPr>
          <p:cNvSpPr>
            <a:spLocks noGrp="1"/>
          </p:cNvSpPr>
          <p:nvPr>
            <p:ph type="subTitle" idx="1"/>
          </p:nvPr>
        </p:nvSpPr>
        <p:spPr>
          <a:xfrm>
            <a:off x="1331640" y="4725144"/>
            <a:ext cx="6400800" cy="1752600"/>
          </a:xfrm>
        </p:spPr>
        <p:txBody>
          <a:bodyPr/>
          <a:lstStyle/>
          <a:p>
            <a:pPr eaLnBrk="1" hangingPunct="1"/>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2052" name="TextBox 3">
            <a:extLst>
              <a:ext uri="{FF2B5EF4-FFF2-40B4-BE49-F238E27FC236}">
                <a16:creationId xmlns="" xmlns:a16="http://schemas.microsoft.com/office/drawing/2014/main" id="{52CDA161-FCDD-40C1-983C-4E86B038B191}"/>
              </a:ext>
            </a:extLst>
          </p:cNvPr>
          <p:cNvSpPr txBox="1">
            <a:spLocks noChangeArrowheads="1"/>
          </p:cNvSpPr>
          <p:nvPr/>
        </p:nvSpPr>
        <p:spPr bwMode="auto">
          <a:xfrm>
            <a:off x="395288" y="2420938"/>
            <a:ext cx="8640762"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t>WF on requirements for RSTD and UE Rx-</a:t>
            </a:r>
            <a:r>
              <a:rPr lang="en-US" altLang="zh-CN" sz="4400" dirty="0" err="1"/>
              <a:t>Tx</a:t>
            </a:r>
            <a:r>
              <a:rPr lang="en-US" altLang="zh-CN" sz="4400" dirty="0"/>
              <a:t> time difference measurement</a:t>
            </a:r>
            <a:endParaRPr lang="zh-CN" altLang="en-US" sz="4400" dirty="0">
              <a:latin typeface="Calibri" panose="020F0502020204030204" pitchFamily="34" charset="0"/>
            </a:endParaRPr>
          </a:p>
        </p:txBody>
      </p:sp>
      <p:sp>
        <p:nvSpPr>
          <p:cNvPr id="2053" name="TextBox 4">
            <a:extLst>
              <a:ext uri="{FF2B5EF4-FFF2-40B4-BE49-F238E27FC236}">
                <a16:creationId xmlns="" xmlns:a16="http://schemas.microsoft.com/office/drawing/2014/main"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GB" altLang="zh-CN" dirty="0"/>
              <a:t>R4-201</a:t>
            </a:r>
            <a:r>
              <a:rPr lang="en-US" altLang="zh-CN" dirty="0" smtClean="0"/>
              <a:t>2283</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condition and accuracy for RSTD (2)</a:t>
            </a:r>
            <a:endParaRPr lang="zh-CN" altLang="en-US" sz="3200" dirty="0"/>
          </a:p>
        </p:txBody>
      </p:sp>
      <p:sp>
        <p:nvSpPr>
          <p:cNvPr id="3" name="内容占位符 2"/>
          <p:cNvSpPr>
            <a:spLocks noGrp="1"/>
          </p:cNvSpPr>
          <p:nvPr>
            <p:ph idx="1"/>
          </p:nvPr>
        </p:nvSpPr>
        <p:spPr/>
        <p:txBody>
          <a:bodyPr>
            <a:normAutofit fontScale="85000" lnSpcReduction="20000"/>
          </a:bodyPr>
          <a:lstStyle/>
          <a:p>
            <a:r>
              <a:rPr lang="en-GB" altLang="zh-CN" sz="2400" dirty="0">
                <a:solidFill>
                  <a:srgbClr val="FF0000"/>
                </a:solidFill>
              </a:rPr>
              <a:t>Open issues to be discussed at RAN4#97-e</a:t>
            </a:r>
          </a:p>
          <a:p>
            <a:pPr lvl="1"/>
            <a:r>
              <a:rPr lang="en-US" altLang="zh-CN" sz="2000" dirty="0">
                <a:solidFill>
                  <a:srgbClr val="FF0000"/>
                </a:solidFill>
              </a:rPr>
              <a:t>Applicable PRS BW for defining accuracy</a:t>
            </a:r>
          </a:p>
          <a:p>
            <a:pPr lvl="2"/>
            <a:r>
              <a:rPr lang="en-US" altLang="zh-CN" sz="1600" dirty="0">
                <a:solidFill>
                  <a:srgbClr val="FF0000"/>
                </a:solidFill>
              </a:rPr>
              <a:t>Option 1 : If reference and neighbor PRS resources belong to different positioning frequency layers, the minimum PRS BW of the positioning frequency layers should be used for applicability of accuracy requirements.</a:t>
            </a:r>
          </a:p>
          <a:p>
            <a:pPr lvl="2"/>
            <a:r>
              <a:rPr lang="en-US" altLang="zh-CN" sz="1600" dirty="0">
                <a:solidFill>
                  <a:srgbClr val="FF0000"/>
                </a:solidFill>
              </a:rPr>
              <a:t>Option 2: FFS</a:t>
            </a:r>
          </a:p>
          <a:p>
            <a:pPr lvl="1"/>
            <a:r>
              <a:rPr lang="en-US" altLang="zh-CN" sz="2000" dirty="0">
                <a:solidFill>
                  <a:srgbClr val="FF0000"/>
                </a:solidFill>
              </a:rPr>
              <a:t>Assumption on TRS setting for defining accuracy and test</a:t>
            </a:r>
          </a:p>
          <a:p>
            <a:pPr lvl="2"/>
            <a:r>
              <a:rPr lang="en-US" altLang="zh-CN" sz="1600" dirty="0">
                <a:solidFill>
                  <a:srgbClr val="FF0000"/>
                </a:solidFill>
              </a:rPr>
              <a:t>Option 1: add proper TRS settings in both RSTD accuracy requirements and test cases so that UE can compensate the crystal clock frequency offset by measuring TRS.</a:t>
            </a:r>
          </a:p>
          <a:p>
            <a:pPr lvl="2"/>
            <a:r>
              <a:rPr lang="en-US" altLang="zh-CN" sz="1600" dirty="0">
                <a:solidFill>
                  <a:srgbClr val="FF0000"/>
                </a:solidFill>
              </a:rPr>
              <a:t>Option 2: FFS for Performance part</a:t>
            </a:r>
          </a:p>
          <a:p>
            <a:pPr lvl="1"/>
            <a:r>
              <a:rPr lang="en-US" altLang="zh-CN" sz="2000" dirty="0">
                <a:solidFill>
                  <a:srgbClr val="FF0000"/>
                </a:solidFill>
              </a:rPr>
              <a:t>Applicable accuracy requirement in case of HO</a:t>
            </a:r>
          </a:p>
          <a:p>
            <a:pPr lvl="2"/>
            <a:r>
              <a:rPr lang="en-US" altLang="zh-CN" sz="1600" dirty="0">
                <a:solidFill>
                  <a:srgbClr val="FF0000"/>
                </a:solidFill>
              </a:rPr>
              <a:t>Option 1: Define applicable accuracy requirements for RSTD measurements under cell change, considering the cases of intra-frequency HO and inter-frequency HO, e.g. the most relaxed applies between the one before and the one after the HO.</a:t>
            </a:r>
          </a:p>
          <a:p>
            <a:pPr lvl="2"/>
            <a:r>
              <a:rPr lang="en-US" altLang="zh-CN" sz="1600" dirty="0">
                <a:solidFill>
                  <a:srgbClr val="FF0000"/>
                </a:solidFill>
              </a:rPr>
              <a:t>Option 2: Applicable accuracy requirements is not impacted by HO.</a:t>
            </a:r>
          </a:p>
          <a:p>
            <a:pPr lvl="1"/>
            <a:r>
              <a:rPr lang="en-US" altLang="zh-CN" sz="2000" dirty="0">
                <a:solidFill>
                  <a:srgbClr val="FF0000"/>
                </a:solidFill>
              </a:rPr>
              <a:t>Applicable propagation channel for accuracy requirement</a:t>
            </a:r>
          </a:p>
          <a:p>
            <a:pPr lvl="2"/>
            <a:r>
              <a:rPr lang="en-US" altLang="zh-CN" sz="1600" dirty="0">
                <a:solidFill>
                  <a:srgbClr val="FF0000"/>
                </a:solidFill>
              </a:rPr>
              <a:t>Option 1: Exclude number from simulations for TDL-C channel model with 300 ns delay spread in FR1 from consideration for defining the RSTD and UE Rx-</a:t>
            </a:r>
            <a:r>
              <a:rPr lang="en-US" altLang="zh-CN" sz="1600" dirty="0" err="1">
                <a:solidFill>
                  <a:srgbClr val="FF0000"/>
                </a:solidFill>
              </a:rPr>
              <a:t>Tx</a:t>
            </a:r>
            <a:r>
              <a:rPr lang="en-US" altLang="zh-CN" sz="1600" dirty="0">
                <a:solidFill>
                  <a:srgbClr val="FF0000"/>
                </a:solidFill>
              </a:rPr>
              <a:t> timing difference accuracy requirements.</a:t>
            </a:r>
          </a:p>
          <a:p>
            <a:pPr lvl="2"/>
            <a:r>
              <a:rPr lang="en-US" altLang="zh-CN" sz="1600" dirty="0">
                <a:solidFill>
                  <a:srgbClr val="FF0000"/>
                </a:solidFill>
              </a:rPr>
              <a:t>Option 2: Take into account number from simulations for TDL-C channel model with 300 ns delay spread in FR1 from consideration for defining the RSTD and UE Rx-</a:t>
            </a:r>
            <a:r>
              <a:rPr lang="en-US" altLang="zh-CN" sz="1600" dirty="0" err="1">
                <a:solidFill>
                  <a:srgbClr val="FF0000"/>
                </a:solidFill>
              </a:rPr>
              <a:t>Tx</a:t>
            </a:r>
            <a:r>
              <a:rPr lang="en-US" altLang="zh-CN" sz="1600" dirty="0">
                <a:solidFill>
                  <a:srgbClr val="FF0000"/>
                </a:solidFill>
              </a:rPr>
              <a:t> timing </a:t>
            </a:r>
          </a:p>
          <a:p>
            <a:endParaRPr lang="en-US" altLang="zh-CN" sz="2400" dirty="0"/>
          </a:p>
          <a:p>
            <a:pPr marL="457200" lvl="1" indent="0">
              <a:buNone/>
            </a:pPr>
            <a:endParaRPr lang="zh-CN" altLang="en-US" sz="2000" dirty="0"/>
          </a:p>
        </p:txBody>
      </p:sp>
    </p:spTree>
    <p:extLst>
      <p:ext uri="{BB962C8B-B14F-4D97-AF65-F5344CB8AC3E}">
        <p14:creationId xmlns:p14="http://schemas.microsoft.com/office/powerpoint/2010/main" val="2717519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condition and accuracy for UE Rx-</a:t>
            </a:r>
            <a:r>
              <a:rPr lang="en-US" altLang="zh-CN" sz="3200" dirty="0" err="1"/>
              <a:t>Tx</a:t>
            </a:r>
            <a:r>
              <a:rPr lang="en-US" altLang="zh-CN" sz="3200" dirty="0"/>
              <a:t> time difference (1)</a:t>
            </a:r>
            <a:endParaRPr lang="zh-CN" altLang="en-US" sz="3200" dirty="0"/>
          </a:p>
        </p:txBody>
      </p:sp>
      <p:sp>
        <p:nvSpPr>
          <p:cNvPr id="3" name="内容占位符 2"/>
          <p:cNvSpPr>
            <a:spLocks noGrp="1"/>
          </p:cNvSpPr>
          <p:nvPr>
            <p:ph idx="1"/>
          </p:nvPr>
        </p:nvSpPr>
        <p:spPr/>
        <p:txBody>
          <a:bodyPr>
            <a:normAutofit/>
          </a:bodyPr>
          <a:lstStyle/>
          <a:p>
            <a:r>
              <a:rPr lang="en-US" altLang="zh-CN" sz="2400" dirty="0">
                <a:solidFill>
                  <a:srgbClr val="00B050"/>
                </a:solidFill>
              </a:rPr>
              <a:t>For defining UE Rx-</a:t>
            </a:r>
            <a:r>
              <a:rPr lang="en-US" altLang="zh-CN" sz="2400" dirty="0" err="1">
                <a:solidFill>
                  <a:srgbClr val="00B050"/>
                </a:solidFill>
              </a:rPr>
              <a:t>Tx</a:t>
            </a:r>
            <a:r>
              <a:rPr lang="en-US" altLang="zh-CN" sz="2400" dirty="0">
                <a:solidFill>
                  <a:srgbClr val="00B050"/>
                </a:solidFill>
              </a:rPr>
              <a:t> time difference accuracy requirements, follow the same conclusion for RSTD on </a:t>
            </a:r>
          </a:p>
          <a:p>
            <a:pPr lvl="1"/>
            <a:r>
              <a:rPr lang="en-US" altLang="zh-CN" sz="2000" dirty="0">
                <a:solidFill>
                  <a:srgbClr val="00B050"/>
                </a:solidFill>
              </a:rPr>
              <a:t>Number of PRS occasions or PRS repetitions for defining accuracy</a:t>
            </a:r>
          </a:p>
          <a:p>
            <a:pPr lvl="1"/>
            <a:r>
              <a:rPr lang="en-US" altLang="zh-CN" sz="2000" dirty="0">
                <a:solidFill>
                  <a:srgbClr val="00B050"/>
                </a:solidFill>
              </a:rPr>
              <a:t>Whether accuracy requirements are agnostic to comb size</a:t>
            </a:r>
          </a:p>
          <a:p>
            <a:pPr lvl="1"/>
            <a:r>
              <a:rPr lang="en-US" altLang="zh-CN" sz="2000" dirty="0">
                <a:solidFill>
                  <a:srgbClr val="00B050"/>
                </a:solidFill>
              </a:rPr>
              <a:t>Antenna panel assumption</a:t>
            </a:r>
          </a:p>
          <a:p>
            <a:pPr lvl="1"/>
            <a:r>
              <a:rPr lang="en-US" altLang="zh-CN" sz="2000" dirty="0">
                <a:solidFill>
                  <a:srgbClr val="00B050"/>
                </a:solidFill>
              </a:rPr>
              <a:t>Applicable propagation channel for accuracy requirement</a:t>
            </a:r>
          </a:p>
          <a:p>
            <a:endParaRPr lang="en-US" altLang="zh-CN" sz="2400" dirty="0"/>
          </a:p>
          <a:p>
            <a:pPr marL="457200" lvl="1" indent="0">
              <a:buNone/>
            </a:pPr>
            <a:endParaRPr lang="zh-CN" altLang="en-US" sz="2000" dirty="0"/>
          </a:p>
        </p:txBody>
      </p:sp>
    </p:spTree>
    <p:extLst>
      <p:ext uri="{BB962C8B-B14F-4D97-AF65-F5344CB8AC3E}">
        <p14:creationId xmlns:p14="http://schemas.microsoft.com/office/powerpoint/2010/main" val="38906445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condition and accuracy for UE Rx-</a:t>
            </a:r>
            <a:r>
              <a:rPr lang="en-US" altLang="zh-CN" sz="3200" dirty="0" err="1"/>
              <a:t>Tx</a:t>
            </a:r>
            <a:r>
              <a:rPr lang="en-US" altLang="zh-CN" sz="3200" dirty="0"/>
              <a:t> time difference (2)</a:t>
            </a:r>
            <a:endParaRPr lang="zh-CN" altLang="en-US" sz="3200" dirty="0"/>
          </a:p>
        </p:txBody>
      </p:sp>
      <p:sp>
        <p:nvSpPr>
          <p:cNvPr id="3" name="内容占位符 2"/>
          <p:cNvSpPr>
            <a:spLocks noGrp="1"/>
          </p:cNvSpPr>
          <p:nvPr>
            <p:ph idx="1"/>
          </p:nvPr>
        </p:nvSpPr>
        <p:spPr>
          <a:xfrm>
            <a:off x="457200" y="1600200"/>
            <a:ext cx="8229600" cy="4853136"/>
          </a:xfrm>
        </p:spPr>
        <p:txBody>
          <a:bodyPr>
            <a:normAutofit fontScale="85000" lnSpcReduction="20000"/>
          </a:bodyPr>
          <a:lstStyle/>
          <a:p>
            <a:r>
              <a:rPr lang="en-GB" altLang="zh-CN" sz="2400" dirty="0">
                <a:solidFill>
                  <a:srgbClr val="FF0000"/>
                </a:solidFill>
              </a:rPr>
              <a:t>Open issues to be discussed at RAN4#97-e</a:t>
            </a:r>
          </a:p>
          <a:p>
            <a:pPr lvl="1"/>
            <a:r>
              <a:rPr lang="en-US" altLang="zh-CN" sz="2000" dirty="0">
                <a:solidFill>
                  <a:srgbClr val="FF0000"/>
                </a:solidFill>
              </a:rPr>
              <a:t>Accuracy for serving/neighbor cells</a:t>
            </a:r>
          </a:p>
          <a:p>
            <a:pPr lvl="2"/>
            <a:r>
              <a:rPr lang="en-US" altLang="zh-CN" sz="1600" dirty="0">
                <a:solidFill>
                  <a:srgbClr val="FF0000"/>
                </a:solidFill>
              </a:rPr>
              <a:t>Option 1: Only one set of accuracy requirements applicable to both serving and neighbor cells to be defined</a:t>
            </a:r>
          </a:p>
          <a:p>
            <a:pPr lvl="2"/>
            <a:r>
              <a:rPr lang="en-US" altLang="zh-CN" sz="1600" dirty="0">
                <a:solidFill>
                  <a:srgbClr val="FF0000"/>
                </a:solidFill>
              </a:rPr>
              <a:t>Option 2: Define separate side conditions for serving and neighbor cells </a:t>
            </a:r>
          </a:p>
          <a:p>
            <a:pPr lvl="3"/>
            <a:r>
              <a:rPr lang="en-US" altLang="zh-CN" sz="1200" dirty="0">
                <a:solidFill>
                  <a:srgbClr val="FF0000"/>
                </a:solidFill>
              </a:rPr>
              <a:t>Serving cell side condition for UE Rx-</a:t>
            </a:r>
            <a:r>
              <a:rPr lang="en-US" altLang="zh-CN" sz="1200" dirty="0" err="1">
                <a:solidFill>
                  <a:srgbClr val="FF0000"/>
                </a:solidFill>
              </a:rPr>
              <a:t>Tx</a:t>
            </a:r>
            <a:r>
              <a:rPr lang="en-US" altLang="zh-CN" sz="1200" dirty="0">
                <a:solidFill>
                  <a:srgbClr val="FF0000"/>
                </a:solidFill>
              </a:rPr>
              <a:t>: -3 dB, for FR1 and FR2</a:t>
            </a:r>
          </a:p>
          <a:p>
            <a:pPr lvl="3"/>
            <a:r>
              <a:rPr lang="en-US" altLang="zh-CN" sz="1200" dirty="0">
                <a:solidFill>
                  <a:srgbClr val="FF0000"/>
                </a:solidFill>
              </a:rPr>
              <a:t>FFS: same or different requirements for serving and neighbor cells</a:t>
            </a:r>
            <a:endParaRPr lang="en-US" altLang="zh-CN" sz="1600" dirty="0">
              <a:solidFill>
                <a:srgbClr val="FF0000"/>
              </a:solidFill>
            </a:endParaRPr>
          </a:p>
          <a:p>
            <a:pPr lvl="1"/>
            <a:r>
              <a:rPr lang="en-US" altLang="zh-CN" sz="2000" dirty="0">
                <a:solidFill>
                  <a:srgbClr val="FF0000"/>
                </a:solidFill>
              </a:rPr>
              <a:t>Rx-</a:t>
            </a:r>
            <a:r>
              <a:rPr lang="en-US" altLang="zh-CN" sz="2000" dirty="0" err="1">
                <a:solidFill>
                  <a:srgbClr val="FF0000"/>
                </a:solidFill>
              </a:rPr>
              <a:t>Tx</a:t>
            </a:r>
            <a:r>
              <a:rPr lang="en-US" altLang="zh-CN" sz="2000" dirty="0">
                <a:solidFill>
                  <a:srgbClr val="FF0000"/>
                </a:solidFill>
              </a:rPr>
              <a:t> calibration error budget at UE and </a:t>
            </a:r>
            <a:r>
              <a:rPr lang="en-US" altLang="zh-CN" sz="2000" dirty="0" err="1">
                <a:solidFill>
                  <a:srgbClr val="FF0000"/>
                </a:solidFill>
              </a:rPr>
              <a:t>gNB</a:t>
            </a:r>
            <a:endParaRPr lang="en-US" altLang="zh-CN" sz="2000" dirty="0">
              <a:solidFill>
                <a:srgbClr val="FF0000"/>
              </a:solidFill>
            </a:endParaRPr>
          </a:p>
          <a:p>
            <a:pPr lvl="2"/>
            <a:r>
              <a:rPr lang="en-US" altLang="zh-CN" sz="1600" dirty="0">
                <a:solidFill>
                  <a:srgbClr val="FF0000"/>
                </a:solidFill>
              </a:rPr>
              <a:t>Option 1: The Rx-</a:t>
            </a:r>
            <a:r>
              <a:rPr lang="en-US" altLang="zh-CN" sz="1600" dirty="0" err="1">
                <a:solidFill>
                  <a:srgbClr val="FF0000"/>
                </a:solidFill>
              </a:rPr>
              <a:t>Tx</a:t>
            </a:r>
            <a:r>
              <a:rPr lang="en-US" altLang="zh-CN" sz="1600" dirty="0">
                <a:solidFill>
                  <a:srgbClr val="FF0000"/>
                </a:solidFill>
              </a:rPr>
              <a:t> calibration error budget at UE and </a:t>
            </a:r>
            <a:r>
              <a:rPr lang="en-US" altLang="zh-CN" sz="1600" dirty="0" err="1">
                <a:solidFill>
                  <a:srgbClr val="FF0000"/>
                </a:solidFill>
              </a:rPr>
              <a:t>gNB</a:t>
            </a:r>
            <a:r>
              <a:rPr lang="en-US" altLang="zh-CN" sz="1600" dirty="0">
                <a:solidFill>
                  <a:srgbClr val="FF0000"/>
                </a:solidFill>
              </a:rPr>
              <a:t> shall be defined to be of the same scale.</a:t>
            </a:r>
          </a:p>
          <a:p>
            <a:pPr lvl="2"/>
            <a:r>
              <a:rPr lang="en-US" altLang="zh-CN" sz="1600" dirty="0">
                <a:solidFill>
                  <a:srgbClr val="FF0000"/>
                </a:solidFill>
              </a:rPr>
              <a:t>Option 2: FFS in Performance part</a:t>
            </a:r>
          </a:p>
          <a:p>
            <a:pPr lvl="1"/>
            <a:r>
              <a:rPr lang="en-US" altLang="zh-CN" sz="2000" dirty="0">
                <a:solidFill>
                  <a:srgbClr val="FF0000"/>
                </a:solidFill>
              </a:rPr>
              <a:t>Applicability of accuracy requirements in case of HO</a:t>
            </a:r>
          </a:p>
          <a:p>
            <a:pPr lvl="2"/>
            <a:r>
              <a:rPr lang="en-US" altLang="zh-CN" sz="1600" dirty="0">
                <a:solidFill>
                  <a:srgbClr val="FF0000"/>
                </a:solidFill>
              </a:rPr>
              <a:t>Option 1: UE Rx-</a:t>
            </a:r>
            <a:r>
              <a:rPr lang="en-US" altLang="zh-CN" sz="1600" dirty="0" err="1">
                <a:solidFill>
                  <a:srgbClr val="FF0000"/>
                </a:solidFill>
              </a:rPr>
              <a:t>Tx</a:t>
            </a:r>
            <a:r>
              <a:rPr lang="en-US" altLang="zh-CN" sz="1600" dirty="0">
                <a:solidFill>
                  <a:srgbClr val="FF0000"/>
                </a:solidFill>
              </a:rPr>
              <a:t> time difference accuracy requirements do not apply with HO during the measurement period.</a:t>
            </a:r>
          </a:p>
          <a:p>
            <a:pPr lvl="2"/>
            <a:r>
              <a:rPr lang="en-US" altLang="zh-CN" sz="1600" dirty="0">
                <a:solidFill>
                  <a:srgbClr val="FF0000"/>
                </a:solidFill>
              </a:rPr>
              <a:t>Option 2: Define the applicable accuracy requirements for UE Rx-</a:t>
            </a:r>
            <a:r>
              <a:rPr lang="en-US" altLang="zh-CN" sz="1600" dirty="0" err="1">
                <a:solidFill>
                  <a:srgbClr val="FF0000"/>
                </a:solidFill>
              </a:rPr>
              <a:t>Tx</a:t>
            </a:r>
            <a:r>
              <a:rPr lang="en-US" altLang="zh-CN" sz="1600" dirty="0">
                <a:solidFill>
                  <a:srgbClr val="FF0000"/>
                </a:solidFill>
              </a:rPr>
              <a:t> measurements under cell change, considering the cases of intra-frequency HO and inter-frequency HO</a:t>
            </a:r>
          </a:p>
          <a:p>
            <a:pPr lvl="1"/>
            <a:r>
              <a:rPr lang="en-US" altLang="zh-CN" sz="2000" dirty="0">
                <a:solidFill>
                  <a:srgbClr val="FF0000"/>
                </a:solidFill>
              </a:rPr>
              <a:t>Applicability of accuracy requirements in case of </a:t>
            </a:r>
            <a:r>
              <a:rPr lang="en-US" altLang="zh-CN" sz="2000" dirty="0" err="1">
                <a:solidFill>
                  <a:srgbClr val="FF0000"/>
                </a:solidFill>
              </a:rPr>
              <a:t>N</a:t>
            </a:r>
            <a:r>
              <a:rPr lang="en-US" altLang="zh-CN" sz="2000" baseline="-25000" dirty="0" err="1">
                <a:solidFill>
                  <a:srgbClr val="FF0000"/>
                </a:solidFill>
              </a:rPr>
              <a:t>TA_offset</a:t>
            </a:r>
            <a:r>
              <a:rPr lang="en-US" altLang="zh-CN" sz="2000" dirty="0">
                <a:solidFill>
                  <a:srgbClr val="FF0000"/>
                </a:solidFill>
              </a:rPr>
              <a:t> change</a:t>
            </a:r>
          </a:p>
          <a:p>
            <a:pPr lvl="2"/>
            <a:r>
              <a:rPr lang="en-US" altLang="zh-CN" sz="1600" dirty="0">
                <a:solidFill>
                  <a:srgbClr val="FF0000"/>
                </a:solidFill>
              </a:rPr>
              <a:t>Option 1: RAN4 not to capture applicability of UE Rx-</a:t>
            </a:r>
            <a:r>
              <a:rPr lang="en-US" altLang="zh-CN" sz="1600" dirty="0" err="1">
                <a:solidFill>
                  <a:srgbClr val="FF0000"/>
                </a:solidFill>
              </a:rPr>
              <a:t>Tx</a:t>
            </a:r>
            <a:r>
              <a:rPr lang="en-US" altLang="zh-CN" sz="1600" dirty="0">
                <a:solidFill>
                  <a:srgbClr val="FF0000"/>
                </a:solidFill>
              </a:rPr>
              <a:t> time difference accuracy requirements under </a:t>
            </a:r>
            <a:r>
              <a:rPr lang="en-US" altLang="zh-CN" sz="1600" dirty="0" err="1">
                <a:solidFill>
                  <a:srgbClr val="FF0000"/>
                </a:solidFill>
              </a:rPr>
              <a:t>N</a:t>
            </a:r>
            <a:r>
              <a:rPr lang="en-US" altLang="zh-CN" sz="1600" baseline="-25000" dirty="0" err="1">
                <a:solidFill>
                  <a:srgbClr val="FF0000"/>
                </a:solidFill>
              </a:rPr>
              <a:t>TA_offset</a:t>
            </a:r>
            <a:r>
              <a:rPr lang="en-US" altLang="zh-CN" sz="1600" dirty="0">
                <a:solidFill>
                  <a:srgbClr val="FF0000"/>
                </a:solidFill>
              </a:rPr>
              <a:t> change during the measurement period</a:t>
            </a:r>
          </a:p>
          <a:p>
            <a:pPr lvl="2"/>
            <a:r>
              <a:rPr lang="en-US" altLang="zh-CN" sz="1600" dirty="0">
                <a:solidFill>
                  <a:srgbClr val="FF0000"/>
                </a:solidFill>
              </a:rPr>
              <a:t>Option 2: Clarify in section 10.1.25.2 in TS 38.133: “UE Rx-</a:t>
            </a:r>
            <a:r>
              <a:rPr lang="en-US" altLang="zh-CN" sz="1600" dirty="0" err="1">
                <a:solidFill>
                  <a:srgbClr val="FF0000"/>
                </a:solidFill>
              </a:rPr>
              <a:t>Tx</a:t>
            </a:r>
            <a:r>
              <a:rPr lang="en-US" altLang="zh-CN" sz="1600" dirty="0">
                <a:solidFill>
                  <a:srgbClr val="FF0000"/>
                </a:solidFill>
              </a:rPr>
              <a:t> time difference accuracy requirements shall not apply if </a:t>
            </a:r>
            <a:r>
              <a:rPr lang="en-US" altLang="zh-CN" sz="1600" dirty="0" err="1">
                <a:solidFill>
                  <a:srgbClr val="FF0000"/>
                </a:solidFill>
              </a:rPr>
              <a:t>N</a:t>
            </a:r>
            <a:r>
              <a:rPr lang="en-US" altLang="zh-CN" sz="1600" baseline="-25000" dirty="0" err="1">
                <a:solidFill>
                  <a:srgbClr val="FF0000"/>
                </a:solidFill>
              </a:rPr>
              <a:t>TA_offset</a:t>
            </a:r>
            <a:r>
              <a:rPr lang="en-US" altLang="zh-CN" sz="1600" dirty="0">
                <a:solidFill>
                  <a:srgbClr val="FF0000"/>
                </a:solidFill>
              </a:rPr>
              <a:t> defined in Table 7.1.2-2 in 38.133 changes during the UE Rx-</a:t>
            </a:r>
            <a:r>
              <a:rPr lang="en-US" altLang="zh-CN" sz="1600" dirty="0" err="1">
                <a:solidFill>
                  <a:srgbClr val="FF0000"/>
                </a:solidFill>
              </a:rPr>
              <a:t>Tx</a:t>
            </a:r>
            <a:r>
              <a:rPr lang="en-US" altLang="zh-CN" sz="1600" dirty="0">
                <a:solidFill>
                  <a:srgbClr val="FF0000"/>
                </a:solidFill>
              </a:rPr>
              <a:t> measurement period.”</a:t>
            </a:r>
          </a:p>
        </p:txBody>
      </p:sp>
    </p:spTree>
    <p:extLst>
      <p:ext uri="{BB962C8B-B14F-4D97-AF65-F5344CB8AC3E}">
        <p14:creationId xmlns:p14="http://schemas.microsoft.com/office/powerpoint/2010/main" val="1173484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Report mapping</a:t>
            </a:r>
            <a:endParaRPr lang="zh-CN" altLang="en-US" sz="3200"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lnSpcReduction="10000"/>
              </a:bodyPr>
              <a:lstStyle/>
              <a:p>
                <a:r>
                  <a:rPr lang="en-GB" altLang="zh-CN" sz="2000" dirty="0">
                    <a:solidFill>
                      <a:srgbClr val="FF0000"/>
                    </a:solidFill>
                  </a:rPr>
                  <a:t>Open issues to be discussed at RAN4#97-e</a:t>
                </a:r>
              </a:p>
              <a:p>
                <a:pPr lvl="1"/>
                <a:r>
                  <a:rPr lang="en-US" altLang="zh-CN" sz="1900" dirty="0">
                    <a:solidFill>
                      <a:srgbClr val="FF0000"/>
                    </a:solidFill>
                  </a:rPr>
                  <a:t>Relation between k1 and k2</a:t>
                </a:r>
              </a:p>
              <a:p>
                <a:pPr lvl="2"/>
                <a:r>
                  <a:rPr lang="en-US" altLang="zh-CN" sz="1500" dirty="0">
                    <a:solidFill>
                      <a:srgbClr val="FF0000"/>
                    </a:solidFill>
                  </a:rPr>
                  <a:t>Option 1 :</a:t>
                </a:r>
                <a:r>
                  <a:rPr lang="zh-CN" altLang="zh-CN" sz="1600" dirty="0"/>
                  <a:t> </a:t>
                </a:r>
                <a14:m>
                  <m:oMath xmlns:m="http://schemas.openxmlformats.org/officeDocument/2006/math">
                    <m:sSub>
                      <m:sSubPr>
                        <m:ctrlPr>
                          <a:rPr lang="zh-CN" altLang="zh-CN" sz="1600" i="1">
                            <a:latin typeface="Cambria Math" panose="02040503050406030204" pitchFamily="18" charset="0"/>
                          </a:rPr>
                        </m:ctrlPr>
                      </m:sSubPr>
                      <m:e>
                        <m:r>
                          <m:rPr>
                            <m:sty m:val="p"/>
                          </m:rPr>
                          <a:rPr lang="en-US" altLang="zh-CN" sz="1600">
                            <a:latin typeface="Cambria Math" panose="02040503050406030204" pitchFamily="18" charset="0"/>
                          </a:rPr>
                          <m:t>k</m:t>
                        </m:r>
                      </m:e>
                      <m:sub>
                        <m:r>
                          <a:rPr lang="en-US" altLang="zh-CN" sz="1600">
                            <a:latin typeface="Cambria Math" panose="02040503050406030204" pitchFamily="18" charset="0"/>
                          </a:rPr>
                          <m:t>1</m:t>
                        </m:r>
                      </m:sub>
                    </m:sSub>
                    <m:sSub>
                      <m:sSubPr>
                        <m:ctrlPr>
                          <a:rPr lang="zh-CN" altLang="zh-CN" sz="1600" i="1">
                            <a:latin typeface="Cambria Math" panose="02040503050406030204" pitchFamily="18" charset="0"/>
                          </a:rPr>
                        </m:ctrlPr>
                      </m:sSubPr>
                      <m:e>
                        <m:r>
                          <a:rPr lang="en-US" altLang="zh-CN" sz="1600">
                            <a:latin typeface="Cambria Math" panose="02040503050406030204" pitchFamily="18" charset="0"/>
                          </a:rPr>
                          <m:t>≤</m:t>
                        </m:r>
                        <m:r>
                          <m:rPr>
                            <m:sty m:val="p"/>
                          </m:rPr>
                          <a:rPr lang="en-US" altLang="zh-CN" sz="1600">
                            <a:latin typeface="Cambria Math" panose="02040503050406030204" pitchFamily="18" charset="0"/>
                          </a:rPr>
                          <m:t>k</m:t>
                        </m:r>
                      </m:e>
                      <m:sub>
                        <m:r>
                          <a:rPr lang="en-US" altLang="zh-CN" sz="1600">
                            <a:latin typeface="Cambria Math" panose="02040503050406030204" pitchFamily="18" charset="0"/>
                          </a:rPr>
                          <m:t>2</m:t>
                        </m:r>
                      </m:sub>
                    </m:sSub>
                    <m:r>
                      <a:rPr lang="en-US" altLang="zh-CN" sz="1600">
                        <a:latin typeface="Cambria Math" panose="02040503050406030204" pitchFamily="18" charset="0"/>
                      </a:rPr>
                      <m:t>≤</m:t>
                    </m:r>
                    <m:d>
                      <m:dPr>
                        <m:begChr m:val="⌈"/>
                        <m:endChr m:val="⌉"/>
                        <m:ctrlPr>
                          <a:rPr lang="zh-CN" altLang="zh-CN" sz="1600" i="1">
                            <a:latin typeface="Cambria Math" panose="02040503050406030204" pitchFamily="18" charset="0"/>
                          </a:rPr>
                        </m:ctrlPr>
                      </m:dPr>
                      <m:e>
                        <m:func>
                          <m:funcPr>
                            <m:ctrlPr>
                              <a:rPr lang="zh-CN" altLang="zh-CN" sz="1600" i="1">
                                <a:latin typeface="Cambria Math" panose="02040503050406030204" pitchFamily="18" charset="0"/>
                              </a:rPr>
                            </m:ctrlPr>
                          </m:funcPr>
                          <m:fName>
                            <m:sSub>
                              <m:sSubPr>
                                <m:ctrlPr>
                                  <a:rPr lang="zh-CN" altLang="zh-CN" sz="1600" i="1">
                                    <a:latin typeface="Cambria Math" panose="02040503050406030204" pitchFamily="18" charset="0"/>
                                  </a:rPr>
                                </m:ctrlPr>
                              </m:sSubPr>
                              <m:e>
                                <m:r>
                                  <m:rPr>
                                    <m:sty m:val="p"/>
                                  </m:rPr>
                                  <a:rPr lang="en-US" altLang="zh-CN" sz="1600">
                                    <a:latin typeface="Cambria Math" panose="02040503050406030204" pitchFamily="18" charset="0"/>
                                  </a:rPr>
                                  <m:t>log</m:t>
                                </m:r>
                              </m:e>
                              <m:sub>
                                <m:r>
                                  <a:rPr lang="en-US" altLang="zh-CN" sz="1600">
                                    <a:latin typeface="Cambria Math" panose="02040503050406030204" pitchFamily="18" charset="0"/>
                                  </a:rPr>
                                  <m:t>2</m:t>
                                </m:r>
                              </m:sub>
                            </m:sSub>
                          </m:fName>
                          <m:e>
                            <m:d>
                              <m:dPr>
                                <m:ctrlPr>
                                  <a:rPr lang="zh-CN" altLang="zh-CN" sz="1600" i="1">
                                    <a:latin typeface="Cambria Math" panose="02040503050406030204" pitchFamily="18" charset="0"/>
                                  </a:rPr>
                                </m:ctrlPr>
                              </m:dPr>
                              <m:e>
                                <m:f>
                                  <m:fPr>
                                    <m:ctrlPr>
                                      <a:rPr lang="zh-CN" altLang="zh-CN" sz="1600" i="1">
                                        <a:latin typeface="Cambria Math" panose="02040503050406030204" pitchFamily="18" charset="0"/>
                                      </a:rPr>
                                    </m:ctrlPr>
                                  </m:fPr>
                                  <m:num>
                                    <m:r>
                                      <a:rPr lang="en-US" altLang="zh-CN" sz="1600">
                                        <a:latin typeface="Cambria Math" panose="02040503050406030204" pitchFamily="18" charset="0"/>
                                      </a:rPr>
                                      <m:t>1</m:t>
                                    </m:r>
                                  </m:num>
                                  <m:den>
                                    <m:r>
                                      <a:rPr lang="en-US" altLang="zh-CN" sz="1600">
                                        <a:latin typeface="Cambria Math" panose="02040503050406030204" pitchFamily="18" charset="0"/>
                                      </a:rPr>
                                      <m:t>4</m:t>
                                    </m:r>
                                    <m:sSub>
                                      <m:sSubPr>
                                        <m:ctrlPr>
                                          <a:rPr lang="zh-CN" altLang="zh-CN" sz="1600" i="1">
                                            <a:latin typeface="Cambria Math" panose="02040503050406030204" pitchFamily="18" charset="0"/>
                                          </a:rPr>
                                        </m:ctrlPr>
                                      </m:sSubPr>
                                      <m:e>
                                        <m:r>
                                          <m:rPr>
                                            <m:sty m:val="p"/>
                                          </m:rPr>
                                          <a:rPr lang="en-US" altLang="zh-CN" sz="1600">
                                            <a:latin typeface="Cambria Math" panose="02040503050406030204" pitchFamily="18" charset="0"/>
                                          </a:rPr>
                                          <m:t>T</m:t>
                                        </m:r>
                                      </m:e>
                                      <m:sub>
                                        <m:r>
                                          <m:rPr>
                                            <m:sty m:val="p"/>
                                          </m:rPr>
                                          <a:rPr lang="en-US" altLang="zh-CN" sz="1600">
                                            <a:latin typeface="Cambria Math" panose="02040503050406030204" pitchFamily="18" charset="0"/>
                                          </a:rPr>
                                          <m:t>c</m:t>
                                        </m:r>
                                      </m:sub>
                                    </m:sSub>
                                    <m:func>
                                      <m:funcPr>
                                        <m:ctrlPr>
                                          <a:rPr lang="zh-CN" altLang="zh-CN" sz="1600" i="1">
                                            <a:latin typeface="Cambria Math" panose="02040503050406030204" pitchFamily="18" charset="0"/>
                                          </a:rPr>
                                        </m:ctrlPr>
                                      </m:funcPr>
                                      <m:fName>
                                        <m:limLow>
                                          <m:limLowPr>
                                            <m:ctrlPr>
                                              <a:rPr lang="zh-CN" altLang="zh-CN" sz="1600" i="1">
                                                <a:latin typeface="Cambria Math" panose="02040503050406030204" pitchFamily="18" charset="0"/>
                                              </a:rPr>
                                            </m:ctrlPr>
                                          </m:limLowPr>
                                          <m:e>
                                            <m:r>
                                              <m:rPr>
                                                <m:sty m:val="p"/>
                                              </m:rPr>
                                              <a:rPr lang="en-US" altLang="zh-CN" sz="1600">
                                                <a:latin typeface="Cambria Math" panose="02040503050406030204" pitchFamily="18" charset="0"/>
                                              </a:rPr>
                                              <m:t>min</m:t>
                                            </m:r>
                                          </m:e>
                                          <m:lim>
                                            <m:r>
                                              <m:rPr>
                                                <m:sty m:val="p"/>
                                              </m:rPr>
                                              <a:rPr lang="en-US" altLang="zh-CN" sz="1600">
                                                <a:latin typeface="Cambria Math" panose="02040503050406030204" pitchFamily="18" charset="0"/>
                                              </a:rPr>
                                              <m:t>i</m:t>
                                            </m:r>
                                          </m:lim>
                                        </m:limLow>
                                      </m:fName>
                                      <m:e>
                                        <m:r>
                                          <a:rPr lang="en-US" altLang="zh-CN" sz="1600">
                                            <a:latin typeface="Cambria Math" panose="02040503050406030204" pitchFamily="18" charset="0"/>
                                          </a:rPr>
                                          <m:t>(</m:t>
                                        </m:r>
                                        <m:r>
                                          <m:rPr>
                                            <m:sty m:val="p"/>
                                          </m:rPr>
                                          <a:rPr lang="en-US" altLang="zh-CN" sz="1600">
                                            <a:latin typeface="Cambria Math" panose="02040503050406030204" pitchFamily="18" charset="0"/>
                                          </a:rPr>
                                          <m:t>B</m:t>
                                        </m:r>
                                        <m:sSub>
                                          <m:sSubPr>
                                            <m:ctrlPr>
                                              <a:rPr lang="zh-CN" altLang="zh-CN" sz="1600" i="1">
                                                <a:latin typeface="Cambria Math" panose="02040503050406030204" pitchFamily="18" charset="0"/>
                                              </a:rPr>
                                            </m:ctrlPr>
                                          </m:sSubPr>
                                          <m:e>
                                            <m:r>
                                              <m:rPr>
                                                <m:sty m:val="p"/>
                                              </m:rPr>
                                              <a:rPr lang="en-US" altLang="zh-CN" sz="1600">
                                                <a:latin typeface="Cambria Math" panose="02040503050406030204" pitchFamily="18" charset="0"/>
                                              </a:rPr>
                                              <m:t>W</m:t>
                                            </m:r>
                                          </m:e>
                                          <m:sub>
                                            <m:r>
                                              <m:rPr>
                                                <m:sty m:val="p"/>
                                              </m:rPr>
                                              <a:rPr lang="en-US" altLang="zh-CN" sz="1600">
                                                <a:latin typeface="Cambria Math" panose="02040503050406030204" pitchFamily="18" charset="0"/>
                                              </a:rPr>
                                              <m:t>PRS</m:t>
                                            </m:r>
                                            <m:r>
                                              <a:rPr lang="en-US" altLang="zh-CN" sz="1600">
                                                <a:latin typeface="Cambria Math" panose="02040503050406030204" pitchFamily="18" charset="0"/>
                                              </a:rPr>
                                              <m:t>,</m:t>
                                            </m:r>
                                            <m:r>
                                              <m:rPr>
                                                <m:sty m:val="p"/>
                                              </m:rPr>
                                              <a:rPr lang="en-US" altLang="zh-CN" sz="1600">
                                                <a:latin typeface="Cambria Math" panose="02040503050406030204" pitchFamily="18" charset="0"/>
                                              </a:rPr>
                                              <m:t>i</m:t>
                                            </m:r>
                                          </m:sub>
                                        </m:sSub>
                                        <m:r>
                                          <a:rPr lang="en-US" altLang="zh-CN" sz="1600">
                                            <a:latin typeface="Cambria Math" panose="02040503050406030204" pitchFamily="18" charset="0"/>
                                          </a:rPr>
                                          <m:t>)</m:t>
                                        </m:r>
                                      </m:e>
                                    </m:func>
                                    <m:r>
                                      <a:rPr lang="en-US" altLang="zh-CN" sz="1600">
                                        <a:latin typeface="Cambria Math" panose="02040503050406030204" pitchFamily="18" charset="0"/>
                                      </a:rPr>
                                      <m:t> </m:t>
                                    </m:r>
                                  </m:den>
                                </m:f>
                              </m:e>
                            </m:d>
                          </m:e>
                        </m:func>
                      </m:e>
                    </m:d>
                  </m:oMath>
                </a14:m>
                <a:endParaRPr lang="en-US" altLang="zh-CN" sz="1500" dirty="0">
                  <a:solidFill>
                    <a:srgbClr val="FF0000"/>
                  </a:solidFill>
                </a:endParaRPr>
              </a:p>
              <a:p>
                <a:pPr lvl="3"/>
                <a:r>
                  <a:rPr lang="en-US" altLang="zh-CN" sz="1100" dirty="0">
                    <a:solidFill>
                      <a:srgbClr val="FF0000"/>
                    </a:solidFill>
                  </a:rPr>
                  <a:t>i is the positioning layer frequency layer index of all RSTD measurements of the same TRP pair.</a:t>
                </a:r>
              </a:p>
              <a:p>
                <a:pPr lvl="2"/>
                <a:r>
                  <a:rPr lang="en-US" altLang="zh-CN" sz="1500" dirty="0">
                    <a:solidFill>
                      <a:srgbClr val="FF0000"/>
                    </a:solidFill>
                  </a:rPr>
                  <a:t>Option 2: k2 &gt;= k1</a:t>
                </a:r>
              </a:p>
              <a:p>
                <a:pPr lvl="2"/>
                <a:r>
                  <a:rPr lang="en-US" altLang="zh-CN" sz="1500" dirty="0" smtClean="0">
                    <a:solidFill>
                      <a:srgbClr val="FF0000"/>
                    </a:solidFill>
                  </a:rPr>
                  <a:t>Option </a:t>
                </a:r>
                <a:r>
                  <a:rPr lang="en-US" altLang="zh-CN" sz="1500" dirty="0">
                    <a:solidFill>
                      <a:srgbClr val="FF0000"/>
                    </a:solidFill>
                  </a:rPr>
                  <a:t>3: RAN4 not to define relationship between k1 and k2</a:t>
                </a:r>
              </a:p>
              <a:p>
                <a:pPr lvl="2"/>
                <a:r>
                  <a:rPr lang="en-US" altLang="zh-CN" sz="1500" dirty="0">
                    <a:solidFill>
                      <a:srgbClr val="FF0000"/>
                    </a:solidFill>
                  </a:rPr>
                  <a:t>Option 4: k2 &lt;= k1 </a:t>
                </a:r>
              </a:p>
              <a:p>
                <a:pPr lvl="2"/>
                <a:r>
                  <a:rPr lang="en-US" altLang="zh-CN" sz="1500" dirty="0">
                    <a:solidFill>
                      <a:srgbClr val="FF0000"/>
                    </a:solidFill>
                  </a:rPr>
                  <a:t>Option 5: the UE shall choose k2 &lt;= k1 if it supports at least one such k2, otherwise the UE may choose k2&gt;k1 (the smallest value of k2 supported by the UE can be UE capability).</a:t>
                </a:r>
                <a:endParaRPr lang="zh-CN" altLang="zh-CN" sz="1500" dirty="0">
                  <a:solidFill>
                    <a:srgbClr val="FF0000"/>
                  </a:solidFill>
                </a:endParaRPr>
              </a:p>
              <a:p>
                <a:pPr lvl="1"/>
                <a:r>
                  <a:rPr lang="en-US" altLang="zh-CN" sz="2000" dirty="0">
                    <a:solidFill>
                      <a:srgbClr val="FF0000"/>
                    </a:solidFill>
                  </a:rPr>
                  <a:t>Applicable values for k in FR1</a:t>
                </a:r>
              </a:p>
              <a:p>
                <a:pPr lvl="2"/>
                <a:r>
                  <a:rPr lang="en-US" altLang="zh-CN" sz="1600" dirty="0">
                    <a:solidFill>
                      <a:srgbClr val="FF0000"/>
                    </a:solidFill>
                  </a:rPr>
                  <a:t>Option 1: {1,2,3,4,5}</a:t>
                </a:r>
              </a:p>
              <a:p>
                <a:pPr lvl="2"/>
                <a:r>
                  <a:rPr lang="en-US" altLang="zh-CN" sz="1600" dirty="0">
                    <a:solidFill>
                      <a:srgbClr val="FF0000"/>
                    </a:solidFill>
                  </a:rPr>
                  <a:t>Option 2: {2,3,4,5} </a:t>
                </a:r>
              </a:p>
              <a:p>
                <a:pPr lvl="2"/>
                <a:r>
                  <a:rPr lang="en-US" altLang="zh-CN" sz="1600" dirty="0">
                    <a:solidFill>
                      <a:srgbClr val="FF0000"/>
                    </a:solidFill>
                  </a:rPr>
                  <a:t>Option 3: {0,1,2,3,4,5}</a:t>
                </a:r>
              </a:p>
              <a:p>
                <a:pPr lvl="2"/>
                <a:r>
                  <a:rPr lang="en-US" altLang="zh-CN" sz="1600" dirty="0">
                    <a:solidFill>
                      <a:srgbClr val="FF0000"/>
                    </a:solidFill>
                  </a:rPr>
                  <a:t>Option 4: {3,4,5} </a:t>
                </a:r>
                <a:endParaRPr lang="en-US" altLang="zh-CN" sz="1600" dirty="0" smtClean="0">
                  <a:solidFill>
                    <a:srgbClr val="FF0000"/>
                  </a:solidFill>
                </a:endParaRPr>
              </a:p>
              <a:p>
                <a:pPr lvl="1"/>
                <a:endParaRPr lang="en-US" altLang="zh-CN" sz="2000" dirty="0">
                  <a:solidFill>
                    <a:srgbClr val="FF0000"/>
                  </a:solidFill>
                </a:endParaRPr>
              </a:p>
              <a:p>
                <a:pPr lvl="2"/>
                <a:endParaRPr lang="zh-CN" altLang="zh-CN" sz="1600" dirty="0">
                  <a:solidFill>
                    <a:srgbClr val="FF0000"/>
                  </a:solidFill>
                </a:endParaRPr>
              </a:p>
              <a:p>
                <a:endParaRPr lang="zh-CN" altLang="en-US" sz="2400" dirty="0"/>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667" t="-148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95455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(1)</a:t>
            </a:r>
            <a:endParaRPr lang="zh-CN" altLang="en-US" sz="3200" dirty="0"/>
          </a:p>
        </p:txBody>
      </p:sp>
      <p:sp>
        <p:nvSpPr>
          <p:cNvPr id="3" name="内容占位符 2"/>
          <p:cNvSpPr>
            <a:spLocks noGrp="1"/>
          </p:cNvSpPr>
          <p:nvPr>
            <p:ph idx="1"/>
          </p:nvPr>
        </p:nvSpPr>
        <p:spPr/>
        <p:txBody>
          <a:bodyPr>
            <a:normAutofit/>
          </a:bodyPr>
          <a:lstStyle/>
          <a:p>
            <a:r>
              <a:rPr lang="en-GB" altLang="zh-CN" sz="2400" dirty="0"/>
              <a:t>The exact measurement period for RSTD is captured in CR R4-2012129 or its further revision.</a:t>
            </a:r>
            <a:endParaRPr lang="zh-CN" altLang="zh-CN" sz="2400" dirty="0"/>
          </a:p>
          <a:p>
            <a:r>
              <a:rPr lang="en-GB" altLang="zh-CN" sz="2400" dirty="0">
                <a:solidFill>
                  <a:srgbClr val="00B050"/>
                </a:solidFill>
              </a:rPr>
              <a:t>If during the measurement period of one or more positioning frequency layers, MG pattern is reconfigured to enable UE to measure different DL PRS resources, the measurement </a:t>
            </a:r>
            <a:r>
              <a:rPr lang="en-GB" altLang="zh-CN" sz="2400" dirty="0" smtClean="0">
                <a:solidFill>
                  <a:srgbClr val="00B050"/>
                </a:solidFill>
              </a:rPr>
              <a:t>period can be longer</a:t>
            </a:r>
          </a:p>
          <a:p>
            <a:r>
              <a:rPr lang="en-GB" altLang="zh-CN" sz="2400" dirty="0" smtClean="0">
                <a:solidFill>
                  <a:srgbClr val="00B050"/>
                </a:solidFill>
              </a:rPr>
              <a:t>Measurement </a:t>
            </a:r>
            <a:r>
              <a:rPr lang="en-GB" altLang="zh-CN" sz="2400" dirty="0">
                <a:solidFill>
                  <a:srgbClr val="00B050"/>
                </a:solidFill>
              </a:rPr>
              <a:t>period requirements are defined independent of </a:t>
            </a:r>
            <a:r>
              <a:rPr lang="en-GB" altLang="zh-CN" sz="2400" i="1" dirty="0" err="1">
                <a:solidFill>
                  <a:srgbClr val="00B050"/>
                </a:solidFill>
              </a:rPr>
              <a:t>responseTime</a:t>
            </a:r>
            <a:r>
              <a:rPr lang="en-GB" altLang="zh-CN" sz="2400" dirty="0">
                <a:solidFill>
                  <a:srgbClr val="00B050"/>
                </a:solidFill>
              </a:rPr>
              <a:t>. RAN4 not to define any UE behaviour related to </a:t>
            </a:r>
            <a:r>
              <a:rPr lang="en-GB" altLang="zh-CN" sz="2400" i="1" dirty="0" err="1">
                <a:solidFill>
                  <a:srgbClr val="00B050"/>
                </a:solidFill>
              </a:rPr>
              <a:t>responseTime</a:t>
            </a:r>
            <a:endParaRPr lang="en-GB" altLang="zh-CN" sz="2400" dirty="0">
              <a:solidFill>
                <a:srgbClr val="00B050"/>
              </a:solidFill>
            </a:endParaRPr>
          </a:p>
        </p:txBody>
      </p:sp>
    </p:spTree>
    <p:extLst>
      <p:ext uri="{BB962C8B-B14F-4D97-AF65-F5344CB8AC3E}">
        <p14:creationId xmlns:p14="http://schemas.microsoft.com/office/powerpoint/2010/main" val="1645288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(2)</a:t>
            </a:r>
            <a:endParaRPr lang="zh-CN" altLang="en-US" sz="3200" dirty="0"/>
          </a:p>
        </p:txBody>
      </p:sp>
      <p:sp>
        <p:nvSpPr>
          <p:cNvPr id="3" name="内容占位符 2"/>
          <p:cNvSpPr>
            <a:spLocks noGrp="1"/>
          </p:cNvSpPr>
          <p:nvPr>
            <p:ph idx="1"/>
          </p:nvPr>
        </p:nvSpPr>
        <p:spPr>
          <a:xfrm>
            <a:off x="484759" y="1389470"/>
            <a:ext cx="8229600" cy="4997152"/>
          </a:xfrm>
        </p:spPr>
        <p:txBody>
          <a:bodyPr>
            <a:normAutofit fontScale="85000" lnSpcReduction="20000"/>
          </a:bodyPr>
          <a:lstStyle/>
          <a:p>
            <a:r>
              <a:rPr lang="en-GB" altLang="zh-CN" sz="2400" dirty="0">
                <a:solidFill>
                  <a:srgbClr val="FF0000"/>
                </a:solidFill>
              </a:rPr>
              <a:t>Open issues to be discussed at RAN4#97-e</a:t>
            </a:r>
          </a:p>
          <a:p>
            <a:pPr lvl="1"/>
            <a:r>
              <a:rPr lang="en-GB" altLang="zh-CN" sz="2000" dirty="0">
                <a:solidFill>
                  <a:srgbClr val="FF0000"/>
                </a:solidFill>
              </a:rPr>
              <a:t>Calculation of PRS </a:t>
            </a:r>
            <a:r>
              <a:rPr lang="en-US" altLang="zh-CN" sz="2000" dirty="0">
                <a:solidFill>
                  <a:srgbClr val="FF0000"/>
                </a:solidFill>
              </a:rPr>
              <a:t>sample </a:t>
            </a:r>
            <a:r>
              <a:rPr lang="en-GB" altLang="zh-CN" sz="2000" dirty="0">
                <a:solidFill>
                  <a:srgbClr val="FF0000"/>
                </a:solidFill>
              </a:rPr>
              <a:t>duration</a:t>
            </a:r>
          </a:p>
          <a:p>
            <a:pPr lvl="2"/>
            <a:r>
              <a:rPr lang="en-US" altLang="zh-CN" sz="1600" dirty="0">
                <a:solidFill>
                  <a:srgbClr val="FF0000"/>
                </a:solidFill>
              </a:rPr>
              <a:t>Option 1: Based on the type (type 1 or type 2) as UE used to report {N,T} </a:t>
            </a:r>
          </a:p>
          <a:p>
            <a:pPr lvl="2"/>
            <a:r>
              <a:rPr lang="en-US" altLang="zh-CN" sz="1600" dirty="0">
                <a:solidFill>
                  <a:srgbClr val="FF0000"/>
                </a:solidFill>
              </a:rPr>
              <a:t>Option 2: Based on Type 2. RSTD measurement period for Type 1 PRS duration calculation shall be no longer than Type 2.</a:t>
            </a:r>
          </a:p>
          <a:p>
            <a:pPr lvl="2"/>
            <a:r>
              <a:rPr lang="en-US" altLang="zh-CN" sz="1600" dirty="0">
                <a:solidFill>
                  <a:srgbClr val="FF0000"/>
                </a:solidFill>
              </a:rPr>
              <a:t>Other options are not precluded</a:t>
            </a:r>
          </a:p>
          <a:p>
            <a:pPr lvl="1"/>
            <a:r>
              <a:rPr lang="en-US" altLang="zh-CN" sz="2000" dirty="0" smtClean="0">
                <a:solidFill>
                  <a:srgbClr val="FF0000"/>
                </a:solidFill>
              </a:rPr>
              <a:t>Multiple </a:t>
            </a:r>
            <a:r>
              <a:rPr lang="en-US" altLang="zh-CN" sz="2000" dirty="0">
                <a:solidFill>
                  <a:srgbClr val="FF0000"/>
                </a:solidFill>
              </a:rPr>
              <a:t>PRS periodicities</a:t>
            </a:r>
          </a:p>
          <a:p>
            <a:pPr lvl="2"/>
            <a:r>
              <a:rPr lang="en-US" altLang="zh-CN" sz="1600" dirty="0">
                <a:solidFill>
                  <a:srgbClr val="FF0000"/>
                </a:solidFill>
              </a:rPr>
              <a:t>Option 1: Use the maximum PRS resource periodicity among all PRS resource in a same positioning frequency layer </a:t>
            </a:r>
          </a:p>
          <a:p>
            <a:pPr lvl="2"/>
            <a:r>
              <a:rPr lang="en-US" altLang="zh-CN" sz="1600" dirty="0">
                <a:solidFill>
                  <a:srgbClr val="FF0000"/>
                </a:solidFill>
              </a:rPr>
              <a:t>Option 2: Use the maximum PRS resource periodicity among all PRS resource among all configured PRS frequency layers.</a:t>
            </a:r>
          </a:p>
          <a:p>
            <a:pPr lvl="1"/>
            <a:r>
              <a:rPr lang="en-US" altLang="zh-CN" sz="2000" dirty="0">
                <a:solidFill>
                  <a:srgbClr val="FF0000"/>
                </a:solidFill>
              </a:rPr>
              <a:t>Measurement period extension due to SSB collision</a:t>
            </a:r>
          </a:p>
          <a:p>
            <a:pPr lvl="2"/>
            <a:r>
              <a:rPr lang="en-US" altLang="zh-CN" sz="1600" dirty="0">
                <a:solidFill>
                  <a:srgbClr val="FF0000"/>
                </a:solidFill>
              </a:rPr>
              <a:t>Option 1: RSTD measurement period to be defined for cases when PRS </a:t>
            </a:r>
            <a:r>
              <a:rPr lang="en-US" altLang="zh-CN" sz="1600" strike="sngStrike" dirty="0">
                <a:solidFill>
                  <a:srgbClr val="FF0000"/>
                </a:solidFill>
              </a:rPr>
              <a:t>occasions</a:t>
            </a:r>
            <a:r>
              <a:rPr lang="en-US" altLang="zh-CN" sz="1600" dirty="0">
                <a:solidFill>
                  <a:srgbClr val="FF0000"/>
                </a:solidFill>
              </a:rPr>
              <a:t> are not dropped </a:t>
            </a:r>
          </a:p>
          <a:p>
            <a:pPr lvl="2"/>
            <a:r>
              <a:rPr lang="en-US" altLang="zh-CN" sz="1600" dirty="0">
                <a:solidFill>
                  <a:srgbClr val="FF0000"/>
                </a:solidFill>
              </a:rPr>
              <a:t>Option 2: The RSTD measurement period can be extended to compensate for the number of PRS symbols not available at the UE due to their overlap with SSB symbols</a:t>
            </a:r>
          </a:p>
          <a:p>
            <a:pPr lvl="2"/>
            <a:r>
              <a:rPr lang="en-US" altLang="zh-CN" sz="1600" dirty="0">
                <a:solidFill>
                  <a:srgbClr val="FF0000"/>
                </a:solidFill>
              </a:rPr>
              <a:t>Option 3: The same measurement period requirement shall be met, regardless of whether some of the PRS symbols are dropped or not during this measurement period</a:t>
            </a:r>
          </a:p>
          <a:p>
            <a:pPr lvl="1"/>
            <a:r>
              <a:rPr lang="en-US" altLang="zh-CN" sz="2000" dirty="0">
                <a:solidFill>
                  <a:srgbClr val="FF0000"/>
                </a:solidFill>
              </a:rPr>
              <a:t>Measurement period when configured with PRS-RSRP</a:t>
            </a:r>
          </a:p>
          <a:p>
            <a:pPr lvl="2"/>
            <a:r>
              <a:rPr lang="en-US" altLang="zh-CN" sz="1600" dirty="0">
                <a:solidFill>
                  <a:srgbClr val="FF0000"/>
                </a:solidFill>
              </a:rPr>
              <a:t>Option 1: If RSTD is configured together with PRS-RSRP, then the measurement periods for both measurements are defined as: max(T</a:t>
            </a:r>
            <a:r>
              <a:rPr lang="en-US" altLang="zh-CN" sz="1600" baseline="-25000" dirty="0">
                <a:solidFill>
                  <a:srgbClr val="FF0000"/>
                </a:solidFill>
              </a:rPr>
              <a:t>RSTD</a:t>
            </a:r>
            <a:r>
              <a:rPr lang="en-US" altLang="zh-CN" sz="1600" dirty="0">
                <a:solidFill>
                  <a:srgbClr val="FF0000"/>
                </a:solidFill>
              </a:rPr>
              <a:t>,T</a:t>
            </a:r>
            <a:r>
              <a:rPr lang="en-US" altLang="zh-CN" sz="1600" baseline="-25000" dirty="0">
                <a:solidFill>
                  <a:srgbClr val="FF0000"/>
                </a:solidFill>
              </a:rPr>
              <a:t>PRS-RSRP</a:t>
            </a:r>
            <a:r>
              <a:rPr lang="en-US" altLang="zh-CN" sz="1600" dirty="0">
                <a:solidFill>
                  <a:srgbClr val="FF0000"/>
                </a:solidFill>
              </a:rPr>
              <a:t>), where T</a:t>
            </a:r>
            <a:r>
              <a:rPr lang="en-US" altLang="zh-CN" sz="1600" baseline="-25000" dirty="0">
                <a:solidFill>
                  <a:srgbClr val="FF0000"/>
                </a:solidFill>
              </a:rPr>
              <a:t>PRS-RSRP</a:t>
            </a:r>
            <a:r>
              <a:rPr lang="en-US" altLang="zh-CN" sz="1600" dirty="0">
                <a:solidFill>
                  <a:srgbClr val="FF0000"/>
                </a:solidFill>
              </a:rPr>
              <a:t> and T</a:t>
            </a:r>
            <a:r>
              <a:rPr lang="en-US" altLang="zh-CN" sz="1600" baseline="-25000" dirty="0">
                <a:solidFill>
                  <a:srgbClr val="FF0000"/>
                </a:solidFill>
              </a:rPr>
              <a:t>RSTD</a:t>
            </a:r>
            <a:r>
              <a:rPr lang="en-US" altLang="zh-CN" sz="1600" dirty="0">
                <a:solidFill>
                  <a:srgbClr val="FF0000"/>
                </a:solidFill>
              </a:rPr>
              <a:t> are the measurement periods for PRS-RSRP and RSTD, when configured without other measurements. </a:t>
            </a:r>
          </a:p>
          <a:p>
            <a:pPr lvl="2"/>
            <a:r>
              <a:rPr lang="en-US" altLang="zh-CN" sz="1600" dirty="0">
                <a:solidFill>
                  <a:srgbClr val="FF0000"/>
                </a:solidFill>
              </a:rPr>
              <a:t>Option 2: RSTD measurement period is not impacted by PRS-RSRP measurement.</a:t>
            </a:r>
          </a:p>
          <a:p>
            <a:pPr lvl="2"/>
            <a:endParaRPr lang="en-US" altLang="zh-CN" sz="1600" dirty="0">
              <a:solidFill>
                <a:srgbClr val="FF0000"/>
              </a:solidFill>
            </a:endParaRPr>
          </a:p>
        </p:txBody>
      </p:sp>
    </p:spTree>
    <p:extLst>
      <p:ext uri="{BB962C8B-B14F-4D97-AF65-F5344CB8AC3E}">
        <p14:creationId xmlns:p14="http://schemas.microsoft.com/office/powerpoint/2010/main" val="2908406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time difference (1)</a:t>
            </a:r>
            <a:endParaRPr lang="zh-CN" altLang="en-US" sz="3200" dirty="0"/>
          </a:p>
        </p:txBody>
      </p:sp>
      <p:sp>
        <p:nvSpPr>
          <p:cNvPr id="3" name="内容占位符 2"/>
          <p:cNvSpPr>
            <a:spLocks noGrp="1"/>
          </p:cNvSpPr>
          <p:nvPr>
            <p:ph idx="1"/>
          </p:nvPr>
        </p:nvSpPr>
        <p:spPr/>
        <p:txBody>
          <a:bodyPr>
            <a:normAutofit/>
          </a:bodyPr>
          <a:lstStyle/>
          <a:p>
            <a:r>
              <a:rPr lang="en-GB" altLang="zh-CN" sz="2400" dirty="0"/>
              <a:t>The exact measurement period for RSTD is captured in CR R4-2012130 or its further revision</a:t>
            </a:r>
          </a:p>
          <a:p>
            <a:r>
              <a:rPr lang="en-US" altLang="zh-CN" sz="2400" dirty="0">
                <a:solidFill>
                  <a:srgbClr val="00B050"/>
                </a:solidFill>
              </a:rPr>
              <a:t>For UE Rx-</a:t>
            </a:r>
            <a:r>
              <a:rPr lang="en-US" altLang="zh-CN" sz="2400" dirty="0" err="1">
                <a:solidFill>
                  <a:srgbClr val="00B050"/>
                </a:solidFill>
              </a:rPr>
              <a:t>Tx</a:t>
            </a:r>
            <a:r>
              <a:rPr lang="en-US" altLang="zh-CN" sz="2400" dirty="0">
                <a:solidFill>
                  <a:srgbClr val="00B050"/>
                </a:solidFill>
              </a:rPr>
              <a:t> in FR1, no impact of UE RX beam sweeping on UE Rx-</a:t>
            </a:r>
            <a:r>
              <a:rPr lang="en-US" altLang="zh-CN" sz="2400" dirty="0" err="1">
                <a:solidFill>
                  <a:srgbClr val="00B050"/>
                </a:solidFill>
              </a:rPr>
              <a:t>Tx</a:t>
            </a:r>
            <a:r>
              <a:rPr lang="en-US" altLang="zh-CN" sz="2400" dirty="0">
                <a:solidFill>
                  <a:srgbClr val="00B050"/>
                </a:solidFill>
              </a:rPr>
              <a:t> time difference measurement period shall be considered.</a:t>
            </a:r>
          </a:p>
          <a:p>
            <a:r>
              <a:rPr lang="en-US" altLang="zh-CN" sz="2400" dirty="0">
                <a:solidFill>
                  <a:srgbClr val="00B050"/>
                </a:solidFill>
              </a:rPr>
              <a:t>Measurement period in case of HO</a:t>
            </a:r>
          </a:p>
          <a:p>
            <a:pPr lvl="1"/>
            <a:r>
              <a:rPr lang="en-US" altLang="zh-CN" sz="2000" dirty="0">
                <a:solidFill>
                  <a:srgbClr val="00B050"/>
                </a:solidFill>
              </a:rPr>
              <a:t>UE restarts the measurement</a:t>
            </a:r>
          </a:p>
          <a:p>
            <a:endParaRPr lang="zh-CN" altLang="zh-CN" sz="2400" dirty="0"/>
          </a:p>
        </p:txBody>
      </p:sp>
    </p:spTree>
    <p:extLst>
      <p:ext uri="{BB962C8B-B14F-4D97-AF65-F5344CB8AC3E}">
        <p14:creationId xmlns:p14="http://schemas.microsoft.com/office/powerpoint/2010/main" val="10767849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time difference (2)</a:t>
            </a:r>
            <a:endParaRPr lang="zh-CN" altLang="en-US" sz="3200" dirty="0"/>
          </a:p>
        </p:txBody>
      </p:sp>
      <p:sp>
        <p:nvSpPr>
          <p:cNvPr id="3" name="内容占位符 2"/>
          <p:cNvSpPr>
            <a:spLocks noGrp="1"/>
          </p:cNvSpPr>
          <p:nvPr>
            <p:ph idx="1"/>
          </p:nvPr>
        </p:nvSpPr>
        <p:spPr>
          <a:xfrm>
            <a:off x="457200" y="1417638"/>
            <a:ext cx="8229600" cy="5323730"/>
          </a:xfrm>
        </p:spPr>
        <p:txBody>
          <a:bodyPr>
            <a:normAutofit fontScale="70000" lnSpcReduction="20000"/>
          </a:bodyPr>
          <a:lstStyle/>
          <a:p>
            <a:r>
              <a:rPr lang="en-GB" altLang="zh-CN" dirty="0">
                <a:solidFill>
                  <a:srgbClr val="FF0000"/>
                </a:solidFill>
              </a:rPr>
              <a:t>Open issues to be discussed at RAN4#97-e</a:t>
            </a:r>
            <a:endParaRPr lang="en-US" altLang="zh-CN" dirty="0">
              <a:solidFill>
                <a:srgbClr val="FF0000"/>
              </a:solidFill>
            </a:endParaRPr>
          </a:p>
          <a:p>
            <a:pPr lvl="1"/>
            <a:r>
              <a:rPr lang="en-US" altLang="zh-CN" sz="2400" dirty="0">
                <a:solidFill>
                  <a:srgbClr val="FF0000"/>
                </a:solidFill>
              </a:rPr>
              <a:t>Whether SRS periodicity should be accounted in measurement period</a:t>
            </a:r>
          </a:p>
          <a:p>
            <a:pPr lvl="2"/>
            <a:r>
              <a:rPr lang="en-US" altLang="zh-CN" sz="2000" dirty="0">
                <a:solidFill>
                  <a:srgbClr val="FF0000"/>
                </a:solidFill>
              </a:rPr>
              <a:t>Option 1: No</a:t>
            </a:r>
          </a:p>
          <a:p>
            <a:pPr lvl="2"/>
            <a:r>
              <a:rPr lang="en-US" altLang="zh-CN" sz="2000" dirty="0">
                <a:solidFill>
                  <a:srgbClr val="FF0000"/>
                </a:solidFill>
              </a:rPr>
              <a:t>Option 2: UE Rx-</a:t>
            </a:r>
            <a:r>
              <a:rPr lang="en-US" altLang="zh-CN" sz="2000" dirty="0" err="1">
                <a:solidFill>
                  <a:srgbClr val="FF0000"/>
                </a:solidFill>
              </a:rPr>
              <a:t>Tx</a:t>
            </a:r>
            <a:r>
              <a:rPr lang="en-US" altLang="zh-CN" sz="2000" dirty="0">
                <a:solidFill>
                  <a:srgbClr val="FF0000"/>
                </a:solidFill>
              </a:rPr>
              <a:t> measurement period depends on max(PRS periodicity, SRS periodicity)</a:t>
            </a:r>
          </a:p>
          <a:p>
            <a:pPr lvl="2"/>
            <a:r>
              <a:rPr lang="en-US" altLang="zh-CN" sz="2000" dirty="0">
                <a:solidFill>
                  <a:srgbClr val="FF0000"/>
                </a:solidFill>
              </a:rPr>
              <a:t>Option 3: clarify that the requirements can be more relaxed if SRS is more sparse than PRS</a:t>
            </a:r>
            <a:endParaRPr lang="zh-CN" altLang="zh-CN" sz="2000" dirty="0">
              <a:solidFill>
                <a:srgbClr val="FF0000"/>
              </a:solidFill>
            </a:endParaRPr>
          </a:p>
          <a:p>
            <a:pPr lvl="1"/>
            <a:r>
              <a:rPr lang="en-US" altLang="zh-CN" sz="2400" dirty="0">
                <a:solidFill>
                  <a:srgbClr val="FF0000"/>
                </a:solidFill>
              </a:rPr>
              <a:t>Whether SRS dropping should be accounted in measurement period</a:t>
            </a:r>
          </a:p>
          <a:p>
            <a:pPr lvl="2"/>
            <a:r>
              <a:rPr lang="en-US" altLang="zh-CN" sz="2000" dirty="0">
                <a:solidFill>
                  <a:srgbClr val="FF0000"/>
                </a:solidFill>
              </a:rPr>
              <a:t>Option 1: No, </a:t>
            </a:r>
            <a:r>
              <a:rPr lang="en-US" altLang="zh-CN" sz="2100" dirty="0">
                <a:solidFill>
                  <a:srgbClr val="FF0000"/>
                </a:solidFill>
              </a:rPr>
              <a:t>FFS: RAN4 to define requirements for UE Rx-</a:t>
            </a:r>
            <a:r>
              <a:rPr lang="en-US" altLang="zh-CN" sz="2100" dirty="0" err="1">
                <a:solidFill>
                  <a:srgbClr val="FF0000"/>
                </a:solidFill>
              </a:rPr>
              <a:t>Tx</a:t>
            </a:r>
            <a:r>
              <a:rPr lang="en-US" altLang="zh-CN" sz="2100" dirty="0">
                <a:solidFill>
                  <a:srgbClr val="FF0000"/>
                </a:solidFill>
              </a:rPr>
              <a:t> time difference measurement period assuming no SRS dropping due to any reason</a:t>
            </a:r>
          </a:p>
          <a:p>
            <a:pPr lvl="2"/>
            <a:r>
              <a:rPr lang="en-US" altLang="zh-CN" sz="2000" dirty="0">
                <a:solidFill>
                  <a:srgbClr val="FF0000"/>
                </a:solidFill>
              </a:rPr>
              <a:t>Option 2: The UE Rx-</a:t>
            </a:r>
            <a:r>
              <a:rPr lang="en-US" altLang="zh-CN" sz="2000" dirty="0" err="1">
                <a:solidFill>
                  <a:srgbClr val="FF0000"/>
                </a:solidFill>
              </a:rPr>
              <a:t>Tx</a:t>
            </a:r>
            <a:r>
              <a:rPr lang="en-US" altLang="zh-CN" sz="2000" dirty="0">
                <a:solidFill>
                  <a:srgbClr val="FF0000"/>
                </a:solidFill>
              </a:rPr>
              <a:t> measurement period can also be extended to compensate for the number of dropped SRS transmissions, at least when the number of dropped SRS transmissions is large.</a:t>
            </a:r>
          </a:p>
          <a:p>
            <a:pPr lvl="2"/>
            <a:r>
              <a:rPr lang="en-US" altLang="zh-CN" sz="2000" dirty="0">
                <a:solidFill>
                  <a:srgbClr val="FF0000"/>
                </a:solidFill>
              </a:rPr>
              <a:t>Option 3: clarify in the requirements that the measurement period can be longer if some (or more than X) SRS are dropped</a:t>
            </a:r>
            <a:endParaRPr lang="zh-CN" altLang="zh-CN" sz="2000" dirty="0">
              <a:solidFill>
                <a:srgbClr val="FF0000"/>
              </a:solidFill>
            </a:endParaRPr>
          </a:p>
          <a:p>
            <a:pPr lvl="1"/>
            <a:r>
              <a:rPr lang="en-US" altLang="zh-CN" sz="2400" dirty="0">
                <a:solidFill>
                  <a:srgbClr val="FF0000"/>
                </a:solidFill>
              </a:rPr>
              <a:t>SRS/PRS proximity</a:t>
            </a:r>
          </a:p>
          <a:p>
            <a:pPr lvl="2"/>
            <a:r>
              <a:rPr lang="en-US" altLang="zh-CN" sz="2100" dirty="0">
                <a:solidFill>
                  <a:srgbClr val="FF0000"/>
                </a:solidFill>
              </a:rPr>
              <a:t>Option 1: The measurement requirements is applicable only if any SRS transmission is within [-X, X] </a:t>
            </a:r>
            <a:r>
              <a:rPr lang="en-US" altLang="zh-CN" sz="2100" dirty="0" err="1">
                <a:solidFill>
                  <a:srgbClr val="FF0000"/>
                </a:solidFill>
              </a:rPr>
              <a:t>msec</a:t>
            </a:r>
            <a:r>
              <a:rPr lang="en-US" altLang="zh-CN" sz="2100" dirty="0">
                <a:solidFill>
                  <a:srgbClr val="FF0000"/>
                </a:solidFill>
              </a:rPr>
              <a:t> of at least one DL PRS resource of each of the TRPs in the assistance data.</a:t>
            </a:r>
            <a:r>
              <a:rPr lang="en-GB" altLang="zh-CN" sz="2100" dirty="0">
                <a:solidFill>
                  <a:srgbClr val="FF0000"/>
                </a:solidFill>
              </a:rPr>
              <a:t> Accuracy requirements is independent of PRS and SRS separation</a:t>
            </a:r>
            <a:endParaRPr lang="zh-CN" altLang="zh-CN" sz="2100" dirty="0">
              <a:solidFill>
                <a:srgbClr val="FF0000"/>
              </a:solidFill>
            </a:endParaRPr>
          </a:p>
          <a:p>
            <a:pPr lvl="2"/>
            <a:r>
              <a:rPr lang="en-US" altLang="zh-CN" sz="2000" dirty="0">
                <a:solidFill>
                  <a:srgbClr val="FF0000"/>
                </a:solidFill>
              </a:rPr>
              <a:t>Option 2: The measurement accuracy requirements for UE Rx-</a:t>
            </a:r>
            <a:r>
              <a:rPr lang="en-US" altLang="zh-CN" sz="2000" dirty="0" err="1">
                <a:solidFill>
                  <a:srgbClr val="FF0000"/>
                </a:solidFill>
              </a:rPr>
              <a:t>Tx</a:t>
            </a:r>
            <a:r>
              <a:rPr lang="en-US" altLang="zh-CN" sz="2000" dirty="0">
                <a:solidFill>
                  <a:srgbClr val="FF0000"/>
                </a:solidFill>
              </a:rPr>
              <a:t> time difference is applicable regardless of time separation of SRS transmissions and PRS receptions. Accuracy requirements shall be a function of maximum time separation among SRS transmissions and their corresponding closest PRS receptions</a:t>
            </a:r>
          </a:p>
          <a:p>
            <a:pPr lvl="2"/>
            <a:r>
              <a:rPr lang="en-US" altLang="zh-CN" sz="2000" dirty="0">
                <a:solidFill>
                  <a:srgbClr val="FF0000"/>
                </a:solidFill>
              </a:rPr>
              <a:t>Option 3: The requirements for UE Rx-</a:t>
            </a:r>
            <a:r>
              <a:rPr lang="en-US" altLang="zh-CN" sz="2000" dirty="0" err="1">
                <a:solidFill>
                  <a:srgbClr val="FF0000"/>
                </a:solidFill>
              </a:rPr>
              <a:t>Tx</a:t>
            </a:r>
            <a:r>
              <a:rPr lang="en-US" altLang="zh-CN" sz="2000" dirty="0">
                <a:solidFill>
                  <a:srgbClr val="FF0000"/>
                </a:solidFill>
              </a:rPr>
              <a:t> apply regardless of the time separation between SRS and </a:t>
            </a:r>
            <a:r>
              <a:rPr lang="en-US" altLang="zh-CN" sz="2000" dirty="0" smtClean="0">
                <a:solidFill>
                  <a:srgbClr val="FF0000"/>
                </a:solidFill>
              </a:rPr>
              <a:t>PRS.</a:t>
            </a:r>
          </a:p>
          <a:p>
            <a:pPr lvl="2"/>
            <a:r>
              <a:rPr lang="en-US" altLang="zh-CN" sz="2000" dirty="0" smtClean="0">
                <a:solidFill>
                  <a:srgbClr val="FF0000"/>
                </a:solidFill>
              </a:rPr>
              <a:t>Option 4: Add proper TRS settings in both all timing accuracy requirements and test cases so that UE can compensate the crystal clock frequency offset by measuring TRS</a:t>
            </a:r>
            <a:endParaRPr lang="en-US" altLang="zh-CN" sz="2000" dirty="0">
              <a:solidFill>
                <a:srgbClr val="FF0000"/>
              </a:solidFill>
            </a:endParaRPr>
          </a:p>
        </p:txBody>
      </p:sp>
    </p:spTree>
    <p:extLst>
      <p:ext uri="{BB962C8B-B14F-4D97-AF65-F5344CB8AC3E}">
        <p14:creationId xmlns:p14="http://schemas.microsoft.com/office/powerpoint/2010/main" val="18716256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time difference (3)</a:t>
            </a:r>
            <a:endParaRPr lang="zh-CN" altLang="en-US" sz="3200" dirty="0"/>
          </a:p>
        </p:txBody>
      </p:sp>
      <p:sp>
        <p:nvSpPr>
          <p:cNvPr id="3" name="内容占位符 2"/>
          <p:cNvSpPr>
            <a:spLocks noGrp="1"/>
          </p:cNvSpPr>
          <p:nvPr>
            <p:ph idx="1"/>
          </p:nvPr>
        </p:nvSpPr>
        <p:spPr>
          <a:xfrm>
            <a:off x="457200" y="1600200"/>
            <a:ext cx="8229600" cy="4853136"/>
          </a:xfrm>
        </p:spPr>
        <p:txBody>
          <a:bodyPr>
            <a:normAutofit fontScale="62500" lnSpcReduction="20000"/>
          </a:bodyPr>
          <a:lstStyle/>
          <a:p>
            <a:r>
              <a:rPr lang="en-GB" altLang="zh-CN" dirty="0">
                <a:solidFill>
                  <a:srgbClr val="FF0000"/>
                </a:solidFill>
              </a:rPr>
              <a:t>Open issues to be discussed at RAN4#97-e</a:t>
            </a:r>
            <a:endParaRPr lang="en-US" altLang="zh-CN" dirty="0">
              <a:solidFill>
                <a:srgbClr val="FF0000"/>
              </a:solidFill>
            </a:endParaRPr>
          </a:p>
          <a:p>
            <a:pPr lvl="1"/>
            <a:r>
              <a:rPr lang="en-US" altLang="zh-CN" sz="2400" dirty="0">
                <a:solidFill>
                  <a:srgbClr val="FF0000"/>
                </a:solidFill>
              </a:rPr>
              <a:t>SRS/PRS being in same band</a:t>
            </a:r>
          </a:p>
          <a:p>
            <a:pPr lvl="2"/>
            <a:r>
              <a:rPr lang="en-US" altLang="zh-CN" sz="2000" dirty="0">
                <a:solidFill>
                  <a:srgbClr val="FF0000"/>
                </a:solidFill>
              </a:rPr>
              <a:t>Option 1: Basic requirements for UE Rx-</a:t>
            </a:r>
            <a:r>
              <a:rPr lang="en-US" altLang="zh-CN" sz="2000" dirty="0" err="1">
                <a:solidFill>
                  <a:srgbClr val="FF0000"/>
                </a:solidFill>
              </a:rPr>
              <a:t>Tx</a:t>
            </a:r>
            <a:r>
              <a:rPr lang="en-US" altLang="zh-CN" sz="2000" dirty="0">
                <a:solidFill>
                  <a:srgbClr val="FF0000"/>
                </a:solidFill>
              </a:rPr>
              <a:t> time difference measurements shall be based on the assumption that positioning SRS resources are in the same band as PRS frequency layers.</a:t>
            </a:r>
          </a:p>
          <a:p>
            <a:pPr lvl="2"/>
            <a:r>
              <a:rPr lang="en-US" altLang="zh-CN" sz="2000" dirty="0">
                <a:solidFill>
                  <a:srgbClr val="FF0000"/>
                </a:solidFill>
              </a:rPr>
              <a:t>Option 2: RAN4 to define Rx-Tx time difference requirements only for the case where SRS resource is in the same band as PRS resource.</a:t>
            </a:r>
          </a:p>
          <a:p>
            <a:pPr lvl="2"/>
            <a:r>
              <a:rPr lang="sv-SE" altLang="zh-CN" sz="2100" dirty="0">
                <a:solidFill>
                  <a:srgbClr val="FF0000"/>
                </a:solidFill>
              </a:rPr>
              <a:t>Option 3: no restriction to the same band</a:t>
            </a:r>
            <a:endParaRPr lang="zh-CN" altLang="zh-CN" sz="2100" dirty="0">
              <a:solidFill>
                <a:srgbClr val="FF0000"/>
              </a:solidFill>
            </a:endParaRPr>
          </a:p>
          <a:p>
            <a:pPr lvl="1"/>
            <a:r>
              <a:rPr lang="en-US" altLang="zh-CN" sz="2400" dirty="0" smtClean="0">
                <a:solidFill>
                  <a:srgbClr val="FF0000"/>
                </a:solidFill>
              </a:rPr>
              <a:t>Measurement period in case of TA change (due to TA command)</a:t>
            </a:r>
          </a:p>
          <a:p>
            <a:pPr lvl="2"/>
            <a:r>
              <a:rPr lang="en-US" altLang="zh-CN" sz="2000" dirty="0" smtClean="0">
                <a:solidFill>
                  <a:srgbClr val="FF0000"/>
                </a:solidFill>
              </a:rPr>
              <a:t>Option </a:t>
            </a:r>
            <a:r>
              <a:rPr lang="en-US" altLang="zh-CN" sz="2000" dirty="0">
                <a:solidFill>
                  <a:srgbClr val="FF0000"/>
                </a:solidFill>
              </a:rPr>
              <a:t>1: UE Rx-</a:t>
            </a:r>
            <a:r>
              <a:rPr lang="en-US" altLang="zh-CN" sz="2000" dirty="0" err="1">
                <a:solidFill>
                  <a:srgbClr val="FF0000"/>
                </a:solidFill>
              </a:rPr>
              <a:t>Tx</a:t>
            </a:r>
            <a:r>
              <a:rPr lang="en-US" altLang="zh-CN" sz="2000" dirty="0">
                <a:solidFill>
                  <a:srgbClr val="FF0000"/>
                </a:solidFill>
              </a:rPr>
              <a:t> time difference measurement requirements are not applicable if TA change is received during the measurement period. </a:t>
            </a:r>
          </a:p>
          <a:p>
            <a:pPr lvl="2"/>
            <a:r>
              <a:rPr lang="en-US" altLang="zh-CN" sz="2000" dirty="0">
                <a:solidFill>
                  <a:srgbClr val="FF0000"/>
                </a:solidFill>
              </a:rPr>
              <a:t>Option 2: UE shall discard the UE Rx-</a:t>
            </a:r>
            <a:r>
              <a:rPr lang="en-US" altLang="zh-CN" sz="2000" dirty="0" err="1">
                <a:solidFill>
                  <a:srgbClr val="FF0000"/>
                </a:solidFill>
              </a:rPr>
              <a:t>Tx</a:t>
            </a:r>
            <a:r>
              <a:rPr lang="en-US" altLang="zh-CN" sz="2000" dirty="0">
                <a:solidFill>
                  <a:srgbClr val="FF0000"/>
                </a:solidFill>
              </a:rPr>
              <a:t> time difference measurement if the uplink transmission timing changes during the UE Rx-</a:t>
            </a:r>
            <a:r>
              <a:rPr lang="en-US" altLang="zh-CN" sz="2000" dirty="0" err="1">
                <a:solidFill>
                  <a:srgbClr val="FF0000"/>
                </a:solidFill>
              </a:rPr>
              <a:t>Tx</a:t>
            </a:r>
            <a:r>
              <a:rPr lang="en-US" altLang="zh-CN" sz="2000" dirty="0">
                <a:solidFill>
                  <a:srgbClr val="FF0000"/>
                </a:solidFill>
              </a:rPr>
              <a:t> measurement period.</a:t>
            </a:r>
          </a:p>
          <a:p>
            <a:pPr lvl="2"/>
            <a:r>
              <a:rPr lang="en-US" altLang="zh-CN" sz="2000" dirty="0">
                <a:solidFill>
                  <a:srgbClr val="FF0000"/>
                </a:solidFill>
              </a:rPr>
              <a:t>Option 3: UE could continue UE/</a:t>
            </a:r>
            <a:r>
              <a:rPr lang="en-US" altLang="zh-CN" sz="2000" dirty="0" err="1">
                <a:solidFill>
                  <a:srgbClr val="FF0000"/>
                </a:solidFill>
              </a:rPr>
              <a:t>gNB</a:t>
            </a:r>
            <a:r>
              <a:rPr lang="en-US" altLang="zh-CN" sz="2000" dirty="0">
                <a:solidFill>
                  <a:srgbClr val="FF0000"/>
                </a:solidFill>
              </a:rPr>
              <a:t> Rx-</a:t>
            </a:r>
            <a:r>
              <a:rPr lang="en-US" altLang="zh-CN" sz="2000" dirty="0" err="1">
                <a:solidFill>
                  <a:srgbClr val="FF0000"/>
                </a:solidFill>
              </a:rPr>
              <a:t>Tx</a:t>
            </a:r>
            <a:r>
              <a:rPr lang="en-US" altLang="zh-CN" sz="2000" dirty="0">
                <a:solidFill>
                  <a:srgbClr val="FF0000"/>
                </a:solidFill>
              </a:rPr>
              <a:t> time difference measurement during which timing adjustment for its UL transmissions.</a:t>
            </a:r>
            <a:endParaRPr lang="zh-CN" altLang="zh-CN" sz="2000" dirty="0">
              <a:solidFill>
                <a:srgbClr val="FF0000"/>
              </a:solidFill>
            </a:endParaRPr>
          </a:p>
          <a:p>
            <a:pPr lvl="1"/>
            <a:r>
              <a:rPr lang="en-US" altLang="zh-CN" sz="2400" dirty="0">
                <a:solidFill>
                  <a:srgbClr val="FF0000"/>
                </a:solidFill>
              </a:rPr>
              <a:t>Measurement period in case of TA change (due to UE autonomous adjustment)</a:t>
            </a:r>
          </a:p>
          <a:p>
            <a:pPr lvl="2"/>
            <a:r>
              <a:rPr lang="en-US" altLang="zh-CN" sz="2000" dirty="0">
                <a:solidFill>
                  <a:srgbClr val="FF0000"/>
                </a:solidFill>
              </a:rPr>
              <a:t>Option 1: UE Rx-</a:t>
            </a:r>
            <a:r>
              <a:rPr lang="en-US" altLang="zh-CN" sz="2000" dirty="0" err="1">
                <a:solidFill>
                  <a:srgbClr val="FF0000"/>
                </a:solidFill>
              </a:rPr>
              <a:t>Tx</a:t>
            </a:r>
            <a:r>
              <a:rPr lang="en-US" altLang="zh-CN" sz="2000" dirty="0">
                <a:solidFill>
                  <a:srgbClr val="FF0000"/>
                </a:solidFill>
              </a:rPr>
              <a:t> time difference measurement requirements are applicable for UE autonomous adjustment of UL timing.</a:t>
            </a:r>
          </a:p>
          <a:p>
            <a:pPr lvl="2"/>
            <a:r>
              <a:rPr lang="en-US" altLang="zh-CN" sz="2000" dirty="0">
                <a:solidFill>
                  <a:srgbClr val="FF0000"/>
                </a:solidFill>
              </a:rPr>
              <a:t>Option 2: UE shall discard the UE Rx-</a:t>
            </a:r>
            <a:r>
              <a:rPr lang="en-US" altLang="zh-CN" sz="2000" dirty="0" err="1">
                <a:solidFill>
                  <a:srgbClr val="FF0000"/>
                </a:solidFill>
              </a:rPr>
              <a:t>Tx</a:t>
            </a:r>
            <a:r>
              <a:rPr lang="en-US" altLang="zh-CN" sz="2000" dirty="0">
                <a:solidFill>
                  <a:srgbClr val="FF0000"/>
                </a:solidFill>
              </a:rPr>
              <a:t> time difference measurement if the uplink transmission timing changes during the UE Rx-</a:t>
            </a:r>
            <a:r>
              <a:rPr lang="en-US" altLang="zh-CN" sz="2000" dirty="0" err="1">
                <a:solidFill>
                  <a:srgbClr val="FF0000"/>
                </a:solidFill>
              </a:rPr>
              <a:t>Tx</a:t>
            </a:r>
            <a:r>
              <a:rPr lang="en-US" altLang="zh-CN" sz="2000" dirty="0">
                <a:solidFill>
                  <a:srgbClr val="FF0000"/>
                </a:solidFill>
              </a:rPr>
              <a:t> measurement period.</a:t>
            </a:r>
            <a:endParaRPr lang="zh-CN" altLang="zh-CN" sz="2000" dirty="0">
              <a:solidFill>
                <a:srgbClr val="FF0000"/>
              </a:solidFill>
            </a:endParaRPr>
          </a:p>
          <a:p>
            <a:pPr lvl="1"/>
            <a:r>
              <a:rPr lang="en-US" altLang="zh-CN" sz="2400" dirty="0">
                <a:solidFill>
                  <a:srgbClr val="FF0000"/>
                </a:solidFill>
              </a:rPr>
              <a:t>Measurement period in case of </a:t>
            </a:r>
            <a:r>
              <a:rPr lang="en-US" altLang="zh-CN" sz="2400" dirty="0" err="1">
                <a:solidFill>
                  <a:srgbClr val="FF0000"/>
                </a:solidFill>
              </a:rPr>
              <a:t>N</a:t>
            </a:r>
            <a:r>
              <a:rPr lang="en-US" altLang="zh-CN" sz="2400" baseline="-25000" dirty="0" err="1">
                <a:solidFill>
                  <a:srgbClr val="FF0000"/>
                </a:solidFill>
              </a:rPr>
              <a:t>TA_offset</a:t>
            </a:r>
            <a:r>
              <a:rPr lang="en-US" altLang="zh-CN" sz="2400" dirty="0">
                <a:solidFill>
                  <a:srgbClr val="FF0000"/>
                </a:solidFill>
              </a:rPr>
              <a:t> change</a:t>
            </a:r>
          </a:p>
          <a:p>
            <a:pPr lvl="2"/>
            <a:r>
              <a:rPr lang="en-US" altLang="zh-CN" sz="2000" dirty="0">
                <a:solidFill>
                  <a:srgbClr val="FF0000"/>
                </a:solidFill>
              </a:rPr>
              <a:t>Option 1: the UE shall discard the UE Rx-Tx measurement if the </a:t>
            </a:r>
            <a:r>
              <a:rPr lang="en-US" altLang="zh-CN" sz="2000" dirty="0" err="1">
                <a:solidFill>
                  <a:srgbClr val="FF0000"/>
                </a:solidFill>
              </a:rPr>
              <a:t>N</a:t>
            </a:r>
            <a:r>
              <a:rPr lang="en-US" altLang="zh-CN" sz="2000" baseline="-25000" dirty="0" err="1">
                <a:solidFill>
                  <a:srgbClr val="FF0000"/>
                </a:solidFill>
              </a:rPr>
              <a:t>TA_offset</a:t>
            </a:r>
            <a:r>
              <a:rPr lang="en-US" altLang="zh-CN" sz="2000" dirty="0">
                <a:solidFill>
                  <a:srgbClr val="FF0000"/>
                </a:solidFill>
              </a:rPr>
              <a:t> changes during the </a:t>
            </a:r>
            <a:r>
              <a:rPr lang="en-US" altLang="zh-CN" sz="2100" dirty="0">
                <a:solidFill>
                  <a:srgbClr val="FF0000"/>
                </a:solidFill>
              </a:rPr>
              <a:t>measurement period (can be clarified in UE Rx-Tx measurement requirements in section 9.9.4 in TS 38.133)</a:t>
            </a:r>
          </a:p>
          <a:p>
            <a:pPr lvl="2"/>
            <a:r>
              <a:rPr lang="en-US" altLang="zh-CN" sz="2000" dirty="0">
                <a:solidFill>
                  <a:srgbClr val="FF0000"/>
                </a:solidFill>
              </a:rPr>
              <a:t>Option 2: No need to clarify UE Rx-</a:t>
            </a:r>
            <a:r>
              <a:rPr lang="en-US" altLang="zh-CN" sz="2000" dirty="0" err="1">
                <a:solidFill>
                  <a:srgbClr val="FF0000"/>
                </a:solidFill>
              </a:rPr>
              <a:t>Tx</a:t>
            </a:r>
            <a:r>
              <a:rPr lang="en-US" altLang="zh-CN" sz="2000" dirty="0">
                <a:solidFill>
                  <a:srgbClr val="FF0000"/>
                </a:solidFill>
              </a:rPr>
              <a:t> measurement requirements in case of </a:t>
            </a:r>
            <a:r>
              <a:rPr lang="en-US" altLang="zh-CN" sz="2000" dirty="0" err="1">
                <a:solidFill>
                  <a:srgbClr val="FF0000"/>
                </a:solidFill>
              </a:rPr>
              <a:t>N</a:t>
            </a:r>
            <a:r>
              <a:rPr lang="en-US" altLang="zh-CN" sz="2000" baseline="-25000" dirty="0" err="1">
                <a:solidFill>
                  <a:srgbClr val="FF0000"/>
                </a:solidFill>
              </a:rPr>
              <a:t>TA_offset</a:t>
            </a:r>
            <a:r>
              <a:rPr lang="en-US" altLang="zh-CN" sz="2000" dirty="0">
                <a:solidFill>
                  <a:srgbClr val="FF0000"/>
                </a:solidFill>
              </a:rPr>
              <a:t> change.</a:t>
            </a:r>
          </a:p>
        </p:txBody>
      </p:sp>
    </p:spTree>
    <p:extLst>
      <p:ext uri="{BB962C8B-B14F-4D97-AF65-F5344CB8AC3E}">
        <p14:creationId xmlns:p14="http://schemas.microsoft.com/office/powerpoint/2010/main" val="868076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capability (1)</a:t>
            </a:r>
            <a:endParaRPr lang="zh-CN" altLang="en-US" sz="3200" dirty="0"/>
          </a:p>
        </p:txBody>
      </p:sp>
      <p:sp>
        <p:nvSpPr>
          <p:cNvPr id="3" name="内容占位符 2"/>
          <p:cNvSpPr>
            <a:spLocks noGrp="1"/>
          </p:cNvSpPr>
          <p:nvPr>
            <p:ph idx="1"/>
          </p:nvPr>
        </p:nvSpPr>
        <p:spPr/>
        <p:txBody>
          <a:bodyPr>
            <a:normAutofit/>
          </a:bodyPr>
          <a:lstStyle/>
          <a:p>
            <a:r>
              <a:rPr lang="en-US" altLang="zh-CN" sz="2400" dirty="0">
                <a:solidFill>
                  <a:srgbClr val="00B050"/>
                </a:solidFill>
              </a:rPr>
              <a:t>RAN4 not to define any additional requirements for the case when PRS configuration in assistance data exceeds reported capabilities in terms of number of PRS resources, resource sets, frequency layers, TRPs.</a:t>
            </a:r>
            <a:endParaRPr lang="zh-CN" altLang="zh-CN" sz="2400" dirty="0">
              <a:solidFill>
                <a:srgbClr val="00B050"/>
              </a:solidFill>
            </a:endParaRPr>
          </a:p>
          <a:p>
            <a:r>
              <a:rPr lang="en-US" altLang="zh-CN" sz="2400" dirty="0">
                <a:solidFill>
                  <a:srgbClr val="00B050"/>
                </a:solidFill>
              </a:rPr>
              <a:t>The applicable values for X are MGL/MGRP values of the gap patterns that are applicable for PRS measurement and supported by the UE</a:t>
            </a:r>
          </a:p>
        </p:txBody>
      </p:sp>
    </p:spTree>
    <p:extLst>
      <p:ext uri="{BB962C8B-B14F-4D97-AF65-F5344CB8AC3E}">
        <p14:creationId xmlns:p14="http://schemas.microsoft.com/office/powerpoint/2010/main" val="36989585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capability (2)</a:t>
            </a:r>
            <a:endParaRPr lang="zh-CN" altLang="en-US" sz="3200" dirty="0"/>
          </a:p>
        </p:txBody>
      </p:sp>
      <p:sp>
        <p:nvSpPr>
          <p:cNvPr id="3" name="内容占位符 2"/>
          <p:cNvSpPr>
            <a:spLocks noGrp="1"/>
          </p:cNvSpPr>
          <p:nvPr>
            <p:ph idx="1"/>
          </p:nvPr>
        </p:nvSpPr>
        <p:spPr/>
        <p:txBody>
          <a:bodyPr>
            <a:normAutofit/>
          </a:bodyPr>
          <a:lstStyle/>
          <a:p>
            <a:r>
              <a:rPr lang="en-GB" altLang="zh-CN" sz="2400" dirty="0">
                <a:solidFill>
                  <a:srgbClr val="FF0000"/>
                </a:solidFill>
              </a:rPr>
              <a:t>Open issues to be discussed at RAN4#97-e</a:t>
            </a:r>
            <a:endParaRPr lang="en-US" altLang="zh-CN" sz="2400" dirty="0">
              <a:solidFill>
                <a:srgbClr val="FF0000"/>
              </a:solidFill>
            </a:endParaRPr>
          </a:p>
          <a:p>
            <a:pPr lvl="1"/>
            <a:r>
              <a:rPr lang="en-US" altLang="zh-CN" sz="2000" dirty="0" smtClean="0">
                <a:solidFill>
                  <a:srgbClr val="FF0000"/>
                </a:solidFill>
              </a:rPr>
              <a:t>Requirements </a:t>
            </a:r>
            <a:r>
              <a:rPr lang="en-US" altLang="zh-CN" sz="2000" dirty="0">
                <a:solidFill>
                  <a:srgbClr val="FF0000"/>
                </a:solidFill>
              </a:rPr>
              <a:t>when duration of a single PRS resource exceeding UE processing capability</a:t>
            </a:r>
          </a:p>
          <a:p>
            <a:pPr lvl="2"/>
            <a:r>
              <a:rPr lang="en-US" altLang="zh-CN" sz="1600" dirty="0">
                <a:solidFill>
                  <a:srgbClr val="FF0000"/>
                </a:solidFill>
              </a:rPr>
              <a:t>Option 1: If the time span of a DL PRS resource instance is greater than UE reported capability N, measurement requirements do not apply for this resource</a:t>
            </a:r>
          </a:p>
          <a:p>
            <a:pPr lvl="2"/>
            <a:r>
              <a:rPr lang="en-US" altLang="zh-CN" sz="1600" dirty="0">
                <a:solidFill>
                  <a:srgbClr val="FF0000"/>
                </a:solidFill>
              </a:rPr>
              <a:t>Option 2: If the capability is smaller then what is configured, then the requirements are to be relaxed.</a:t>
            </a:r>
          </a:p>
          <a:p>
            <a:endParaRPr lang="en-US" altLang="zh-CN" sz="2400" dirty="0">
              <a:solidFill>
                <a:srgbClr val="92D050"/>
              </a:solidFill>
            </a:endParaRPr>
          </a:p>
        </p:txBody>
      </p:sp>
    </p:spTree>
    <p:extLst>
      <p:ext uri="{BB962C8B-B14F-4D97-AF65-F5344CB8AC3E}">
        <p14:creationId xmlns:p14="http://schemas.microsoft.com/office/powerpoint/2010/main" val="14132509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condition and accuracy for RSTD (1)</a:t>
            </a:r>
            <a:endParaRPr lang="zh-CN" altLang="en-US" sz="3200" dirty="0"/>
          </a:p>
        </p:txBody>
      </p:sp>
      <p:sp>
        <p:nvSpPr>
          <p:cNvPr id="3" name="内容占位符 2"/>
          <p:cNvSpPr>
            <a:spLocks noGrp="1"/>
          </p:cNvSpPr>
          <p:nvPr>
            <p:ph idx="1"/>
          </p:nvPr>
        </p:nvSpPr>
        <p:spPr>
          <a:xfrm>
            <a:off x="465259" y="1417638"/>
            <a:ext cx="8229600" cy="4925144"/>
          </a:xfrm>
        </p:spPr>
        <p:txBody>
          <a:bodyPr>
            <a:normAutofit fontScale="85000" lnSpcReduction="20000"/>
          </a:bodyPr>
          <a:lstStyle/>
          <a:p>
            <a:r>
              <a:rPr lang="en-GB" altLang="zh-CN" sz="2400" dirty="0">
                <a:solidFill>
                  <a:srgbClr val="FF0000"/>
                </a:solidFill>
              </a:rPr>
              <a:t>Open issues to be discussed at RAN4#97-e</a:t>
            </a:r>
          </a:p>
          <a:p>
            <a:pPr lvl="1"/>
            <a:r>
              <a:rPr lang="en-US" altLang="zh-CN" sz="2000" dirty="0">
                <a:solidFill>
                  <a:srgbClr val="FF0000"/>
                </a:solidFill>
              </a:rPr>
              <a:t>Side condition for FR2</a:t>
            </a:r>
          </a:p>
          <a:p>
            <a:pPr lvl="2"/>
            <a:r>
              <a:rPr lang="en-US" altLang="zh-CN" sz="1600" dirty="0">
                <a:solidFill>
                  <a:srgbClr val="FF0000"/>
                </a:solidFill>
              </a:rPr>
              <a:t>Option 1: -3dB for reference TRP and -10 dB for neighbor TRP</a:t>
            </a:r>
          </a:p>
          <a:p>
            <a:pPr lvl="2"/>
            <a:r>
              <a:rPr lang="en-US" altLang="zh-CN" sz="1600" dirty="0">
                <a:solidFill>
                  <a:srgbClr val="FF0000"/>
                </a:solidFill>
              </a:rPr>
              <a:t>Option 2: -6dB for reference TRP and -13 dB for neighbor TRP</a:t>
            </a:r>
          </a:p>
          <a:p>
            <a:pPr lvl="1"/>
            <a:r>
              <a:rPr lang="en-US" altLang="zh-CN" sz="2000" dirty="0">
                <a:solidFill>
                  <a:srgbClr val="FF0000"/>
                </a:solidFill>
              </a:rPr>
              <a:t>Number of PRS samples or PRS repetitions for defining accuracy</a:t>
            </a:r>
          </a:p>
          <a:p>
            <a:pPr lvl="2"/>
            <a:r>
              <a:rPr lang="en-US" altLang="zh-CN" sz="1600" dirty="0">
                <a:solidFill>
                  <a:srgbClr val="FF0000"/>
                </a:solidFill>
              </a:rPr>
              <a:t>Option 1: Accuracy requirements are defined based on number of PRS samples, where each samples includes a number of PRS repetitions. Single PRS sample is assumed for accuracy requirements </a:t>
            </a:r>
          </a:p>
          <a:p>
            <a:pPr lvl="2"/>
            <a:r>
              <a:rPr lang="en-US" altLang="zh-CN" sz="1600" dirty="0">
                <a:solidFill>
                  <a:srgbClr val="FF0000"/>
                </a:solidFill>
              </a:rPr>
              <a:t>Option 2: Accuracy requirements are defined based on the number of PRS comb patterns in time</a:t>
            </a:r>
          </a:p>
          <a:p>
            <a:pPr lvl="2"/>
            <a:r>
              <a:rPr lang="en-US" altLang="zh-CN" sz="1600" dirty="0">
                <a:solidFill>
                  <a:srgbClr val="FF0000"/>
                </a:solidFill>
              </a:rPr>
              <a:t>Other options are not precluded</a:t>
            </a:r>
          </a:p>
          <a:p>
            <a:pPr lvl="1"/>
            <a:r>
              <a:rPr lang="en-US" altLang="zh-CN" sz="2000" dirty="0">
                <a:solidFill>
                  <a:srgbClr val="FF0000"/>
                </a:solidFill>
              </a:rPr>
              <a:t>Whether accuracy requirements are agnostic to comb size</a:t>
            </a:r>
          </a:p>
          <a:p>
            <a:pPr lvl="2"/>
            <a:r>
              <a:rPr lang="en-US" altLang="zh-CN" sz="1600" dirty="0">
                <a:solidFill>
                  <a:srgbClr val="FF0000"/>
                </a:solidFill>
              </a:rPr>
              <a:t>clarify what “comb size” refers to</a:t>
            </a:r>
          </a:p>
          <a:p>
            <a:pPr lvl="2"/>
            <a:r>
              <a:rPr lang="en-US" altLang="zh-CN" sz="1600" dirty="0">
                <a:solidFill>
                  <a:srgbClr val="FF0000"/>
                </a:solidFill>
              </a:rPr>
              <a:t>Option 1: no</a:t>
            </a:r>
          </a:p>
          <a:p>
            <a:pPr lvl="2"/>
            <a:r>
              <a:rPr lang="en-US" altLang="zh-CN" sz="1600" dirty="0">
                <a:solidFill>
                  <a:srgbClr val="FF0000"/>
                </a:solidFill>
              </a:rPr>
              <a:t>Option 2: yes</a:t>
            </a:r>
          </a:p>
          <a:p>
            <a:pPr lvl="1"/>
            <a:r>
              <a:rPr lang="en-US" altLang="zh-CN" sz="2000" dirty="0">
                <a:solidFill>
                  <a:srgbClr val="FF0000"/>
                </a:solidFill>
              </a:rPr>
              <a:t>Antenna panel assumption</a:t>
            </a:r>
          </a:p>
          <a:p>
            <a:pPr lvl="2"/>
            <a:r>
              <a:rPr lang="en-US" altLang="zh-CN" sz="1600" dirty="0">
                <a:solidFill>
                  <a:srgbClr val="FF0000"/>
                </a:solidFill>
              </a:rPr>
              <a:t>Option 1: RAN4 specifies at least the RSTD accuracy requirements (+/-Y dB) under the assumption of using the same antenna panel for receiving both the reference and neighbor PRS resources. For different antenna panels within the same RSTD measurement, the RSTD accuracy can be specified as +/-Y+ </a:t>
            </a:r>
            <a:r>
              <a:rPr lang="el-GR" altLang="zh-CN" sz="1600" dirty="0">
                <a:solidFill>
                  <a:srgbClr val="FF0000"/>
                </a:solidFill>
              </a:rPr>
              <a:t>Δ</a:t>
            </a:r>
            <a:r>
              <a:rPr lang="en-US" altLang="zh-CN" sz="1600" dirty="0">
                <a:solidFill>
                  <a:srgbClr val="FF0000"/>
                </a:solidFill>
              </a:rPr>
              <a:t>Y</a:t>
            </a:r>
            <a:r>
              <a:rPr lang="el-GR" altLang="zh-CN" sz="1600" dirty="0">
                <a:solidFill>
                  <a:srgbClr val="FF0000"/>
                </a:solidFill>
              </a:rPr>
              <a:t> </a:t>
            </a:r>
            <a:r>
              <a:rPr lang="en-US" altLang="zh-CN" sz="1600" dirty="0">
                <a:solidFill>
                  <a:srgbClr val="FF0000"/>
                </a:solidFill>
              </a:rPr>
              <a:t>dB, or there can be a note that the accuracy can be worse</a:t>
            </a:r>
          </a:p>
          <a:p>
            <a:pPr lvl="2"/>
            <a:r>
              <a:rPr lang="en-US" altLang="zh-CN" sz="1600" dirty="0">
                <a:solidFill>
                  <a:srgbClr val="FF0000"/>
                </a:solidFill>
              </a:rPr>
              <a:t>Option 2: RAN4 not to define separate accuracy requirements for RSTD measured with same panel and with different panels</a:t>
            </a:r>
          </a:p>
          <a:p>
            <a:pPr lvl="2"/>
            <a:endParaRPr lang="en-US" altLang="zh-CN" sz="1600" dirty="0">
              <a:solidFill>
                <a:srgbClr val="FF0000"/>
              </a:solidFill>
            </a:endParaRPr>
          </a:p>
          <a:p>
            <a:pPr marL="457200" lvl="1" indent="0">
              <a:buNone/>
            </a:pPr>
            <a:endParaRPr lang="zh-CN" altLang="en-US" sz="2000" dirty="0"/>
          </a:p>
        </p:txBody>
      </p:sp>
    </p:spTree>
    <p:extLst>
      <p:ext uri="{BB962C8B-B14F-4D97-AF65-F5344CB8AC3E}">
        <p14:creationId xmlns:p14="http://schemas.microsoft.com/office/powerpoint/2010/main" val="401176881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67E680D-AC5B-4E66-8A1E-AB2F09A6E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16A6EE-9C71-4CA8-B83C-FAA2FE0E539F}">
  <ds:schemaRefs>
    <ds:schemaRef ds:uri="http://schemas.microsoft.com/sharepoint/v3/contenttype/forms"/>
  </ds:schemaRefs>
</ds:datastoreItem>
</file>

<file path=customXml/itemProps3.xml><?xml version="1.0" encoding="utf-8"?>
<ds:datastoreItem xmlns:ds="http://schemas.openxmlformats.org/officeDocument/2006/customXml" ds:itemID="{EC8B4B51-588A-4193-AB4E-12963BE166E2}">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6052</TotalTime>
  <Words>1910</Words>
  <Application>Microsoft Office PowerPoint</Application>
  <PresentationFormat>全屏显示(4:3)</PresentationFormat>
  <Paragraphs>135</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Arial Unicode MS</vt:lpstr>
      <vt:lpstr>宋体</vt:lpstr>
      <vt:lpstr>Arial</vt:lpstr>
      <vt:lpstr>Calibri</vt:lpstr>
      <vt:lpstr>Cambria Math</vt:lpstr>
      <vt:lpstr>Office 主题</vt:lpstr>
      <vt:lpstr>3GPP TSG-RAN WG4 Meeting #96-e Electronic Meeting, 17–  28 August, 2020</vt:lpstr>
      <vt:lpstr>Measurement period for RSTD (1)</vt:lpstr>
      <vt:lpstr>Measurement period for RSTD (2)</vt:lpstr>
      <vt:lpstr>Measurement period for UE Rx-Tx time difference (1)</vt:lpstr>
      <vt:lpstr>Measurement period for UE Rx-Tx time difference (2)</vt:lpstr>
      <vt:lpstr>Measurement period for UE Rx-Tx time difference (3)</vt:lpstr>
      <vt:lpstr>Measurement capability (1)</vt:lpstr>
      <vt:lpstr>Measurement capability (2)</vt:lpstr>
      <vt:lpstr>Side condition and accuracy for RSTD (1)</vt:lpstr>
      <vt:lpstr>Side condition and accuracy for RSTD (2)</vt:lpstr>
      <vt:lpstr>Side condition and accuracy for UE Rx-Tx time difference (1)</vt:lpstr>
      <vt:lpstr>Side condition and accuracy for UE Rx-Tx time difference (2)</vt:lpstr>
      <vt:lpstr>Report mapping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308</cp:revision>
  <dcterms:created xsi:type="dcterms:W3CDTF">2016-01-12T08:39:50Z</dcterms:created>
  <dcterms:modified xsi:type="dcterms:W3CDTF">2020-08-28T11:52:53Z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(3)EYYaWhzOteu8XFAXckBWqqltYyMDS6fvMGZUYMJHbgBrR4EYEXQN/Z9qNVJFfsJR/TrcfFME
68Rl9P0ID/x4VwrKEwaZGP+D9HdfjYVQz5f4JtsM6RB7XARaK8n1eyF18+CaLkc6VFnI32nO
9bQUoYAwGPEstrxpVq0FhAkdRvjt4K7qcKbCS+ciu8DBpr3LuTZpL22AljWjf99WTsGbkBh9
WVTdpL5rtoXBO/XQOz</vt:lpwstr>
  </property>
  <property fmtid="{D5CDD505-2E9C-101B-9397-08002B2CF9AE}" pid="3" name="_2015_ms_pID_7253431">
    <vt:lpwstr>3QJ8iDqrE7E9zsVPKlGZ2Uz1Ug+317y5ZKQmq8QDlZGVSB9bCYXCiE
OlTznh4SPBOP8DO9GxUmR69jYT1LauGAnrNbraKSalq0Bn0OCMnc14+S/2s5jdUEBVWvbaCk
TC81ygJWdQIJ+XM2b6PAEWjRD6zH6UDqWLAYQqR+Gum/RctOvA+iusEUoKUpaNOM8WcVHhMK
XHmF6TutryQUM91sVP8jGg3i8+qYoC++XGJc</vt:lpwstr>
  </property>
  <property fmtid="{D5CDD505-2E9C-101B-9397-08002B2CF9AE}" pid="4" name="_2015_ms_pID_7253432">
    <vt:lpwstr>Iz5SdV4NImSHgaFKL/2KWwlqUnRXUdYKHv3V
+UUfvxefSW5ZaKehXjX/AiwPbtCX9VBuxrmb0wg2OxwWY0wSjPQ=</vt:lpwstr>
  </property>
  <property fmtid="{D5CDD505-2E9C-101B-9397-08002B2CF9AE}" pid="5" name="ContentTypeId">
    <vt:lpwstr>0x0101003AA7AC0C743A294CADF60F661720E3E6</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1597927634</vt:lpwstr>
  </property>
</Properties>
</file>