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347" r:id="rId3"/>
    <p:sldId id="354" r:id="rId4"/>
    <p:sldId id="357" r:id="rId5"/>
    <p:sldId id="358" r:id="rId6"/>
    <p:sldId id="363" r:id="rId7"/>
    <p:sldId id="365" r:id="rId8"/>
    <p:sldId id="366" r:id="rId9"/>
    <p:sldId id="360" r:id="rId10"/>
    <p:sldId id="359"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93" autoAdjust="0"/>
    <p:restoredTop sz="94660"/>
  </p:normalViewPr>
  <p:slideViewPr>
    <p:cSldViewPr snapToGrid="0">
      <p:cViewPr varScale="1">
        <p:scale>
          <a:sx n="118" d="100"/>
          <a:sy n="118" d="100"/>
        </p:scale>
        <p:origin x="198" y="9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30F7D7-134D-42B7-AE95-DEADC3706EE1}" type="datetimeFigureOut">
              <a:rPr lang="en-US" smtClean="0"/>
              <a:t>8/28/2020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E3DB82-86C9-40DB-8E69-8FF3ADB49700}" type="slidenum">
              <a:rPr lang="en-US" smtClean="0"/>
              <a:t>‹#›</a:t>
            </a:fld>
            <a:endParaRPr lang="en-US"/>
          </a:p>
        </p:txBody>
      </p:sp>
    </p:spTree>
    <p:extLst>
      <p:ext uri="{BB962C8B-B14F-4D97-AF65-F5344CB8AC3E}">
        <p14:creationId xmlns:p14="http://schemas.microsoft.com/office/powerpoint/2010/main" val="21951665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648C7F4-13AF-48F3-AC15-68074B1A4FD5}" type="datetimeFigureOut">
              <a:rPr lang="en-US" smtClean="0"/>
              <a:pPr/>
              <a:t>8/28/2020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09156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8/28/2020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0131210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8/28/2020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9974039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45528"/>
          </a:xfrm>
        </p:spPr>
        <p:txBody>
          <a:bodyPr/>
          <a:lstStyle/>
          <a:p>
            <a:r>
              <a:rPr lang="en-US"/>
              <a:t>Click to edit Master title style</a:t>
            </a:r>
          </a:p>
        </p:txBody>
      </p:sp>
      <p:sp>
        <p:nvSpPr>
          <p:cNvPr id="3" name="Content Placeholder 2"/>
          <p:cNvSpPr>
            <a:spLocks noGrp="1"/>
          </p:cNvSpPr>
          <p:nvPr>
            <p:ph idx="1"/>
          </p:nvPr>
        </p:nvSpPr>
        <p:spPr>
          <a:xfrm>
            <a:off x="838200" y="1155032"/>
            <a:ext cx="10515600" cy="502193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8/28/2020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45697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648C7F4-13AF-48F3-AC15-68074B1A4FD5}" type="datetimeFigureOut">
              <a:rPr lang="en-US" smtClean="0"/>
              <a:pPr/>
              <a:t>8/28/2020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42354426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648C7F4-13AF-48F3-AC15-68074B1A4FD5}" type="datetimeFigureOut">
              <a:rPr lang="en-US" smtClean="0"/>
              <a:pPr/>
              <a:t>8/28/2020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326333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648C7F4-13AF-48F3-AC15-68074B1A4FD5}" type="datetimeFigureOut">
              <a:rPr lang="en-US" smtClean="0"/>
              <a:pPr/>
              <a:t>8/28/2020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2599797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648C7F4-13AF-48F3-AC15-68074B1A4FD5}" type="datetimeFigureOut">
              <a:rPr lang="en-US" smtClean="0"/>
              <a:pPr/>
              <a:t>8/28/2020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475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48C7F4-13AF-48F3-AC15-68074B1A4FD5}" type="datetimeFigureOut">
              <a:rPr lang="en-US" smtClean="0"/>
              <a:pPr/>
              <a:t>8/28/2020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844113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8/28/2020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1229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8/28/2020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6476814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48C7F4-13AF-48F3-AC15-68074B1A4FD5}" type="datetimeFigureOut">
              <a:rPr lang="en-US" smtClean="0"/>
              <a:pPr/>
              <a:t>8/28/2020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70F0CA-85E8-44C2-963C-59E8C77AF8E4}" type="slidenum">
              <a:rPr lang="en-US" smtClean="0"/>
              <a:pPr/>
              <a:t>‹#›</a:t>
            </a:fld>
            <a:endParaRPr lang="en-US"/>
          </a:p>
        </p:txBody>
      </p:sp>
    </p:spTree>
    <p:extLst>
      <p:ext uri="{BB962C8B-B14F-4D97-AF65-F5344CB8AC3E}">
        <p14:creationId xmlns:p14="http://schemas.microsoft.com/office/powerpoint/2010/main" val="9909783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0369" y="1640986"/>
            <a:ext cx="11345839" cy="2739945"/>
          </a:xfrm>
        </p:spPr>
        <p:txBody>
          <a:bodyPr>
            <a:normAutofit fontScale="90000"/>
          </a:bodyPr>
          <a:lstStyle/>
          <a:p>
            <a:r>
              <a:rPr lang="en-US" dirty="0"/>
              <a:t>WF on NR-U RRM Requirements (Part 2) </a:t>
            </a:r>
            <a:br>
              <a:rPr lang="en-US" dirty="0"/>
            </a:br>
            <a:r>
              <a:rPr lang="en-US" dirty="0"/>
              <a:t/>
            </a:r>
            <a:br>
              <a:rPr lang="en-US" dirty="0"/>
            </a:br>
            <a:r>
              <a:rPr lang="en-US" sz="4000" dirty="0"/>
              <a:t>(All agreements in RAN4#96e in email thread #207)</a:t>
            </a:r>
          </a:p>
        </p:txBody>
      </p:sp>
      <p:sp>
        <p:nvSpPr>
          <p:cNvPr id="3" name="Subtitle 2"/>
          <p:cNvSpPr>
            <a:spLocks noGrp="1"/>
          </p:cNvSpPr>
          <p:nvPr>
            <p:ph type="subTitle" idx="1"/>
          </p:nvPr>
        </p:nvSpPr>
        <p:spPr>
          <a:xfrm>
            <a:off x="1524000" y="4817668"/>
            <a:ext cx="9144000" cy="958755"/>
          </a:xfrm>
        </p:spPr>
        <p:txBody>
          <a:bodyPr>
            <a:normAutofit/>
          </a:bodyPr>
          <a:lstStyle/>
          <a:p>
            <a:r>
              <a:rPr lang="en-US" sz="2800" dirty="0" err="1"/>
              <a:t>MediaTek</a:t>
            </a:r>
            <a:r>
              <a:rPr lang="en-US" sz="2800" dirty="0"/>
              <a:t> </a:t>
            </a:r>
            <a:r>
              <a:rPr lang="en-US" sz="2800" dirty="0" err="1"/>
              <a:t>inc.</a:t>
            </a:r>
            <a:endParaRPr lang="en-US" sz="2800" dirty="0"/>
          </a:p>
        </p:txBody>
      </p:sp>
      <p:sp>
        <p:nvSpPr>
          <p:cNvPr id="4" name="Rectangle 3"/>
          <p:cNvSpPr/>
          <p:nvPr/>
        </p:nvSpPr>
        <p:spPr>
          <a:xfrm>
            <a:off x="378940" y="199033"/>
            <a:ext cx="11302313" cy="923330"/>
          </a:xfrm>
          <a:prstGeom prst="rect">
            <a:avLst/>
          </a:prstGeom>
        </p:spPr>
        <p:txBody>
          <a:bodyPr wrap="square">
            <a:spAutoFit/>
          </a:bodyPr>
          <a:lstStyle/>
          <a:p>
            <a:pPr hangingPunct="0"/>
            <a:r>
              <a:rPr lang="en-GB" b="1" dirty="0"/>
              <a:t>3GPP TSG-RAN WG4 Meeting #96e                                                                                                                               </a:t>
            </a:r>
            <a:r>
              <a:rPr lang="en-GB" b="1" dirty="0" smtClean="0"/>
              <a:t>R4-20</a:t>
            </a:r>
            <a:r>
              <a:rPr lang="en-GB" b="1" dirty="0" smtClean="0"/>
              <a:t>12274</a:t>
            </a:r>
            <a:endParaRPr lang="en-GB" b="1" dirty="0" smtClean="0"/>
          </a:p>
          <a:p>
            <a:pPr hangingPunct="0"/>
            <a:r>
              <a:rPr lang="en-GB" b="1" dirty="0" smtClean="0"/>
              <a:t>Electronic Meeting, </a:t>
            </a:r>
            <a:r>
              <a:rPr lang="en-US" b="1" dirty="0" smtClean="0"/>
              <a:t>17 August </a:t>
            </a:r>
            <a:r>
              <a:rPr lang="en-GB" b="1" dirty="0" smtClean="0"/>
              <a:t>– </a:t>
            </a:r>
            <a:r>
              <a:rPr lang="en-US" b="1" dirty="0" smtClean="0"/>
              <a:t>28 August</a:t>
            </a:r>
            <a:r>
              <a:rPr lang="en-GB" b="1" dirty="0" smtClean="0"/>
              <a:t>, 2020</a:t>
            </a:r>
            <a:endParaRPr lang="sv-SE" dirty="0" smtClean="0"/>
          </a:p>
          <a:p>
            <a:pPr hangingPunct="0"/>
            <a:r>
              <a:rPr lang="en-GB" b="1" dirty="0" smtClean="0"/>
              <a:t>Agenda </a:t>
            </a:r>
            <a:r>
              <a:rPr lang="en-GB" b="1" dirty="0"/>
              <a:t>Items: 7.1.5.2, 7.1.5.7, 7.1.5.8, 7.1.5.9, 7.1.5.12</a:t>
            </a:r>
            <a:endParaRPr lang="en-US" b="1" dirty="0"/>
          </a:p>
        </p:txBody>
      </p:sp>
    </p:spTree>
    <p:extLst>
      <p:ext uri="{BB962C8B-B14F-4D97-AF65-F5344CB8AC3E}">
        <p14:creationId xmlns:p14="http://schemas.microsoft.com/office/powerpoint/2010/main" val="18868206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Topic #5: Timing (AI 7.1.5.12)</a:t>
            </a:r>
            <a:endParaRPr lang="en-US" dirty="0"/>
          </a:p>
        </p:txBody>
      </p:sp>
      <p:sp>
        <p:nvSpPr>
          <p:cNvPr id="3" name="Content Placeholder 2"/>
          <p:cNvSpPr>
            <a:spLocks noGrp="1"/>
          </p:cNvSpPr>
          <p:nvPr>
            <p:ph idx="1"/>
          </p:nvPr>
        </p:nvSpPr>
        <p:spPr/>
        <p:txBody>
          <a:bodyPr/>
          <a:lstStyle/>
          <a:p>
            <a:r>
              <a:rPr lang="en-GB" b="1" u="sng" dirty="0"/>
              <a:t>UE behaviour when </a:t>
            </a:r>
            <a:r>
              <a:rPr lang="en-GB" b="1" u="sng" dirty="0" err="1"/>
              <a:t>SCell</a:t>
            </a:r>
            <a:r>
              <a:rPr lang="en-GB" b="1" u="sng" dirty="0"/>
              <a:t> is unavailable </a:t>
            </a:r>
          </a:p>
          <a:p>
            <a:pPr lvl="1"/>
            <a:r>
              <a:rPr lang="en-GB" dirty="0"/>
              <a:t>Clarify in the specification that the UE is not precluded to go back to use </a:t>
            </a:r>
            <a:r>
              <a:rPr lang="en-GB" dirty="0" err="1"/>
              <a:t>PSCell</a:t>
            </a:r>
            <a:r>
              <a:rPr lang="en-GB" dirty="0"/>
              <a:t> or </a:t>
            </a:r>
            <a:r>
              <a:rPr lang="en-GB" dirty="0" err="1"/>
              <a:t>PCell</a:t>
            </a:r>
            <a:r>
              <a:rPr lang="en-GB" dirty="0"/>
              <a:t> as reference timing cell, in case the reference timing cell, which is a </a:t>
            </a:r>
            <a:r>
              <a:rPr lang="en-GB" dirty="0" err="1"/>
              <a:t>SCell</a:t>
            </a:r>
            <a:r>
              <a:rPr lang="en-GB" dirty="0"/>
              <a:t>, is deactivated or becomes unavailable for 160 </a:t>
            </a:r>
            <a:r>
              <a:rPr lang="en-GB" dirty="0" err="1"/>
              <a:t>ms</a:t>
            </a:r>
            <a:endParaRPr lang="en-US" dirty="0"/>
          </a:p>
          <a:p>
            <a:r>
              <a:rPr lang="en-GB" b="1" u="sng" dirty="0"/>
              <a:t>Definition of an available reference cell</a:t>
            </a:r>
          </a:p>
          <a:p>
            <a:pPr lvl="1"/>
            <a:r>
              <a:rPr lang="en-GB" dirty="0"/>
              <a:t>FFS: whether a reference cell is available at the UE provided at least one SSB is available at the UE during the last 160 </a:t>
            </a:r>
            <a:r>
              <a:rPr lang="en-GB" dirty="0" err="1"/>
              <a:t>ms</a:t>
            </a:r>
            <a:r>
              <a:rPr lang="en-GB" dirty="0"/>
              <a:t>; otherwise it is unavailable at the UE</a:t>
            </a:r>
            <a:endParaRPr lang="en-US" dirty="0"/>
          </a:p>
        </p:txBody>
      </p:sp>
    </p:spTree>
    <p:extLst>
      <p:ext uri="{BB962C8B-B14F-4D97-AF65-F5344CB8AC3E}">
        <p14:creationId xmlns:p14="http://schemas.microsoft.com/office/powerpoint/2010/main" val="16357802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DB5E4D6F-3261-416A-816D-8F5A869D58EC}"/>
              </a:ext>
            </a:extLst>
          </p:cNvPr>
          <p:cNvSpPr>
            <a:spLocks noGrp="1"/>
          </p:cNvSpPr>
          <p:nvPr>
            <p:ph idx="1"/>
          </p:nvPr>
        </p:nvSpPr>
        <p:spPr>
          <a:xfrm>
            <a:off x="387626" y="2206487"/>
            <a:ext cx="11449878" cy="4432852"/>
          </a:xfrm>
        </p:spPr>
        <p:txBody>
          <a:bodyPr>
            <a:normAutofit/>
          </a:bodyPr>
          <a:lstStyle/>
          <a:p>
            <a:pPr marL="0" indent="0" algn="ctr">
              <a:buNone/>
            </a:pPr>
            <a:r>
              <a:rPr lang="sv-SE" sz="5000" dirty="0">
                <a:solidFill>
                  <a:srgbClr val="00B050"/>
                </a:solidFill>
              </a:rPr>
              <a:t>Agreements from the 1st round</a:t>
            </a:r>
          </a:p>
          <a:p>
            <a:pPr marL="0" indent="0" algn="ctr">
              <a:buNone/>
            </a:pPr>
            <a:r>
              <a:rPr lang="sv-SE" sz="5000" dirty="0">
                <a:solidFill>
                  <a:schemeClr val="accent2">
                    <a:lumMod val="75000"/>
                  </a:schemeClr>
                </a:solidFill>
              </a:rPr>
              <a:t>Agreement from GTW session</a:t>
            </a:r>
          </a:p>
          <a:p>
            <a:pPr marL="0" indent="0" algn="ctr">
              <a:buNone/>
            </a:pPr>
            <a:r>
              <a:rPr lang="sv-SE" sz="5000" dirty="0"/>
              <a:t>Agreements from the 2nd round</a:t>
            </a:r>
          </a:p>
        </p:txBody>
      </p:sp>
    </p:spTree>
    <p:extLst>
      <p:ext uri="{BB962C8B-B14F-4D97-AF65-F5344CB8AC3E}">
        <p14:creationId xmlns:p14="http://schemas.microsoft.com/office/powerpoint/2010/main" val="12713652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Topic #1: Cell re-selection (AI 7.1.5.2)</a:t>
            </a:r>
          </a:p>
        </p:txBody>
      </p:sp>
      <p:sp>
        <p:nvSpPr>
          <p:cNvPr id="3" name="Content Placeholder 2"/>
          <p:cNvSpPr>
            <a:spLocks noGrp="1"/>
          </p:cNvSpPr>
          <p:nvPr>
            <p:ph idx="1"/>
          </p:nvPr>
        </p:nvSpPr>
        <p:spPr>
          <a:xfrm>
            <a:off x="838200" y="1155032"/>
            <a:ext cx="10515600" cy="5413719"/>
          </a:xfrm>
        </p:spPr>
        <p:txBody>
          <a:bodyPr>
            <a:normAutofit/>
          </a:bodyPr>
          <a:lstStyle/>
          <a:p>
            <a:r>
              <a:rPr lang="en-GB" b="1" u="sng" dirty="0">
                <a:solidFill>
                  <a:schemeClr val="accent2">
                    <a:lumMod val="75000"/>
                  </a:schemeClr>
                </a:solidFill>
              </a:rPr>
              <a:t>Max number of unavailable SMTC occasions during measurement before UE detects the cell again</a:t>
            </a:r>
            <a:r>
              <a:rPr lang="en-GB" i="1" dirty="0">
                <a:solidFill>
                  <a:schemeClr val="accent2">
                    <a:lumMod val="75000"/>
                  </a:schemeClr>
                </a:solidFill>
              </a:rPr>
              <a:t> </a:t>
            </a:r>
            <a:endParaRPr lang="en-US" dirty="0">
              <a:solidFill>
                <a:schemeClr val="accent2">
                  <a:lumMod val="75000"/>
                </a:schemeClr>
              </a:solidFill>
            </a:endParaRPr>
          </a:p>
          <a:p>
            <a:pPr lvl="1"/>
            <a:r>
              <a:rPr lang="en-GB" dirty="0">
                <a:solidFill>
                  <a:schemeClr val="accent2">
                    <a:lumMod val="75000"/>
                  </a:schemeClr>
                </a:solidFill>
              </a:rPr>
              <a:t>For a cell that is already identified, after N unsuccessful measurement attempts due to exceeding the max number of unavailable SMTC occasions, UE needs to detect the cell again. </a:t>
            </a:r>
          </a:p>
          <a:p>
            <a:pPr lvl="2"/>
            <a:r>
              <a:rPr lang="en-GB" dirty="0">
                <a:solidFill>
                  <a:schemeClr val="accent2">
                    <a:lumMod val="75000"/>
                  </a:schemeClr>
                </a:solidFill>
              </a:rPr>
              <a:t>N = 2</a:t>
            </a:r>
          </a:p>
          <a:p>
            <a:r>
              <a:rPr lang="en-GB" b="1" u="sng" dirty="0"/>
              <a:t>Definition of unavailable SMTC/SSB</a:t>
            </a:r>
          </a:p>
          <a:p>
            <a:pPr lvl="1"/>
            <a:r>
              <a:rPr lang="en-GB" dirty="0"/>
              <a:t>Discussion moved to Email </a:t>
            </a:r>
            <a:r>
              <a:rPr lang="en-GB" dirty="0"/>
              <a:t>threads [206,208]</a:t>
            </a:r>
          </a:p>
        </p:txBody>
      </p:sp>
    </p:spTree>
    <p:extLst>
      <p:ext uri="{BB962C8B-B14F-4D97-AF65-F5344CB8AC3E}">
        <p14:creationId xmlns:p14="http://schemas.microsoft.com/office/powerpoint/2010/main" val="35984944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Topic #2: Active BWP switching (AI 7.1.5.7)</a:t>
            </a:r>
          </a:p>
        </p:txBody>
      </p:sp>
      <p:sp>
        <p:nvSpPr>
          <p:cNvPr id="3" name="Content Placeholder 2"/>
          <p:cNvSpPr>
            <a:spLocks noGrp="1"/>
          </p:cNvSpPr>
          <p:nvPr>
            <p:ph idx="1"/>
          </p:nvPr>
        </p:nvSpPr>
        <p:spPr/>
        <p:txBody>
          <a:bodyPr>
            <a:normAutofit/>
          </a:bodyPr>
          <a:lstStyle/>
          <a:p>
            <a:r>
              <a:rPr lang="en-GB" b="1" u="sng" dirty="0"/>
              <a:t>The ending point of UL BWP switching delay upon detection of consistent UL LBT failure </a:t>
            </a:r>
          </a:p>
          <a:p>
            <a:pPr lvl="1"/>
            <a:r>
              <a:rPr lang="en-US" dirty="0">
                <a:solidFill>
                  <a:schemeClr val="accent2">
                    <a:lumMod val="75000"/>
                  </a:schemeClr>
                </a:solidFill>
              </a:rPr>
              <a:t>The ending point of UL BWP switching delay upon detection of consistent UL LBT failure is the time when UE is ready to transmit RACH. Additional delay in acquiring the first available RO should be budgeted in performance tests.</a:t>
            </a:r>
          </a:p>
          <a:p>
            <a:pPr lvl="2"/>
            <a:r>
              <a:rPr lang="en-US" dirty="0">
                <a:solidFill>
                  <a:schemeClr val="accent2">
                    <a:lumMod val="75000"/>
                  </a:schemeClr>
                </a:solidFill>
              </a:rPr>
              <a:t>Note: Additional delay in acquiring the first available RO will be derived in a similar way to HO tests</a:t>
            </a:r>
          </a:p>
        </p:txBody>
      </p:sp>
    </p:spTree>
    <p:extLst>
      <p:ext uri="{BB962C8B-B14F-4D97-AF65-F5344CB8AC3E}">
        <p14:creationId xmlns:p14="http://schemas.microsoft.com/office/powerpoint/2010/main" val="4523635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a:t>Topic #3: RLM (AI </a:t>
            </a:r>
            <a:r>
              <a:rPr lang="en-GB" sz="4000" dirty="0"/>
              <a:t>7.1.5.8</a:t>
            </a:r>
            <a:r>
              <a:rPr lang="en-US" sz="4000" dirty="0"/>
              <a:t>)</a:t>
            </a:r>
          </a:p>
        </p:txBody>
      </p:sp>
      <p:sp>
        <p:nvSpPr>
          <p:cNvPr id="3" name="Content Placeholder 2"/>
          <p:cNvSpPr>
            <a:spLocks noGrp="1"/>
          </p:cNvSpPr>
          <p:nvPr>
            <p:ph idx="1"/>
          </p:nvPr>
        </p:nvSpPr>
        <p:spPr/>
        <p:txBody>
          <a:bodyPr>
            <a:normAutofit/>
          </a:bodyPr>
          <a:lstStyle/>
          <a:p>
            <a:r>
              <a:rPr lang="en-GB" b="1" u="sng" dirty="0"/>
              <a:t>Indication period</a:t>
            </a:r>
          </a:p>
          <a:p>
            <a:pPr lvl="1"/>
            <a:r>
              <a:rPr lang="en-GB" dirty="0"/>
              <a:t>Do </a:t>
            </a:r>
            <a:r>
              <a:rPr lang="en-GB" dirty="0"/>
              <a:t>not extend </a:t>
            </a:r>
            <a:r>
              <a:rPr lang="en-GB" dirty="0"/>
              <a:t>the indication period of out-of-sync and in-sync due to the not available SSB occasions</a:t>
            </a:r>
          </a:p>
          <a:p>
            <a:r>
              <a:rPr lang="en-GB" b="1" u="sng" dirty="0">
                <a:solidFill>
                  <a:srgbClr val="00B050"/>
                </a:solidFill>
              </a:rPr>
              <a:t>UE assumption on transmit power</a:t>
            </a:r>
          </a:p>
          <a:p>
            <a:pPr lvl="1"/>
            <a:r>
              <a:rPr lang="en-GB" dirty="0">
                <a:solidFill>
                  <a:srgbClr val="00B050"/>
                </a:solidFill>
              </a:rPr>
              <a:t>Define the RLM requirements, taking into account that the UE can assume that NZP CSI-RS or SS/PBCH block (for L1-RSRP, RLM, BFD, CBD and RRM) is transmitted with the same transmit power across different occasions during the measurement period, as in Rel-15</a:t>
            </a:r>
          </a:p>
        </p:txBody>
      </p:sp>
    </p:spTree>
    <p:extLst>
      <p:ext uri="{BB962C8B-B14F-4D97-AF65-F5344CB8AC3E}">
        <p14:creationId xmlns:p14="http://schemas.microsoft.com/office/powerpoint/2010/main" val="31299399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a:t>Topic #3: RLM (AI </a:t>
            </a:r>
            <a:r>
              <a:rPr lang="en-GB" sz="4000" dirty="0"/>
              <a:t>7.1.5.8</a:t>
            </a:r>
            <a:r>
              <a:rPr lang="en-US" sz="4000" dirty="0"/>
              <a:t>)</a:t>
            </a:r>
          </a:p>
        </p:txBody>
      </p:sp>
      <p:sp>
        <p:nvSpPr>
          <p:cNvPr id="3" name="Content Placeholder 2"/>
          <p:cNvSpPr>
            <a:spLocks noGrp="1"/>
          </p:cNvSpPr>
          <p:nvPr>
            <p:ph idx="1"/>
          </p:nvPr>
        </p:nvSpPr>
        <p:spPr/>
        <p:txBody>
          <a:bodyPr>
            <a:normAutofit/>
          </a:bodyPr>
          <a:lstStyle/>
          <a:p>
            <a:r>
              <a:rPr lang="en-GB" b="1" u="sng" dirty="0"/>
              <a:t>Definition of SNR</a:t>
            </a:r>
            <a:r>
              <a:rPr lang="en-GB" b="1" u="sng" baseline="-25000" dirty="0"/>
              <a:t>EST</a:t>
            </a:r>
          </a:p>
          <a:p>
            <a:pPr lvl="1"/>
            <a:r>
              <a:rPr lang="en-GB" dirty="0" smtClean="0">
                <a:solidFill>
                  <a:schemeClr val="accent2">
                    <a:lumMod val="75000"/>
                  </a:schemeClr>
                </a:solidFill>
              </a:rPr>
              <a:t>SNR</a:t>
            </a:r>
            <a:r>
              <a:rPr lang="en-GB" baseline="-25000" dirty="0" smtClean="0">
                <a:solidFill>
                  <a:schemeClr val="accent2">
                    <a:lumMod val="75000"/>
                  </a:schemeClr>
                </a:solidFill>
              </a:rPr>
              <a:t>EST </a:t>
            </a:r>
            <a:r>
              <a:rPr lang="en-GB" dirty="0">
                <a:solidFill>
                  <a:schemeClr val="accent2">
                    <a:lumMod val="75000"/>
                  </a:schemeClr>
                </a:solidFill>
              </a:rPr>
              <a:t>is the side condition </a:t>
            </a:r>
            <a:r>
              <a:rPr lang="en-GB" dirty="0" err="1">
                <a:solidFill>
                  <a:schemeClr val="accent2">
                    <a:lumMod val="75000"/>
                  </a:schemeClr>
                </a:solidFill>
              </a:rPr>
              <a:t>Es</a:t>
            </a:r>
            <a:r>
              <a:rPr lang="en-GB" dirty="0">
                <a:solidFill>
                  <a:schemeClr val="accent2">
                    <a:lumMod val="75000"/>
                  </a:schemeClr>
                </a:solidFill>
              </a:rPr>
              <a:t>/</a:t>
            </a:r>
            <a:r>
              <a:rPr lang="en-GB" dirty="0" err="1">
                <a:solidFill>
                  <a:schemeClr val="accent2">
                    <a:lumMod val="75000"/>
                  </a:schemeClr>
                </a:solidFill>
              </a:rPr>
              <a:t>Iot</a:t>
            </a:r>
            <a:endParaRPr lang="en-GB" dirty="0">
              <a:solidFill>
                <a:schemeClr val="accent2">
                  <a:lumMod val="75000"/>
                </a:schemeClr>
              </a:solidFill>
            </a:endParaRPr>
          </a:p>
          <a:p>
            <a:pPr lvl="1"/>
            <a:r>
              <a:rPr lang="en-GB" dirty="0">
                <a:solidFill>
                  <a:schemeClr val="accent2">
                    <a:lumMod val="75000"/>
                  </a:schemeClr>
                </a:solidFill>
              </a:rPr>
              <a:t>SNR</a:t>
            </a:r>
            <a:r>
              <a:rPr lang="en-GB" baseline="-25000" dirty="0">
                <a:solidFill>
                  <a:schemeClr val="accent2">
                    <a:lumMod val="75000"/>
                  </a:schemeClr>
                </a:solidFill>
              </a:rPr>
              <a:t>EST</a:t>
            </a:r>
            <a:r>
              <a:rPr lang="en-GB" dirty="0">
                <a:solidFill>
                  <a:schemeClr val="accent2">
                    <a:lumMod val="75000"/>
                  </a:schemeClr>
                </a:solidFill>
              </a:rPr>
              <a:t> is the averaged </a:t>
            </a:r>
            <a:r>
              <a:rPr lang="en-GB" dirty="0" err="1">
                <a:solidFill>
                  <a:schemeClr val="accent2">
                    <a:lumMod val="75000"/>
                  </a:schemeClr>
                </a:solidFill>
              </a:rPr>
              <a:t>Es</a:t>
            </a:r>
            <a:r>
              <a:rPr lang="en-GB" dirty="0">
                <a:solidFill>
                  <a:schemeClr val="accent2">
                    <a:lumMod val="75000"/>
                  </a:schemeClr>
                </a:solidFill>
              </a:rPr>
              <a:t>/</a:t>
            </a:r>
            <a:r>
              <a:rPr lang="en-GB" dirty="0" err="1">
                <a:solidFill>
                  <a:schemeClr val="accent2">
                    <a:lumMod val="75000"/>
                  </a:schemeClr>
                </a:solidFill>
              </a:rPr>
              <a:t>Iot</a:t>
            </a:r>
            <a:r>
              <a:rPr lang="en-GB" dirty="0">
                <a:solidFill>
                  <a:schemeClr val="accent2">
                    <a:lumMod val="75000"/>
                  </a:schemeClr>
                </a:solidFill>
              </a:rPr>
              <a:t> over the most recent previous evaluation </a:t>
            </a:r>
            <a:r>
              <a:rPr lang="en-GB" dirty="0" smtClean="0">
                <a:solidFill>
                  <a:schemeClr val="accent2">
                    <a:lumMod val="75000"/>
                  </a:schemeClr>
                </a:solidFill>
              </a:rPr>
              <a:t>period</a:t>
            </a:r>
          </a:p>
          <a:p>
            <a:r>
              <a:rPr lang="en-GB" b="1" u="sng" dirty="0"/>
              <a:t>SINR</a:t>
            </a:r>
            <a:r>
              <a:rPr lang="en-GB" b="1" u="sng" baseline="-25000" dirty="0"/>
              <a:t>EST</a:t>
            </a:r>
            <a:r>
              <a:rPr lang="en-GB" b="1" u="sng" dirty="0"/>
              <a:t> </a:t>
            </a:r>
            <a:r>
              <a:rPr lang="en-GB" b="1" u="sng" dirty="0"/>
              <a:t>(Es/</a:t>
            </a:r>
            <a:r>
              <a:rPr lang="en-GB" b="1" u="sng" dirty="0" err="1"/>
              <a:t>Iot</a:t>
            </a:r>
            <a:r>
              <a:rPr lang="en-GB" b="1" u="sng" dirty="0"/>
              <a:t>) threshold for whether UE is able to distinguish the unavailable RLM-RS </a:t>
            </a:r>
            <a:r>
              <a:rPr lang="en-GB" b="1" u="sng" dirty="0"/>
              <a:t>(X dB)</a:t>
            </a:r>
            <a:r>
              <a:rPr lang="en-GB" i="1" dirty="0"/>
              <a:t> </a:t>
            </a:r>
          </a:p>
          <a:p>
            <a:pPr lvl="1"/>
            <a:r>
              <a:rPr lang="en-US" dirty="0"/>
              <a:t>X = </a:t>
            </a:r>
            <a:r>
              <a:rPr lang="en-GB" dirty="0"/>
              <a:t>-7dB </a:t>
            </a:r>
            <a:endParaRPr lang="en-US" dirty="0"/>
          </a:p>
        </p:txBody>
      </p:sp>
    </p:spTree>
    <p:extLst>
      <p:ext uri="{BB962C8B-B14F-4D97-AF65-F5344CB8AC3E}">
        <p14:creationId xmlns:p14="http://schemas.microsoft.com/office/powerpoint/2010/main" val="34658556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a:t>Topic #3: RLM (AI </a:t>
            </a:r>
            <a:r>
              <a:rPr lang="en-GB" sz="4000" dirty="0"/>
              <a:t>7.1.5.8</a:t>
            </a:r>
            <a:r>
              <a:rPr lang="en-US" sz="4000" dirty="0"/>
              <a:t>)</a:t>
            </a:r>
          </a:p>
        </p:txBody>
      </p:sp>
      <p:sp>
        <p:nvSpPr>
          <p:cNvPr id="3" name="Content Placeholder 2"/>
          <p:cNvSpPr>
            <a:spLocks noGrp="1"/>
          </p:cNvSpPr>
          <p:nvPr>
            <p:ph idx="1"/>
          </p:nvPr>
        </p:nvSpPr>
        <p:spPr/>
        <p:txBody>
          <a:bodyPr>
            <a:normAutofit/>
          </a:bodyPr>
          <a:lstStyle/>
          <a:p>
            <a:r>
              <a:rPr lang="en-GB" b="1" u="sng" dirty="0"/>
              <a:t>OOS evaluation period when </a:t>
            </a:r>
            <a:r>
              <a:rPr lang="en-GB" b="1" u="sng" dirty="0" err="1"/>
              <a:t>Es</a:t>
            </a:r>
            <a:r>
              <a:rPr lang="en-GB" b="1" u="sng" dirty="0"/>
              <a:t>/</a:t>
            </a:r>
            <a:r>
              <a:rPr lang="en-GB" b="1" u="sng" dirty="0" err="1"/>
              <a:t>Iot</a:t>
            </a:r>
            <a:r>
              <a:rPr lang="en-GB" b="1" u="sng" dirty="0"/>
              <a:t> </a:t>
            </a:r>
            <a:r>
              <a:rPr lang="en-GB" b="1" u="sng" dirty="0"/>
              <a:t>&lt;</a:t>
            </a:r>
            <a:r>
              <a:rPr lang="ko-KR" altLang="en-US" b="1" u="sng" dirty="0"/>
              <a:t> </a:t>
            </a:r>
            <a:r>
              <a:rPr lang="en-GB" b="1" u="sng" dirty="0" smtClean="0"/>
              <a:t>-7 </a:t>
            </a:r>
            <a:r>
              <a:rPr lang="en-GB" b="1" u="sng" dirty="0"/>
              <a:t>dB</a:t>
            </a:r>
          </a:p>
          <a:p>
            <a:pPr lvl="1"/>
            <a:r>
              <a:rPr lang="en-GB" dirty="0"/>
              <a:t>Extend the evaluation period using a fixed factor L</a:t>
            </a:r>
            <a:endParaRPr lang="en-US" dirty="0"/>
          </a:p>
          <a:p>
            <a:pPr lvl="2" hangingPunct="0"/>
            <a:r>
              <a:rPr lang="en-GB" dirty="0"/>
              <a:t>L = 14 for max(T</a:t>
            </a:r>
            <a:r>
              <a:rPr lang="en-GB" baseline="-25000" dirty="0"/>
              <a:t>SSB</a:t>
            </a:r>
            <a:r>
              <a:rPr lang="en-GB" dirty="0"/>
              <a:t>, T</a:t>
            </a:r>
            <a:r>
              <a:rPr lang="en-GB" baseline="-25000" dirty="0"/>
              <a:t>DRX</a:t>
            </a:r>
            <a:r>
              <a:rPr lang="en-GB" dirty="0"/>
              <a:t>) </a:t>
            </a:r>
            <a:r>
              <a:rPr lang="zh-CN" altLang="en-US" dirty="0"/>
              <a:t>≤</a:t>
            </a:r>
            <a:r>
              <a:rPr lang="en-GB" dirty="0"/>
              <a:t> 40 </a:t>
            </a:r>
            <a:r>
              <a:rPr lang="en-US" dirty="0"/>
              <a:t>where T</a:t>
            </a:r>
            <a:r>
              <a:rPr lang="en-US" baseline="-25000" dirty="0"/>
              <a:t>DRX</a:t>
            </a:r>
            <a:r>
              <a:rPr lang="en-US" dirty="0"/>
              <a:t>=0 for non-DRX</a:t>
            </a:r>
            <a:r>
              <a:rPr lang="en-GB" dirty="0"/>
              <a:t>, </a:t>
            </a:r>
            <a:endParaRPr lang="en-US" dirty="0"/>
          </a:p>
          <a:p>
            <a:pPr lvl="2" hangingPunct="0"/>
            <a:r>
              <a:rPr lang="da-DK" dirty="0"/>
              <a:t>L = 10 for 40 &lt;Max(T</a:t>
            </a:r>
            <a:r>
              <a:rPr lang="da-DK" baseline="-25000" dirty="0"/>
              <a:t>SSB</a:t>
            </a:r>
            <a:r>
              <a:rPr lang="da-DK" dirty="0"/>
              <a:t>, T</a:t>
            </a:r>
            <a:r>
              <a:rPr lang="da-DK" baseline="-25000" dirty="0"/>
              <a:t>DRX</a:t>
            </a:r>
            <a:r>
              <a:rPr lang="da-DK" dirty="0"/>
              <a:t>)</a:t>
            </a:r>
            <a:r>
              <a:rPr lang="zh-CN" altLang="en-US" dirty="0"/>
              <a:t>≤</a:t>
            </a:r>
            <a:r>
              <a:rPr lang="da-DK" dirty="0"/>
              <a:t>320 </a:t>
            </a:r>
            <a:endParaRPr lang="en-US" dirty="0"/>
          </a:p>
          <a:p>
            <a:pPr lvl="2"/>
            <a:r>
              <a:rPr lang="en-GB" dirty="0"/>
              <a:t>L = 6 for T</a:t>
            </a:r>
            <a:r>
              <a:rPr lang="en-GB" baseline="-25000" dirty="0"/>
              <a:t>DRX</a:t>
            </a:r>
            <a:r>
              <a:rPr lang="en-GB" dirty="0"/>
              <a:t> &gt;320.</a:t>
            </a:r>
            <a:endParaRPr lang="en-US" dirty="0"/>
          </a:p>
          <a:p>
            <a:r>
              <a:rPr lang="en-GB" dirty="0"/>
              <a:t> </a:t>
            </a:r>
            <a:r>
              <a:rPr lang="en-GB" b="1" u="sng" dirty="0"/>
              <a:t> OOS evaluation period when </a:t>
            </a:r>
            <a:r>
              <a:rPr lang="en-GB" b="1" u="sng" dirty="0" err="1"/>
              <a:t>Es</a:t>
            </a:r>
            <a:r>
              <a:rPr lang="en-GB" b="1" u="sng" dirty="0"/>
              <a:t>/</a:t>
            </a:r>
            <a:r>
              <a:rPr lang="en-GB" b="1" u="sng" dirty="0" err="1"/>
              <a:t>Iot</a:t>
            </a:r>
            <a:r>
              <a:rPr lang="en-GB" b="1" u="sng" dirty="0"/>
              <a:t> </a:t>
            </a:r>
            <a:r>
              <a:rPr lang="en-GB" b="1" u="sng" dirty="0"/>
              <a:t>≥ </a:t>
            </a:r>
            <a:r>
              <a:rPr lang="en-GB" b="1" u="sng" dirty="0" smtClean="0"/>
              <a:t>-7 </a:t>
            </a:r>
            <a:r>
              <a:rPr lang="en-GB" b="1" u="sng" dirty="0"/>
              <a:t>dB </a:t>
            </a:r>
          </a:p>
          <a:p>
            <a:pPr lvl="1"/>
            <a:r>
              <a:rPr lang="en-GB" dirty="0">
                <a:solidFill>
                  <a:schemeClr val="accent2">
                    <a:lumMod val="75000"/>
                  </a:schemeClr>
                </a:solidFill>
              </a:rPr>
              <a:t>Extend </a:t>
            </a:r>
            <a:r>
              <a:rPr lang="en-GB" dirty="0">
                <a:solidFill>
                  <a:schemeClr val="accent2">
                    <a:lumMod val="75000"/>
                  </a:schemeClr>
                </a:solidFill>
              </a:rPr>
              <a:t>the evaluation period using a fixed factor L </a:t>
            </a:r>
            <a:endParaRPr lang="en-GB" dirty="0" smtClean="0">
              <a:solidFill>
                <a:schemeClr val="accent2">
                  <a:lumMod val="75000"/>
                </a:schemeClr>
              </a:solidFill>
            </a:endParaRPr>
          </a:p>
          <a:p>
            <a:pPr lvl="2"/>
            <a:r>
              <a:rPr lang="da-DK" sz="2000" dirty="0" smtClean="0">
                <a:solidFill>
                  <a:schemeClr val="accent2">
                    <a:lumMod val="75000"/>
                  </a:schemeClr>
                </a:solidFill>
              </a:rPr>
              <a:t>L </a:t>
            </a:r>
            <a:r>
              <a:rPr lang="da-DK" sz="2000" dirty="0">
                <a:solidFill>
                  <a:schemeClr val="accent2">
                    <a:lumMod val="75000"/>
                  </a:schemeClr>
                </a:solidFill>
              </a:rPr>
              <a:t>= 7 for </a:t>
            </a:r>
            <a:r>
              <a:rPr lang="en-GB" sz="2000" dirty="0">
                <a:solidFill>
                  <a:schemeClr val="accent2">
                    <a:lumMod val="75000"/>
                  </a:schemeClr>
                </a:solidFill>
              </a:rPr>
              <a:t>max(T</a:t>
            </a:r>
            <a:r>
              <a:rPr lang="en-GB" sz="2000" baseline="-25000" dirty="0">
                <a:solidFill>
                  <a:schemeClr val="accent2">
                    <a:lumMod val="75000"/>
                  </a:schemeClr>
                </a:solidFill>
              </a:rPr>
              <a:t>SSB</a:t>
            </a:r>
            <a:r>
              <a:rPr lang="en-GB" sz="2000" dirty="0">
                <a:solidFill>
                  <a:schemeClr val="accent2">
                    <a:lumMod val="75000"/>
                  </a:schemeClr>
                </a:solidFill>
              </a:rPr>
              <a:t>, T</a:t>
            </a:r>
            <a:r>
              <a:rPr lang="en-GB" sz="2000" baseline="-25000" dirty="0">
                <a:solidFill>
                  <a:schemeClr val="accent2">
                    <a:lumMod val="75000"/>
                  </a:schemeClr>
                </a:solidFill>
              </a:rPr>
              <a:t>DRX</a:t>
            </a:r>
            <a:r>
              <a:rPr lang="en-GB" sz="2000" dirty="0">
                <a:solidFill>
                  <a:schemeClr val="accent2">
                    <a:lumMod val="75000"/>
                  </a:schemeClr>
                </a:solidFill>
              </a:rPr>
              <a:t>) </a:t>
            </a:r>
            <a:r>
              <a:rPr lang="en-US" sz="2000" dirty="0" smtClean="0">
                <a:solidFill>
                  <a:schemeClr val="accent2">
                    <a:lumMod val="75000"/>
                  </a:schemeClr>
                </a:solidFill>
              </a:rPr>
              <a:t>≤</a:t>
            </a:r>
            <a:r>
              <a:rPr lang="da-DK" sz="2000" dirty="0" smtClean="0">
                <a:solidFill>
                  <a:schemeClr val="accent2">
                    <a:lumMod val="75000"/>
                  </a:schemeClr>
                </a:solidFill>
              </a:rPr>
              <a:t> </a:t>
            </a:r>
            <a:r>
              <a:rPr lang="da-DK" sz="2000" dirty="0">
                <a:solidFill>
                  <a:schemeClr val="accent2">
                    <a:lumMod val="75000"/>
                  </a:schemeClr>
                </a:solidFill>
              </a:rPr>
              <a:t>40, </a:t>
            </a:r>
            <a:endParaRPr lang="en-US" sz="2000" dirty="0">
              <a:solidFill>
                <a:schemeClr val="accent2">
                  <a:lumMod val="75000"/>
                </a:schemeClr>
              </a:solidFill>
            </a:endParaRPr>
          </a:p>
          <a:p>
            <a:pPr lvl="2" hangingPunct="0"/>
            <a:r>
              <a:rPr lang="da-DK" dirty="0">
                <a:solidFill>
                  <a:schemeClr val="accent2">
                    <a:lumMod val="75000"/>
                  </a:schemeClr>
                </a:solidFill>
              </a:rPr>
              <a:t>L = 5 for 40 </a:t>
            </a:r>
            <a:r>
              <a:rPr lang="da-DK" dirty="0" smtClean="0">
                <a:solidFill>
                  <a:schemeClr val="accent2">
                    <a:lumMod val="75000"/>
                  </a:schemeClr>
                </a:solidFill>
              </a:rPr>
              <a:t>&lt;</a:t>
            </a:r>
            <a:r>
              <a:rPr lang="en-GB" dirty="0">
                <a:solidFill>
                  <a:schemeClr val="accent2">
                    <a:lumMod val="75000"/>
                  </a:schemeClr>
                </a:solidFill>
              </a:rPr>
              <a:t> max(T</a:t>
            </a:r>
            <a:r>
              <a:rPr lang="en-GB" baseline="-25000" dirty="0">
                <a:solidFill>
                  <a:schemeClr val="accent2">
                    <a:lumMod val="75000"/>
                  </a:schemeClr>
                </a:solidFill>
              </a:rPr>
              <a:t>SSB</a:t>
            </a:r>
            <a:r>
              <a:rPr lang="en-GB" dirty="0">
                <a:solidFill>
                  <a:schemeClr val="accent2">
                    <a:lumMod val="75000"/>
                  </a:schemeClr>
                </a:solidFill>
              </a:rPr>
              <a:t>, T</a:t>
            </a:r>
            <a:r>
              <a:rPr lang="en-GB" baseline="-25000" dirty="0">
                <a:solidFill>
                  <a:schemeClr val="accent2">
                    <a:lumMod val="75000"/>
                  </a:schemeClr>
                </a:solidFill>
              </a:rPr>
              <a:t>DRX</a:t>
            </a:r>
            <a:r>
              <a:rPr lang="en-GB" dirty="0">
                <a:solidFill>
                  <a:schemeClr val="accent2">
                    <a:lumMod val="75000"/>
                  </a:schemeClr>
                </a:solidFill>
              </a:rPr>
              <a:t>) </a:t>
            </a:r>
            <a:r>
              <a:rPr lang="en-US" dirty="0" smtClean="0">
                <a:solidFill>
                  <a:schemeClr val="accent2">
                    <a:lumMod val="75000"/>
                  </a:schemeClr>
                </a:solidFill>
              </a:rPr>
              <a:t>≤</a:t>
            </a:r>
            <a:r>
              <a:rPr lang="da-DK" dirty="0">
                <a:solidFill>
                  <a:schemeClr val="accent2">
                    <a:lumMod val="75000"/>
                  </a:schemeClr>
                </a:solidFill>
              </a:rPr>
              <a:t>320 </a:t>
            </a:r>
            <a:endParaRPr lang="en-US" dirty="0">
              <a:solidFill>
                <a:schemeClr val="accent2">
                  <a:lumMod val="75000"/>
                </a:schemeClr>
              </a:solidFill>
            </a:endParaRPr>
          </a:p>
          <a:p>
            <a:pPr lvl="2"/>
            <a:r>
              <a:rPr lang="en-GB" dirty="0">
                <a:solidFill>
                  <a:schemeClr val="accent2">
                    <a:lumMod val="75000"/>
                  </a:schemeClr>
                </a:solidFill>
              </a:rPr>
              <a:t>L = 3 for </a:t>
            </a:r>
            <a:r>
              <a:rPr lang="en-GB" dirty="0">
                <a:solidFill>
                  <a:schemeClr val="accent2">
                    <a:lumMod val="75000"/>
                  </a:schemeClr>
                </a:solidFill>
              </a:rPr>
              <a:t>T</a:t>
            </a:r>
            <a:r>
              <a:rPr lang="en-GB" baseline="-25000" dirty="0">
                <a:solidFill>
                  <a:schemeClr val="accent2">
                    <a:lumMod val="75000"/>
                  </a:schemeClr>
                </a:solidFill>
              </a:rPr>
              <a:t>DRX</a:t>
            </a:r>
            <a:r>
              <a:rPr lang="en-GB" dirty="0">
                <a:solidFill>
                  <a:schemeClr val="accent2">
                    <a:lumMod val="75000"/>
                  </a:schemeClr>
                </a:solidFill>
              </a:rPr>
              <a:t> </a:t>
            </a:r>
            <a:r>
              <a:rPr lang="en-GB" dirty="0" smtClean="0">
                <a:solidFill>
                  <a:schemeClr val="accent2">
                    <a:lumMod val="75000"/>
                  </a:schemeClr>
                </a:solidFill>
              </a:rPr>
              <a:t>&gt;</a:t>
            </a:r>
            <a:r>
              <a:rPr lang="en-GB" dirty="0">
                <a:solidFill>
                  <a:schemeClr val="accent2">
                    <a:lumMod val="75000"/>
                  </a:schemeClr>
                </a:solidFill>
              </a:rPr>
              <a:t>320.</a:t>
            </a:r>
            <a:endParaRPr lang="en-US" dirty="0">
              <a:solidFill>
                <a:schemeClr val="accent2">
                  <a:lumMod val="75000"/>
                </a:schemeClr>
              </a:solidFill>
            </a:endParaRPr>
          </a:p>
          <a:p>
            <a:pPr lvl="1"/>
            <a:endParaRPr lang="en-US" dirty="0"/>
          </a:p>
        </p:txBody>
      </p:sp>
    </p:spTree>
    <p:extLst>
      <p:ext uri="{BB962C8B-B14F-4D97-AF65-F5344CB8AC3E}">
        <p14:creationId xmlns:p14="http://schemas.microsoft.com/office/powerpoint/2010/main" val="39204296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a:t>Topic #3: RLM (AI </a:t>
            </a:r>
            <a:r>
              <a:rPr lang="en-GB" sz="4000" dirty="0"/>
              <a:t>7.1.5.8</a:t>
            </a:r>
            <a:r>
              <a:rPr lang="en-US" sz="4000" dirty="0"/>
              <a:t>)</a:t>
            </a:r>
          </a:p>
        </p:txBody>
      </p:sp>
      <p:sp>
        <p:nvSpPr>
          <p:cNvPr id="3" name="Content Placeholder 2"/>
          <p:cNvSpPr>
            <a:spLocks noGrp="1"/>
          </p:cNvSpPr>
          <p:nvPr>
            <p:ph idx="1"/>
          </p:nvPr>
        </p:nvSpPr>
        <p:spPr/>
        <p:txBody>
          <a:bodyPr>
            <a:normAutofit/>
          </a:bodyPr>
          <a:lstStyle/>
          <a:p>
            <a:r>
              <a:rPr lang="en-GB" b="1" u="sng" dirty="0"/>
              <a:t>UE behaviour upon exceeding </a:t>
            </a:r>
            <a:r>
              <a:rPr lang="en-GB" b="1" u="sng" dirty="0" err="1"/>
              <a:t>L</a:t>
            </a:r>
            <a:r>
              <a:rPr lang="en-GB" b="1" u="sng" baseline="-25000" dirty="0" err="1"/>
              <a:t>out,max</a:t>
            </a:r>
            <a:r>
              <a:rPr lang="en-GB" b="1" u="sng" baseline="-25000" dirty="0"/>
              <a:t> </a:t>
            </a:r>
            <a:r>
              <a:rPr lang="en-GB" b="1" u="sng" dirty="0"/>
              <a:t>of OOS evaluation period when </a:t>
            </a:r>
            <a:r>
              <a:rPr lang="en-GB" b="1" u="sng" dirty="0" err="1"/>
              <a:t>Es</a:t>
            </a:r>
            <a:r>
              <a:rPr lang="en-GB" b="1" u="sng" dirty="0"/>
              <a:t>/</a:t>
            </a:r>
            <a:r>
              <a:rPr lang="en-GB" b="1" u="sng" dirty="0" err="1"/>
              <a:t>Iot</a:t>
            </a:r>
            <a:r>
              <a:rPr lang="en-GB" b="1" u="sng" dirty="0"/>
              <a:t> &gt; X dB</a:t>
            </a:r>
          </a:p>
          <a:p>
            <a:pPr lvl="1"/>
            <a:r>
              <a:rPr lang="en-GB" dirty="0"/>
              <a:t>The same as if the radio link quality for this RLM-RS resource were below </a:t>
            </a:r>
            <a:r>
              <a:rPr lang="en-GB" dirty="0" err="1"/>
              <a:t>Q</a:t>
            </a:r>
            <a:r>
              <a:rPr lang="en-GB" baseline="-25000" dirty="0" err="1"/>
              <a:t>out</a:t>
            </a:r>
            <a:r>
              <a:rPr lang="en-GB" dirty="0"/>
              <a:t> </a:t>
            </a:r>
          </a:p>
          <a:p>
            <a:r>
              <a:rPr lang="en-GB" b="1" u="sng" dirty="0"/>
              <a:t>Whether to define CSI-RS based RLM requirements in Rel-16</a:t>
            </a:r>
          </a:p>
          <a:p>
            <a:pPr lvl="1"/>
            <a:r>
              <a:rPr lang="en-GB" dirty="0">
                <a:solidFill>
                  <a:srgbClr val="00B050"/>
                </a:solidFill>
              </a:rPr>
              <a:t>Do not define CSI-RS based RLM requirements in Rel-16</a:t>
            </a:r>
            <a:endParaRPr lang="en-US" dirty="0">
              <a:solidFill>
                <a:srgbClr val="00B050"/>
              </a:solidFill>
            </a:endParaRPr>
          </a:p>
        </p:txBody>
      </p:sp>
    </p:spTree>
    <p:extLst>
      <p:ext uri="{BB962C8B-B14F-4D97-AF65-F5344CB8AC3E}">
        <p14:creationId xmlns:p14="http://schemas.microsoft.com/office/powerpoint/2010/main" val="6527137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a:t>Topic #4: </a:t>
            </a:r>
            <a:r>
              <a:rPr lang="en-GB" sz="4000" dirty="0"/>
              <a:t>Beam management (7.1.5.9)</a:t>
            </a:r>
            <a:endParaRPr lang="en-US" sz="4000" dirty="0"/>
          </a:p>
        </p:txBody>
      </p:sp>
      <p:sp>
        <p:nvSpPr>
          <p:cNvPr id="3" name="Content Placeholder 2"/>
          <p:cNvSpPr>
            <a:spLocks noGrp="1"/>
          </p:cNvSpPr>
          <p:nvPr>
            <p:ph idx="1"/>
          </p:nvPr>
        </p:nvSpPr>
        <p:spPr>
          <a:xfrm>
            <a:off x="838200" y="1287624"/>
            <a:ext cx="10515600" cy="5178490"/>
          </a:xfrm>
        </p:spPr>
        <p:txBody>
          <a:bodyPr>
            <a:normAutofit/>
          </a:bodyPr>
          <a:lstStyle/>
          <a:p>
            <a:r>
              <a:rPr lang="en-GB" b="1" u="sng" dirty="0"/>
              <a:t>Evaluation period for SSB based BFD</a:t>
            </a:r>
            <a:r>
              <a:rPr lang="en-GB" i="1" dirty="0"/>
              <a:t> </a:t>
            </a:r>
          </a:p>
          <a:p>
            <a:pPr lvl="1"/>
            <a:r>
              <a:rPr lang="en-GB" dirty="0">
                <a:solidFill>
                  <a:srgbClr val="00B050"/>
                </a:solidFill>
              </a:rPr>
              <a:t>The Evaluation period for SSB based BFD follows the same approach as that in the OOS evaluation period for SSB based RLM</a:t>
            </a:r>
          </a:p>
          <a:p>
            <a:r>
              <a:rPr lang="en-GB" b="1" u="sng" dirty="0"/>
              <a:t>Measurement period for L1-RSRP</a:t>
            </a:r>
          </a:p>
          <a:p>
            <a:pPr lvl="1"/>
            <a:r>
              <a:rPr lang="en-US" dirty="0"/>
              <a:t>RAN4 should wait for LS response from RAN1 on the UE behavior when UE cannot transmit HARQ-ACK for MAC CE deactivation for semi-persistent CSI reporting. RAN4 should continue the discussion in the RRM maintenance in case RAN4 does not receive the LS response from RAN1 during RAN4#96-e</a:t>
            </a:r>
          </a:p>
        </p:txBody>
      </p:sp>
    </p:spTree>
    <p:extLst>
      <p:ext uri="{BB962C8B-B14F-4D97-AF65-F5344CB8AC3E}">
        <p14:creationId xmlns:p14="http://schemas.microsoft.com/office/powerpoint/2010/main" val="82339286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12083</TotalTime>
  <Words>653</Words>
  <Application>Microsoft Office PowerPoint</Application>
  <PresentationFormat>Widescreen</PresentationFormat>
  <Paragraphs>55</Paragraphs>
  <Slides>10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맑은 고딕</vt:lpstr>
      <vt:lpstr>宋体</vt:lpstr>
      <vt:lpstr>Arial</vt:lpstr>
      <vt:lpstr>Calibri</vt:lpstr>
      <vt:lpstr>Calibri Light</vt:lpstr>
      <vt:lpstr>Office Theme</vt:lpstr>
      <vt:lpstr>WF on NR-U RRM Requirements (Part 2)   (All agreements in RAN4#96e in email thread #207)</vt:lpstr>
      <vt:lpstr>PowerPoint Presentation</vt:lpstr>
      <vt:lpstr>Topic #1: Cell re-selection (AI 7.1.5.2)</vt:lpstr>
      <vt:lpstr>Topic #2: Active BWP switching (AI 7.1.5.7)</vt:lpstr>
      <vt:lpstr>Topic #3: RLM (AI 7.1.5.8)</vt:lpstr>
      <vt:lpstr>Topic #3: RLM (AI 7.1.5.8)</vt:lpstr>
      <vt:lpstr>Topic #3: RLM (AI 7.1.5.8)</vt:lpstr>
      <vt:lpstr>Topic #3: RLM (AI 7.1.5.8)</vt:lpstr>
      <vt:lpstr>Topic #4: Beam management (7.1.5.9)</vt:lpstr>
      <vt:lpstr>Topic #5: Timing (AI 7.1.5.12)</vt:lpstr>
    </vt:vector>
  </TitlesOfParts>
  <Company>Qualcomm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Taemin Kim</dc:creator>
  <cp:keywords>CTPClassification=CTP_NT</cp:keywords>
  <cp:lastModifiedBy>Ato-MediaTek</cp:lastModifiedBy>
  <cp:revision>1930</cp:revision>
  <dcterms:created xsi:type="dcterms:W3CDTF">2016-04-13T15:12:29Z</dcterms:created>
  <dcterms:modified xsi:type="dcterms:W3CDTF">2020-08-27T16:46:42Z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1495070390</vt:lpwstr>
  </property>
  <property fmtid="{D5CDD505-2E9C-101B-9397-08002B2CF9AE}" pid="6" name="_2015_ms_pID_725343">
    <vt:lpwstr>(3)IUJRMeFfPba8mkSuIVp+lz+J5ESXOSYK92JnGMpKKMLy6dT930phYKx5dw2GSuuF7I07knUE
dDIV/HTbgaa6Ymb0JTPBTIR+l5HFWca2ydRGDz0Pu4KlIazA+8L+oSMSPbau37HA3dOX5SQL
yI4tJjHu85kANfIdDDcXA3ha0rd6JEOo2mnHTg5FiT5NhTXS+rk0rN5Q18LWhS3Yv5fxi0xX
TWBnTtcKOU6zbMOCdr</vt:lpwstr>
  </property>
  <property fmtid="{D5CDD505-2E9C-101B-9397-08002B2CF9AE}" pid="7" name="_2015_ms_pID_7253431">
    <vt:lpwstr>Z8hqzyjnUO9Yka38QbWZY5y4wATzpWhAsuNdd8N6jO0aLTX1ZYXktU
K+T27oyPj38SbyDIbws8uw29NQpv6Y68f2F662tNGcMluoPvtOuqdkGCyDP7VAzyFN/TsENV
uMHDhc/DSqvphZLAKkrh1vmalK66ZnQhsng7YGJ4qaLcER09IBhtWYzusQ6zedqwnsAi6nVd
kOzzNRhL3HCFYjqLJCp+NXvdDRKUvbOe/34k</vt:lpwstr>
  </property>
  <property fmtid="{D5CDD505-2E9C-101B-9397-08002B2CF9AE}" pid="8" name="_NewReviewCycle">
    <vt:lpwstr/>
  </property>
  <property fmtid="{D5CDD505-2E9C-101B-9397-08002B2CF9AE}" pid="9" name="_2015_ms_pID_7253432">
    <vt:lpwstr>/g==</vt:lpwstr>
  </property>
  <property fmtid="{D5CDD505-2E9C-101B-9397-08002B2CF9AE}" pid="10" name="TitusGUID">
    <vt:lpwstr>d13d0c97-1544-48d9-94ae-758c3fa742a4</vt:lpwstr>
  </property>
  <property fmtid="{D5CDD505-2E9C-101B-9397-08002B2CF9AE}" pid="11" name="CTP_TimeStamp">
    <vt:lpwstr>2018-05-24 00:15:42Z</vt:lpwstr>
  </property>
  <property fmtid="{D5CDD505-2E9C-101B-9397-08002B2CF9AE}" pid="12" name="CTP_BU">
    <vt:lpwstr>NA</vt:lpwstr>
  </property>
  <property fmtid="{D5CDD505-2E9C-101B-9397-08002B2CF9AE}" pid="13" name="CTP_IDSID">
    <vt:lpwstr>NA</vt:lpwstr>
  </property>
  <property fmtid="{D5CDD505-2E9C-101B-9397-08002B2CF9AE}" pid="14" name="CTP_WWID">
    <vt:lpwstr>NA</vt:lpwstr>
  </property>
  <property fmtid="{D5CDD505-2E9C-101B-9397-08002B2CF9AE}" pid="15" name="CTPClassification">
    <vt:lpwstr>CTP_NT</vt:lpwstr>
  </property>
</Properties>
</file>