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60" r:id="rId4"/>
    <p:sldId id="263" r:id="rId5"/>
    <p:sldId id="264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6" autoAdjust="0"/>
    <p:restoredTop sz="94660"/>
  </p:normalViewPr>
  <p:slideViewPr>
    <p:cSldViewPr snapToGrid="0">
      <p:cViewPr varScale="1">
        <p:scale>
          <a:sx n="62" d="100"/>
          <a:sy n="62" d="100"/>
        </p:scale>
        <p:origin x="828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8/28/2020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70610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8/28/2020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14749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8/28/2020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4303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8/28/2020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03791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8/28/2020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6630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8/28/2020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49337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8/28/2020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91688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8/28/2020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3153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8/28/2020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154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8/28/2020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77443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8/28/2020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88827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E1497F-B839-4405-8393-54063B8ED4F9}" type="datetimeFigureOut">
              <a:rPr lang="en-US" smtClean="0"/>
              <a:t>8/28/2020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6169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D5B92D-C1D6-4F4D-9A35-742196D2A72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WF on R16 NR RRM enhancements - BWP switching on multiple CCs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63153C7-90FD-45A9-BF64-956302D51DD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Intel Corporation </a:t>
            </a: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E8AB76A7-E345-489E-86E5-9C632EA7AE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6724" y="516873"/>
            <a:ext cx="1132522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b="1" dirty="0"/>
              <a:t>3GPP TSG-RAN WG4 Meeting #96-e                            	            								              R4-2012271 Electronic Meeting, 17-28, Aug. , 2020</a:t>
            </a:r>
          </a:p>
          <a:p>
            <a:endParaRPr lang="zh-CN" altLang="zh-CN" sz="1350" dirty="0"/>
          </a:p>
        </p:txBody>
      </p:sp>
    </p:spTree>
    <p:extLst>
      <p:ext uri="{BB962C8B-B14F-4D97-AF65-F5344CB8AC3E}">
        <p14:creationId xmlns:p14="http://schemas.microsoft.com/office/powerpoint/2010/main" val="25879941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EB4DD9-B933-4010-80F3-7E86153899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8175" y="1589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b="1" dirty="0"/>
              <a:t>Simultaneous BWP switching on multiple CCs (1)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E8880C11-C71E-4EBF-AC02-90AE633DE170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638175" y="1019175"/>
                <a:ext cx="10515600" cy="567690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GB" b="1" u="sng" dirty="0"/>
                  <a:t>Delay requirements for DCI/timer based BWP switch</a:t>
                </a:r>
                <a:endParaRPr lang="en-US" dirty="0"/>
              </a:p>
              <a:p>
                <a:pPr marL="0" indent="0" hangingPunct="0">
                  <a:lnSpc>
                    <a:spcPct val="120000"/>
                  </a:lnSpc>
                  <a:spcAft>
                    <a:spcPts val="600"/>
                  </a:spcAft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2600" i="1"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n-GB" sz="2600" i="1">
                            <a:latin typeface="Cambria Math" panose="02040503050406030204" pitchFamily="18" charset="0"/>
                          </a:rPr>
                          <m:t>𝐵𝑊𝑃𝑆𝑤𝑖𝑡𝑐h𝐷𝑒𝑙𝑎𝑦</m:t>
                        </m:r>
                      </m:sub>
                    </m:sSub>
                    <m:r>
                      <a:rPr lang="x-none" sz="2600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x-none" sz="2600" i="1">
                        <a:latin typeface="Cambria Math" panose="02040503050406030204" pitchFamily="18" charset="0"/>
                      </a:rPr>
                      <m:t>𝐷</m:t>
                    </m:r>
                    <m:r>
                      <a:rPr lang="x-none" sz="2600" i="1">
                        <a:latin typeface="Cambria Math" panose="02040503050406030204" pitchFamily="18" charset="0"/>
                      </a:rPr>
                      <m:t>∗(</m:t>
                    </m:r>
                    <m:r>
                      <a:rPr lang="en-US" sz="2600" b="0" i="1" smtClean="0">
                        <a:latin typeface="Cambria Math" panose="02040503050406030204" pitchFamily="18" charset="0"/>
                      </a:rPr>
                      <m:t>𝑁</m:t>
                    </m:r>
                    <m:r>
                      <a:rPr lang="en-GB" sz="2600" i="1">
                        <a:latin typeface="Cambria Math" panose="02040503050406030204" pitchFamily="18" charset="0"/>
                      </a:rPr>
                      <m:t>−</m:t>
                    </m:r>
                    <m:r>
                      <a:rPr lang="x-none" sz="2600" i="1">
                        <a:latin typeface="Cambria Math" panose="02040503050406030204" pitchFamily="18" charset="0"/>
                      </a:rPr>
                      <m:t>1)</m:t>
                    </m:r>
                  </m:oMath>
                </a14:m>
                <a:r>
                  <a:rPr lang="en-US" sz="2600" i="1" dirty="0"/>
                  <a:t>; </a:t>
                </a:r>
                <a:r>
                  <a:rPr lang="en-GB" sz="2600" dirty="0"/>
                  <a:t>D is incremental delay for BWP switch processing on additional CCs</a:t>
                </a:r>
              </a:p>
              <a:p>
                <a:pPr hangingPunct="0">
                  <a:spcAft>
                    <a:spcPts val="600"/>
                  </a:spcAft>
                  <a:buFontTx/>
                  <a:buChar char="-"/>
                </a:pPr>
                <a:r>
                  <a:rPr lang="en-US" dirty="0"/>
                  <a:t>D:</a:t>
                </a:r>
              </a:p>
              <a:p>
                <a:pPr lvl="1" hangingPunct="0">
                  <a:spcAft>
                    <a:spcPts val="600"/>
                  </a:spcAft>
                </a:pPr>
                <a:r>
                  <a:rPr lang="en-GB" dirty="0">
                    <a:highlight>
                      <a:srgbClr val="00FF00"/>
                    </a:highlight>
                  </a:rPr>
                  <a:t>Agreement in GTW session : </a:t>
                </a:r>
                <a:r>
                  <a:rPr lang="en-US" dirty="0">
                    <a:highlight>
                      <a:srgbClr val="00FF00"/>
                    </a:highlight>
                  </a:rPr>
                  <a:t>adding D=200us for type 2 UE capability</a:t>
                </a:r>
              </a:p>
              <a:p>
                <a:pPr marL="0" indent="0" hangingPunct="0">
                  <a:spcAft>
                    <a:spcPts val="600"/>
                  </a:spcAft>
                  <a:buNone/>
                </a:pPr>
                <a:r>
                  <a:rPr lang="en-US" dirty="0"/>
                  <a:t>- Definition of N: </a:t>
                </a:r>
              </a:p>
              <a:p>
                <a:pPr lvl="1" hangingPunct="0">
                  <a:spcAft>
                    <a:spcPts val="600"/>
                  </a:spcAft>
                </a:pPr>
                <a:r>
                  <a:rPr lang="en-GB" dirty="0">
                    <a:highlight>
                      <a:srgbClr val="00FF00"/>
                    </a:highlight>
                  </a:rPr>
                  <a:t>Agreement in GTW session : For UE which is capable of per-FR gap, and no BWP switch involves SCS change, N is the number of simultaneous BWP switching on CCs within the same frequency range; For UE which is not capable of per-FR gap, or the BWP switches on multiple CCs involves SCS changing, N is the number of simultaneous BWP switching on both FR.</a:t>
                </a:r>
                <a:endParaRPr lang="en-US" dirty="0">
                  <a:highlight>
                    <a:srgbClr val="00FF00"/>
                  </a:highlight>
                </a:endParaRP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E8880C11-C71E-4EBF-AC02-90AE633DE17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38175" y="1019175"/>
                <a:ext cx="10515600" cy="5676900"/>
              </a:xfrm>
              <a:blipFill>
                <a:blip r:embed="rId2"/>
                <a:stretch>
                  <a:fillRect l="-1217" t="-171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775549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B40BBA-9B74-4D3F-A4C2-7C4F22440D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b="1" dirty="0"/>
              <a:t>Simultaneous BWP switching on multiple CCs (2)</a:t>
            </a:r>
            <a:endParaRPr lang="en-US" sz="4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379B554E-DFC6-436F-A0AC-BFD288F712DF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190625"/>
                <a:ext cx="10515600" cy="5429250"/>
              </a:xfrm>
            </p:spPr>
            <p:txBody>
              <a:bodyPr>
                <a:normAutofit/>
              </a:bodyPr>
              <a:lstStyle/>
              <a:p>
                <a:pPr marL="0" indent="0" hangingPunct="0">
                  <a:buNone/>
                </a:pPr>
                <a:r>
                  <a:rPr lang="en-US" b="1" u="sng" dirty="0"/>
                  <a:t>Delay requirements for RRC based BWP switch</a:t>
                </a:r>
                <a:endParaRPr lang="en-US" dirty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GB">
                            <a:latin typeface="Cambria Math" panose="02040503050406030204" pitchFamily="18" charset="0"/>
                          </a:rPr>
                          <m:t>T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GB">
                            <a:latin typeface="Cambria Math" panose="02040503050406030204" pitchFamily="18" charset="0"/>
                          </a:rPr>
                          <m:t>RRCprocessing</m:t>
                        </m:r>
                      </m:sub>
                    </m:sSub>
                    <m:r>
                      <a:rPr lang="en-GB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GB">
                            <a:latin typeface="Cambria Math" panose="02040503050406030204" pitchFamily="18" charset="0"/>
                          </a:rPr>
                          <m:t>T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GB">
                            <a:latin typeface="Cambria Math" panose="02040503050406030204" pitchFamily="18" charset="0"/>
                          </a:rPr>
                          <m:t>BWPswitchDelayRRC</m:t>
                        </m:r>
                        <m:r>
                          <a:rPr lang="en-GB">
                            <a:latin typeface="Cambria Math" panose="02040503050406030204" pitchFamily="18" charset="0"/>
                          </a:rPr>
                          <m:t> </m:t>
                        </m:r>
                      </m:sub>
                    </m:sSub>
                    <m:r>
                      <a:rPr lang="en-GB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GB">
                            <a:latin typeface="Cambria Math" panose="02040503050406030204" pitchFamily="18" charset="0"/>
                          </a:rPr>
                          <m:t>D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GB">
                            <a:latin typeface="Cambria Math" panose="02040503050406030204" pitchFamily="18" charset="0"/>
                          </a:rPr>
                          <m:t>RRC</m:t>
                        </m:r>
                      </m:sub>
                    </m:sSub>
                    <m:r>
                      <a:rPr lang="en-GB" i="1">
                        <a:latin typeface="Cambria Math" panose="02040503050406030204" pitchFamily="18" charset="0"/>
                      </a:rPr>
                      <m:t>∗</m:t>
                    </m:r>
                    <m:r>
                      <a:rPr lang="en-GB">
                        <a:latin typeface="Cambria Math" panose="02040503050406030204" pitchFamily="18" charset="0"/>
                      </a:rPr>
                      <m:t>(</m:t>
                    </m:r>
                    <m:r>
                      <m:rPr>
                        <m:sty m:val="p"/>
                      </m:rPr>
                      <a:rPr lang="en-GB">
                        <a:latin typeface="Cambria Math" panose="02040503050406030204" pitchFamily="18" charset="0"/>
                      </a:rPr>
                      <m:t>N</m:t>
                    </m:r>
                    <m:r>
                      <a:rPr lang="en-GB" i="1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GB">
                        <a:latin typeface="Cambria Math" panose="02040503050406030204" pitchFamily="18" charset="0"/>
                      </a:rPr>
                      <m:t>1)</m:t>
                    </m:r>
                  </m:oMath>
                </a14:m>
                <a:r>
                  <a:rPr lang="en-GB" dirty="0"/>
                  <a:t>; </a:t>
                </a:r>
              </a:p>
              <a:p>
                <a:pPr lvl="0"/>
                <a:r>
                  <a:rPr lang="en-GB" dirty="0">
                    <a:highlight>
                      <a:srgbClr val="00FF00"/>
                    </a:highlight>
                  </a:rPr>
                  <a:t>Agreement in GTW session:</a:t>
                </a:r>
                <a:endParaRPr lang="en-US" dirty="0"/>
              </a:p>
              <a:p>
                <a:r>
                  <a:rPr lang="en-US" dirty="0">
                    <a:highlight>
                      <a:srgbClr val="00FF00"/>
                    </a:highlight>
                  </a:rPr>
                  <a:t>For type 1 UE, </a:t>
                </a:r>
                <a:r>
                  <a:rPr lang="en-GB" dirty="0">
                    <a:highlight>
                      <a:srgbClr val="00FF00"/>
                    </a:highlight>
                  </a:rPr>
                  <a:t>D</a:t>
                </a:r>
                <a:r>
                  <a:rPr lang="en-GB" baseline="-25000" dirty="0">
                    <a:highlight>
                      <a:srgbClr val="00FF00"/>
                    </a:highlight>
                  </a:rPr>
                  <a:t>RRC</a:t>
                </a:r>
                <a:r>
                  <a:rPr lang="en-GB" dirty="0">
                    <a:highlight>
                      <a:srgbClr val="00FF00"/>
                    </a:highlight>
                  </a:rPr>
                  <a:t> = 0ms; For type 2 UE, D</a:t>
                </a:r>
                <a:r>
                  <a:rPr lang="en-GB" baseline="-25000" dirty="0">
                    <a:highlight>
                      <a:srgbClr val="00FF00"/>
                    </a:highlight>
                  </a:rPr>
                  <a:t>RRC</a:t>
                </a:r>
                <a:r>
                  <a:rPr lang="en-GB" dirty="0">
                    <a:highlight>
                      <a:srgbClr val="00FF00"/>
                    </a:highlight>
                  </a:rPr>
                  <a:t> = D</a:t>
                </a:r>
                <a:endParaRPr lang="en-US" dirty="0">
                  <a:highlight>
                    <a:srgbClr val="00FF00"/>
                  </a:highlight>
                </a:endParaRP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379B554E-DFC6-436F-A0AC-BFD288F712D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190625"/>
                <a:ext cx="10515600" cy="5429250"/>
              </a:xfrm>
              <a:blipFill>
                <a:blip r:embed="rId2"/>
                <a:stretch>
                  <a:fillRect l="-1217" t="-179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972832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BA1BAE-B928-45E9-98FA-6149D3C03E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b="1" dirty="0"/>
              <a:t>Partial Overlap BWP switching on multiple CCs (1)</a:t>
            </a: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6A3DF5-D96D-4AAB-97DB-93B6F633BA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1528"/>
            <a:ext cx="10515600" cy="55994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u="sng" dirty="0"/>
              <a:t>Delay requirement for Timer based BWP switch </a:t>
            </a:r>
          </a:p>
          <a:p>
            <a:pPr marL="0" indent="0">
              <a:buNone/>
            </a:pPr>
            <a:r>
              <a:rPr lang="en-GB" sz="2600" dirty="0">
                <a:highlight>
                  <a:srgbClr val="00FF00"/>
                </a:highlight>
              </a:rPr>
              <a:t>Agreement in GTW session:</a:t>
            </a:r>
            <a:endParaRPr lang="en-US" sz="2600" b="1" u="sng" dirty="0"/>
          </a:p>
          <a:p>
            <a:pPr marL="0" indent="0">
              <a:buNone/>
            </a:pPr>
            <a:r>
              <a:rPr lang="en-GB" sz="2600" dirty="0">
                <a:highlight>
                  <a:srgbClr val="00FF00"/>
                </a:highlight>
              </a:rPr>
              <a:t>if UE is capable of per-FR gap and the timer based BWP switch happens in two frequency range, UE handles timer-based BWP switch sequentially</a:t>
            </a:r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dirty="0" err="1"/>
              <a:t>T</a:t>
            </a:r>
            <a:r>
              <a:rPr lang="en-US" baseline="-25000" dirty="0" err="1"/>
              <a:t>MultipleBWPswitchDelayTotal</a:t>
            </a:r>
            <a:r>
              <a:rPr lang="en-US" baseline="-25000" dirty="0"/>
              <a:t> </a:t>
            </a:r>
            <a:r>
              <a:rPr lang="en-US" dirty="0"/>
              <a:t>= </a:t>
            </a:r>
            <a:r>
              <a:rPr lang="en-US" dirty="0" err="1"/>
              <a:t>T</a:t>
            </a:r>
            <a:r>
              <a:rPr lang="en-US" baseline="-25000" dirty="0" err="1"/>
              <a:t>Delay</a:t>
            </a:r>
            <a:r>
              <a:rPr lang="en-US" dirty="0"/>
              <a:t> + </a:t>
            </a:r>
            <a:r>
              <a:rPr lang="en-US" dirty="0" err="1"/>
              <a:t>T</a:t>
            </a:r>
            <a:r>
              <a:rPr lang="en-US" baseline="-25000" dirty="0" err="1"/>
              <a:t>MultipleBWPswitchDelay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Where:</a:t>
            </a:r>
          </a:p>
          <a:p>
            <a:r>
              <a:rPr lang="en-US" dirty="0" err="1"/>
              <a:t>T</a:t>
            </a:r>
            <a:r>
              <a:rPr lang="en-US" baseline="-25000" dirty="0" err="1"/>
              <a:t>Delay</a:t>
            </a:r>
            <a:r>
              <a:rPr lang="en-US" dirty="0"/>
              <a:t> is the time required to complete the ongoing timer-based BWP switching on other CCs. </a:t>
            </a:r>
          </a:p>
          <a:p>
            <a:r>
              <a:rPr lang="en-US" dirty="0" err="1"/>
              <a:t>T</a:t>
            </a:r>
            <a:r>
              <a:rPr lang="en-US" baseline="-25000" dirty="0" err="1"/>
              <a:t>MultipleBWPswitchDelay</a:t>
            </a:r>
            <a:r>
              <a:rPr lang="en-US" baseline="-25000" dirty="0"/>
              <a:t> </a:t>
            </a:r>
            <a:r>
              <a:rPr lang="en-US" dirty="0"/>
              <a:t>is the timer-based BWP switch delay on current single CC defined in clause 8.6.2 or simultaneously triggered on multiple CCs defined in clause 8.6.2B.1.</a:t>
            </a:r>
          </a:p>
          <a:p>
            <a:pPr lvl="1">
              <a:lnSpc>
                <a:spcPct val="110000"/>
              </a:lnSpc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b="1" u="sng" dirty="0"/>
          </a:p>
        </p:txBody>
      </p:sp>
    </p:spTree>
    <p:extLst>
      <p:ext uri="{BB962C8B-B14F-4D97-AF65-F5344CB8AC3E}">
        <p14:creationId xmlns:p14="http://schemas.microsoft.com/office/powerpoint/2010/main" val="18874687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BA1BAE-B928-45E9-98FA-6149D3C03E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Partial Overlap BWP switching on multiple CCs (2)</a:t>
            </a: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6A3DF5-D96D-4AAB-97DB-93B6F633BA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47800"/>
            <a:ext cx="10515600" cy="47291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u="sng" dirty="0"/>
              <a:t>Delay requirement for RRC based BWP switch </a:t>
            </a:r>
          </a:p>
          <a:p>
            <a:r>
              <a:rPr lang="en-GB" dirty="0">
                <a:highlight>
                  <a:srgbClr val="00FF00"/>
                </a:highlight>
              </a:rPr>
              <a:t>Agreement in GTW session:</a:t>
            </a:r>
            <a:endParaRPr lang="en-GB" dirty="0"/>
          </a:p>
          <a:p>
            <a:pPr lvl="1"/>
            <a:r>
              <a:rPr lang="en-GB" dirty="0">
                <a:highlight>
                  <a:srgbClr val="00FF00"/>
                </a:highlight>
              </a:rPr>
              <a:t>Additional waiting time for RRC based BWP switch is upper bounded by the multiple BWP switch time in CG1. </a:t>
            </a:r>
            <a:endParaRPr lang="en-US" dirty="0">
              <a:highlight>
                <a:srgbClr val="00FF00"/>
              </a:highlight>
            </a:endParaRPr>
          </a:p>
          <a:p>
            <a:pPr lvl="1"/>
            <a:r>
              <a:rPr lang="en-GB" dirty="0">
                <a:highlight>
                  <a:srgbClr val="00FF00"/>
                </a:highlight>
              </a:rPr>
              <a:t>Note: UE is not precluded to process the 2nd RRC message before the first RRC based BWP switch completes and this is up to UE implementation (no spec impact)</a:t>
            </a:r>
            <a:endParaRPr lang="en-US" dirty="0">
              <a:highlight>
                <a:srgbClr val="00FF00"/>
              </a:highlight>
            </a:endParaRPr>
          </a:p>
          <a:p>
            <a:pPr lvl="1"/>
            <a:endParaRPr lang="en-GB" dirty="0">
              <a:highlight>
                <a:srgbClr val="00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4636190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2112</TotalTime>
  <Words>393</Words>
  <Application>Microsoft Office PowerPoint</Application>
  <PresentationFormat>Widescreen</PresentationFormat>
  <Paragraphs>29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Cambria Math</vt:lpstr>
      <vt:lpstr>Times New Roman</vt:lpstr>
      <vt:lpstr>Office Theme</vt:lpstr>
      <vt:lpstr>WF on R16 NR RRM enhancements - BWP switching on multiple CCs</vt:lpstr>
      <vt:lpstr>Simultaneous BWP switching on multiple CCs (1)</vt:lpstr>
      <vt:lpstr>Simultaneous BWP switching on multiple CCs (2)</vt:lpstr>
      <vt:lpstr>Partial Overlap BWP switching on multiple CCs (1)</vt:lpstr>
      <vt:lpstr>Partial Overlap BWP switching on multiple CCs (2)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Intel_RAN4#94e</dc:creator>
  <cp:keywords>CTPClassification=CTP_NT</cp:keywords>
  <cp:lastModifiedBy>Hua</cp:lastModifiedBy>
  <cp:revision>177</cp:revision>
  <dcterms:created xsi:type="dcterms:W3CDTF">2020-03-02T17:24:24Z</dcterms:created>
  <dcterms:modified xsi:type="dcterms:W3CDTF">2020-08-28T12:30:57Z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1040a88f-8fd5-4e76-a7a9-f108c315ae8c</vt:lpwstr>
  </property>
  <property fmtid="{D5CDD505-2E9C-101B-9397-08002B2CF9AE}" pid="3" name="CTP_TimeStamp">
    <vt:lpwstr>2020-08-25 12:42:15Z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