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92" r:id="rId6"/>
    <p:sldId id="294" r:id="rId7"/>
    <p:sldId id="296" r:id="rId8"/>
    <p:sldId id="297" r:id="rId9"/>
    <p:sldId id="298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1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2020/8/28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2020/8/28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2020/8/28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2020/8/28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2020/8/28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2020/8/28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257248"/>
            <a:ext cx="5616575" cy="868434"/>
          </a:xfrm>
        </p:spPr>
        <p:txBody>
          <a:bodyPr/>
          <a:lstStyle/>
          <a:p>
            <a:pPr algn="l" eaLnBrk="1" hangingPunct="1"/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#96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-e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Electronic Meeting, 17-28 August, 2020</a:t>
            </a: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2420939"/>
            <a:ext cx="113763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dirty="0"/>
              <a:t>WF on requirements for PRS-RSRP measurements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8448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GB" b="1" u="heavy" dirty="0"/>
              <a:t>R4-2012263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Measurement period for PRS RSRP</a:t>
            </a:r>
            <a:endParaRPr lang="zh-CN" altLang="en-US" sz="36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695400" y="1417639"/>
                <a:ext cx="11161240" cy="4708526"/>
              </a:xfrm>
            </p:spPr>
            <p:txBody>
              <a:bodyPr>
                <a:normAutofit fontScale="85000" lnSpcReduction="10000"/>
              </a:bodyPr>
              <a:lstStyle/>
              <a:p>
                <a:pPr lvl="0"/>
                <a:r>
                  <a:rPr lang="en-GB" dirty="0"/>
                  <a:t>When configured with UE Rx-Tx time difference, PRS-RSRP measurement period requirements can be same as that of UE Rx-Tx time difference measurement</a:t>
                </a:r>
                <a:endParaRPr lang="en-US" dirty="0"/>
              </a:p>
              <a:p>
                <a:pPr lvl="0"/>
                <a:r>
                  <a:rPr lang="en-GB" dirty="0"/>
                  <a:t>When configured with PRS-RSTD, PRS-RSRP measurement period requirements can be same as that of RSTD measurement</a:t>
                </a:r>
                <a:endParaRPr lang="en-US" dirty="0"/>
              </a:p>
              <a:p>
                <a:pPr lvl="0"/>
                <a:r>
                  <a:rPr lang="en-GB" dirty="0"/>
                  <a:t>When not configured with either UE Rx-Tx or RSTD, measurement period requirements of RSTD can be reused for PRS-RSRP measurement.</a:t>
                </a:r>
                <a:endParaRPr lang="en-US" dirty="0"/>
              </a:p>
              <a:p>
                <a:pPr lvl="0"/>
                <a:r>
                  <a:rPr lang="en-US" dirty="0"/>
                  <a:t>Note: The agreements above are valid for the case when the number of samples for PRS-RSRP measurements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i="1"/>
                          <m:t>N</m:t>
                        </m:r>
                      </m:e>
                      <m:sub>
                        <m:r>
                          <m:rPr>
                            <m:nor/>
                          </m:rPr>
                          <a:rPr lang="en-US" i="1"/>
                          <m:t>sample</m:t>
                        </m:r>
                      </m:sub>
                    </m:sSub>
                  </m:oMath>
                </a14:m>
                <a:r>
                  <a:rPr lang="en-US" dirty="0"/>
                  <a:t> = [4]. Agreement can be revisited if more samples are needed for PRS-RSRP measurements. </a:t>
                </a:r>
              </a:p>
              <a:p>
                <a:pPr marL="857250" lvl="2" indent="0">
                  <a:buNone/>
                </a:pPr>
                <a:endParaRPr lang="en-GB" strike="sngStrike" dirty="0"/>
              </a:p>
              <a:p>
                <a:pPr marL="457200" lvl="1" indent="0">
                  <a:buNone/>
                </a:pPr>
                <a:endParaRPr lang="en-GB" strike="sngStrike" dirty="0"/>
              </a:p>
              <a:p>
                <a:pPr marL="457200" lvl="1" indent="0">
                  <a:buNone/>
                </a:pPr>
                <a:endParaRPr lang="en-US" dirty="0"/>
              </a:p>
              <a:p>
                <a:endParaRPr lang="zh-CN" altLang="en-US" sz="2400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5400" y="1417639"/>
                <a:ext cx="11161240" cy="4708526"/>
              </a:xfrm>
              <a:blipFill>
                <a:blip r:embed="rId2"/>
                <a:stretch>
                  <a:fillRect l="-928" t="-20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3570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Measurement capability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RAN4 will refer to RAN2 positioning capabilities in RAN4 requirements</a:t>
            </a:r>
          </a:p>
          <a:p>
            <a:pPr lvl="0"/>
            <a:r>
              <a:rPr lang="en-GB" dirty="0"/>
              <a:t>RAN4 will not separately define measurement capability in terms of number of PRS layers, TRPs, resource sets and resources that UE shall be able to measure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698958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Side condition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1424" y="1196753"/>
            <a:ext cx="10670976" cy="4929412"/>
          </a:xfrm>
        </p:spPr>
        <p:txBody>
          <a:bodyPr>
            <a:normAutofit/>
          </a:bodyPr>
          <a:lstStyle/>
          <a:p>
            <a:r>
              <a:rPr lang="en-US" sz="2800" dirty="0"/>
              <a:t>For DL-</a:t>
            </a:r>
            <a:r>
              <a:rPr lang="en-US" sz="2800" dirty="0" err="1"/>
              <a:t>AoD</a:t>
            </a:r>
            <a:r>
              <a:rPr lang="en-US" sz="2800" dirty="0"/>
              <a:t>, the </a:t>
            </a:r>
            <a:r>
              <a:rPr lang="en-GB" sz="2800" dirty="0"/>
              <a:t>side condition of PRS RSRP can be specified</a:t>
            </a:r>
            <a:endParaRPr lang="en-US" sz="2800" dirty="0"/>
          </a:p>
          <a:p>
            <a:pPr lvl="1"/>
            <a:r>
              <a:rPr lang="en-GB" sz="2400" dirty="0"/>
              <a:t>Option 1:  </a:t>
            </a:r>
            <a:r>
              <a:rPr lang="en-GB" dirty="0"/>
              <a:t>Serving cell/TRP side conditions need to be specified (in addition to neighbour cells)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/>
              <a:t>as </a:t>
            </a:r>
          </a:p>
          <a:p>
            <a:pPr lvl="2"/>
            <a:r>
              <a:rPr lang="en-GB" dirty="0"/>
              <a:t>Option 1-1: -6 dB </a:t>
            </a:r>
          </a:p>
          <a:p>
            <a:pPr lvl="2"/>
            <a:r>
              <a:rPr lang="en-GB" dirty="0"/>
              <a:t>Option 1-2. -3 dB </a:t>
            </a:r>
            <a:endParaRPr lang="en-US" dirty="0"/>
          </a:p>
          <a:p>
            <a:pPr lvl="1"/>
            <a:r>
              <a:rPr lang="en-US" sz="2400" dirty="0"/>
              <a:t>Option 2: R</a:t>
            </a:r>
            <a:r>
              <a:rPr lang="en-GB" sz="2400" dirty="0" err="1"/>
              <a:t>eference</a:t>
            </a:r>
            <a:r>
              <a:rPr lang="en-GB" sz="2400" dirty="0"/>
              <a:t> cell/TRPs  side conditions need to be specified (in addition to neighbour cells)</a:t>
            </a:r>
            <a:endParaRPr lang="en-GB" sz="2400" strike="sngStrike" dirty="0"/>
          </a:p>
          <a:p>
            <a:pPr lvl="2"/>
            <a:r>
              <a:rPr lang="en-GB" dirty="0"/>
              <a:t>Same as that for the reference cell in PRS-RSTD</a:t>
            </a:r>
          </a:p>
          <a:p>
            <a:pPr lvl="1"/>
            <a:r>
              <a:rPr lang="en-US" sz="2400" dirty="0"/>
              <a:t>Option 3 :for </a:t>
            </a:r>
            <a:r>
              <a:rPr lang="en-GB" sz="2400" dirty="0" err="1"/>
              <a:t>neighbor</a:t>
            </a:r>
            <a:r>
              <a:rPr lang="en-GB" sz="2400" dirty="0"/>
              <a:t> cell/TRPs ONLY. </a:t>
            </a:r>
          </a:p>
          <a:p>
            <a:pPr lvl="1"/>
            <a:r>
              <a:rPr lang="en-GB" sz="2400" dirty="0"/>
              <a:t>Option 4: serving cell/TRP and reference cell/TRP need to be specified (in addition to neighbour cells) </a:t>
            </a:r>
            <a:endParaRPr lang="en-US" sz="2400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7519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 wrap="square" anchor="ctr">
            <a:normAutofit fontScale="90000"/>
          </a:bodyPr>
          <a:lstStyle/>
          <a:p>
            <a:r>
              <a:rPr lang="en-US" altLang="zh-CN" b="1" dirty="0"/>
              <a:t>Measurement accuracy requirements for PRS RSRP 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263352" y="1484784"/>
            <a:ext cx="11449272" cy="4641379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dirty="0"/>
              <a:t>Number of samples for PRS RSRP measurement accuracy: </a:t>
            </a:r>
          </a:p>
          <a:p>
            <a:pPr lvl="1">
              <a:lnSpc>
                <a:spcPct val="90000"/>
              </a:lnSpc>
            </a:pPr>
            <a:r>
              <a:rPr lang="en-US" altLang="zh-CN" dirty="0">
                <a:highlight>
                  <a:srgbClr val="FFFF00"/>
                </a:highlight>
              </a:rPr>
              <a:t>FFS, </a:t>
            </a:r>
            <a:r>
              <a:rPr lang="en-US" altLang="zh-CN" dirty="0"/>
              <a:t>consider that PRS occasion is not defined by RAN4</a:t>
            </a:r>
          </a:p>
          <a:p>
            <a:pPr>
              <a:lnSpc>
                <a:spcPct val="90000"/>
              </a:lnSpc>
            </a:pPr>
            <a:r>
              <a:rPr lang="en-US" dirty="0"/>
              <a:t>Types of requirements</a:t>
            </a:r>
            <a:endParaRPr lang="en-US" altLang="zh-CN" sz="1500" dirty="0"/>
          </a:p>
          <a:p>
            <a:pPr lvl="1">
              <a:lnSpc>
                <a:spcPct val="90000"/>
              </a:lnSpc>
            </a:pPr>
            <a:r>
              <a:rPr lang="en-US" sz="2400" dirty="0"/>
              <a:t>Option 1: Define absolute accuracy requirements  ONLY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Option 2: Define relative accuracy requirements  ONLY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Option 3: Define both absolute  and relative accuracy requirements</a:t>
            </a:r>
          </a:p>
        </p:txBody>
      </p:sp>
    </p:spTree>
    <p:extLst>
      <p:ext uri="{BB962C8B-B14F-4D97-AF65-F5344CB8AC3E}">
        <p14:creationId xmlns:p14="http://schemas.microsoft.com/office/powerpoint/2010/main" val="905533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066130"/>
          </a:xfrm>
        </p:spPr>
        <p:txBody>
          <a:bodyPr wrap="square" anchor="ctr">
            <a:normAutofit/>
          </a:bodyPr>
          <a:lstStyle/>
          <a:p>
            <a:r>
              <a:rPr lang="en-US" sz="4000" b="1" dirty="0"/>
              <a:t>PRS RSRP measurement under cell change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263352" y="1484784"/>
            <a:ext cx="11449272" cy="4641379"/>
          </a:xfrm>
        </p:spPr>
        <p:txBody>
          <a:bodyPr wrap="square" anchor="t">
            <a:normAutofit/>
          </a:bodyPr>
          <a:lstStyle/>
          <a:p>
            <a:r>
              <a:rPr lang="en-GB" dirty="0"/>
              <a:t>When configured together with UE Rx-Tx, the UE </a:t>
            </a:r>
            <a:r>
              <a:rPr lang="en-GB" dirty="0" err="1"/>
              <a:t>behavior</a:t>
            </a:r>
            <a:r>
              <a:rPr lang="en-GB" dirty="0"/>
              <a:t> rules for PRS-RSRP are the same as for these for UE Rx-Tx (agreed in [R4-1915854])</a:t>
            </a:r>
            <a:endParaRPr lang="en-US" dirty="0"/>
          </a:p>
          <a:p>
            <a:pPr lvl="0"/>
            <a:r>
              <a:rPr lang="en-GB" dirty="0"/>
              <a:t>When configured together with RSTD, the UE </a:t>
            </a:r>
            <a:r>
              <a:rPr lang="en-GB" dirty="0" err="1"/>
              <a:t>behavior</a:t>
            </a:r>
            <a:r>
              <a:rPr lang="en-GB" dirty="0"/>
              <a:t> rules for PRS-RSPR measurement under cell change are the same as for RSTD (the rules for RSTD were agreed in [R4-1915854]):</a:t>
            </a:r>
            <a:endParaRPr lang="en-US" dirty="0"/>
          </a:p>
          <a:p>
            <a:pPr lvl="1"/>
            <a:r>
              <a:rPr lang="en-GB" dirty="0"/>
              <a:t>The UE shall continue RSTD measurement after each serving cell change for:</a:t>
            </a:r>
            <a:endParaRPr lang="en-US" dirty="0"/>
          </a:p>
          <a:p>
            <a:pPr lvl="2"/>
            <a:r>
              <a:rPr lang="en-GB" dirty="0"/>
              <a:t>intra-frequency handover,</a:t>
            </a:r>
            <a:endParaRPr lang="en-US" dirty="0"/>
          </a:p>
          <a:p>
            <a:pPr lvl="2"/>
            <a:r>
              <a:rPr lang="en-GB" dirty="0"/>
              <a:t>inter-frequency handover.</a:t>
            </a:r>
          </a:p>
          <a:p>
            <a:r>
              <a:rPr lang="en-GB" dirty="0"/>
              <a:t>When not configured together with either UE Rx-Tx or RSTD, the UE </a:t>
            </a:r>
            <a:r>
              <a:rPr lang="en-GB" dirty="0" err="1"/>
              <a:t>behavior</a:t>
            </a:r>
            <a:r>
              <a:rPr lang="en-GB" dirty="0"/>
              <a:t> rules for PRS-RSPR measurement under cell change are the same as for RSTD (the rules for RSTD were agreed in [R4-1915854]).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5035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dd7f7e98d9087211bfc2df44327750e0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c2967776dd1458a98050c65d7f672ad2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8B4B51-588A-4193-AB4E-12963BE166E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4DFB520-71EE-41B0-8989-A83159B173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6910</TotalTime>
  <Words>455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 Unicode MS</vt:lpstr>
      <vt:lpstr>Arial</vt:lpstr>
      <vt:lpstr>Calibri</vt:lpstr>
      <vt:lpstr>Office 主题</vt:lpstr>
      <vt:lpstr>3GPP TSG-RAN WG4 Meeting #96-e Electronic Meeting, 17-28 August, 2020</vt:lpstr>
      <vt:lpstr>Measurement period for PRS RSRP</vt:lpstr>
      <vt:lpstr>Measurement capability</vt:lpstr>
      <vt:lpstr>Side condition</vt:lpstr>
      <vt:lpstr>Measurement accuracy requirements for PRS RSRP </vt:lpstr>
      <vt:lpstr>PRS RSRP measurement under cell change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Huang, Rui</cp:lastModifiedBy>
  <cp:revision>330</cp:revision>
  <dcterms:created xsi:type="dcterms:W3CDTF">2016-01-12T08:39:50Z</dcterms:created>
  <dcterms:modified xsi:type="dcterms:W3CDTF">2020-08-27T16:39:42Z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(3)UlQCbH8+njOX4Lmyu5V8GXYUR16tdb3WBVtHDmvVaJAGXV9XkZX/EpoCqtTtW9VXYrbifNSP
a7+Pf4YG+xgP4BDB1hxlY293Fmfa1kqA7ic5/sRjwb/4H1j5uU9QQcmaMyNknZbXSp0wJnwF
kPCTRGaeLgQq7Vqa35cU+TQhU+ACSp+TCrQQbhSTJu3vCT1G+NR7YV5HJtfd6fLXwUiu4S90
u5G3HnHpyVKLESCcUE</vt:lpwstr>
  </property>
  <property fmtid="{D5CDD505-2E9C-101B-9397-08002B2CF9AE}" pid="3" name="_2015_ms_pID_7253431">
    <vt:lpwstr>e6GDxdKaYeYtrjWylL7EBpH/dGbGo6yrGHj311IAPiAwAlx/dub8Q8
lxWA6t0Se7FX6KnMOVeAP3fa1L55fZBmVawfhYjUpcon7mdyNkN7Y0h/gWJ1A6INBfEjyLfV
Vkv+qF7m35L/KlmasNR8kClyuX5frXv9mq9vwYCQhatSWarcqW0KjvXm+iWlPdZthFQz8lsJ
rYnDaz7Y83Cpe2N8XNaGx8qMSPb9CmSIqvdr</vt:lpwstr>
  </property>
  <property fmtid="{D5CDD505-2E9C-101B-9397-08002B2CF9AE}" pid="4" name="_2015_ms_pID_7253432">
    <vt:lpwstr>9HdMISowIygjwabJCvOK/AK9BFDDyoZwhPae
AI19C7Rr8K7CBsiHqIadwcYEPNhXIHPu4l4wPLoTSdGsbhWVPbA=</vt:lpwstr>
  </property>
  <property fmtid="{D5CDD505-2E9C-101B-9397-08002B2CF9AE}" pid="5" name="ContentTypeId">
    <vt:lpwstr>0x010100EB28163D68FE8E4D9361964FDD814FC4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1590454755</vt:lpwstr>
  </property>
  <property fmtid="{D5CDD505-2E9C-101B-9397-08002B2CF9AE}" pid="10" name="TitusGUID">
    <vt:lpwstr>186e9fc9-d29b-46a7-aaec-f2af7160d25b</vt:lpwstr>
  </property>
  <property fmtid="{D5CDD505-2E9C-101B-9397-08002B2CF9AE}" pid="11" name="CTP_TimeStamp">
    <vt:lpwstr>2020-08-27 13:51:46Z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