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47" r:id="rId3"/>
    <p:sldId id="433" r:id="rId4"/>
    <p:sldId id="444" r:id="rId5"/>
    <p:sldId id="445" r:id="rId6"/>
    <p:sldId id="447" r:id="rId7"/>
    <p:sldId id="440" r:id="rId8"/>
    <p:sldId id="439" r:id="rId9"/>
    <p:sldId id="438" r:id="rId10"/>
    <p:sldId id="434" r:id="rId11"/>
    <p:sldId id="446" r:id="rId12"/>
    <p:sldId id="448" r:id="rId13"/>
    <p:sldId id="449" r:id="rId14"/>
    <p:sldId id="43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(Part 1) 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RAN4#96-e in email thread:</a:t>
            </a:r>
            <a:br>
              <a:rPr lang="en-US" sz="4400" dirty="0"/>
            </a:br>
            <a:r>
              <a:rPr lang="en-US" sz="4400" dirty="0"/>
              <a:t>[96e][</a:t>
            </a:r>
            <a:r>
              <a:rPr lang="en-US" sz="4400" b="1" dirty="0"/>
              <a:t>206</a:t>
            </a:r>
            <a:r>
              <a:rPr lang="en-US" sz="4400" dirty="0"/>
              <a:t>] NR_unlic_RRM_1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#96-e                                                                                                                        </a:t>
            </a:r>
            <a:r>
              <a:rPr lang="en-US" b="1" dirty="0"/>
              <a:t>R4-2012249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/>
              <a:t>Electronic Meeting, 17 – 28 August, 2020</a:t>
            </a:r>
            <a:endParaRPr lang="sv-SE" dirty="0"/>
          </a:p>
          <a:p>
            <a:pPr hangingPunct="0"/>
            <a:r>
              <a:rPr lang="en-GB" b="1" dirty="0"/>
              <a:t>Agenda Items: 7.1.5.1, 7.1.5.3, 7.1.5.4, 7.1.5.5, 7.1.5.6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625" y="1540564"/>
                <a:ext cx="11622157" cy="49523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hangingPunct="0"/>
                <a:r>
                  <a:rPr lang="en-US" dirty="0">
                    <a:latin typeface="Calibri (Body)"/>
                  </a:rPr>
                  <a:t>Interruption window length</a:t>
                </a:r>
              </a:p>
              <a:p>
                <a:pPr lvl="1" hangingPunct="0"/>
                <a:r>
                  <a:rPr lang="en-US" dirty="0">
                    <a:solidFill>
                      <a:srgbClr val="00B050"/>
                    </a:solidFill>
                    <a:latin typeface="Calibri (Body)"/>
                  </a:rPr>
                  <a:t>For a single interruption, interruption window length at </a:t>
                </a:r>
                <a:r>
                  <a:rPr lang="en-US" dirty="0" err="1">
                    <a:solidFill>
                      <a:srgbClr val="00B050"/>
                    </a:solidFill>
                    <a:latin typeface="Calibri (Body)"/>
                  </a:rPr>
                  <a:t>SCell</a:t>
                </a:r>
                <a:r>
                  <a:rPr lang="en-US" dirty="0">
                    <a:solidFill>
                      <a:srgbClr val="00B050"/>
                    </a:solidFill>
                    <a:latin typeface="Calibri (Body)"/>
                  </a:rPr>
                  <a:t> activation does not depend on LBT failures</a:t>
                </a:r>
              </a:p>
              <a:p>
                <a:pPr hangingPunct="0"/>
                <a:r>
                  <a:rPr lang="en-US" dirty="0">
                    <a:latin typeface="Calibri (Body)"/>
                  </a:rPr>
                  <a:t>Interruption window starting point</a:t>
                </a:r>
              </a:p>
              <a:p>
                <a:pPr lvl="1" hangingPunct="0"/>
                <a:r>
                  <a:rPr lang="en-GB" dirty="0">
                    <a:solidFill>
                      <a:srgbClr val="00B050"/>
                    </a:solidFill>
                  </a:rPr>
                  <a:t>The starting point of an interruption window on </a:t>
                </a:r>
                <a:r>
                  <a:rPr lang="en-GB" dirty="0" err="1">
                    <a:solidFill>
                      <a:srgbClr val="00B050"/>
                    </a:solidFill>
                  </a:rPr>
                  <a:t>PCell</a:t>
                </a:r>
                <a:r>
                  <a:rPr lang="en-GB" dirty="0">
                    <a:solidFill>
                      <a:srgbClr val="00B050"/>
                    </a:solidFill>
                  </a:rPr>
                  <a:t> or any activated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in MCG for NR standalone mode, or on </a:t>
                </a:r>
                <a:r>
                  <a:rPr lang="en-GB" dirty="0" err="1">
                    <a:solidFill>
                      <a:srgbClr val="00B050"/>
                    </a:solidFill>
                  </a:rPr>
                  <a:t>PSCell</a:t>
                </a:r>
                <a:r>
                  <a:rPr lang="en-GB" dirty="0">
                    <a:solidFill>
                      <a:srgbClr val="00B050"/>
                    </a:solidFill>
                  </a:rPr>
                  <a:t> or any activated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in SCG for EN-DC mode, shall not occur before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 and not occur after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3+</m:t>
                            </m:r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, where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X</a:t>
                </a:r>
                <a:r>
                  <a:rPr lang="en-GB" dirty="0">
                    <a:solidFill>
                      <a:srgbClr val="00B050"/>
                    </a:solidFill>
                  </a:rPr>
                  <a:t> is: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 </a:t>
                </a:r>
                <a:r>
                  <a:rPr lang="en-GB" dirty="0">
                    <a:solidFill>
                      <a:srgbClr val="00B050"/>
                    </a:solidFill>
                  </a:rPr>
                  <a:t>+ (L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1</a:t>
                </a:r>
                <a:r>
                  <a:rPr lang="en-GB" dirty="0">
                    <a:solidFill>
                      <a:srgbClr val="00B050"/>
                    </a:solidFill>
                  </a:rPr>
                  <a:t>)* 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GB" dirty="0">
                    <a:solidFill>
                      <a:srgbClr val="00B050"/>
                    </a:solidFill>
                  </a:rPr>
                  <a:t>, for 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 when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measurement cycle is equal to, or smaller than, 160ms;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FirstSSB_MAX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GB" dirty="0">
                    <a:solidFill>
                      <a:srgbClr val="00B050"/>
                    </a:solidFill>
                  </a:rPr>
                  <a:t>+ 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2,1</a:t>
                </a:r>
                <a:r>
                  <a:rPr lang="en-GB" dirty="0">
                    <a:solidFill>
                      <a:srgbClr val="00B050"/>
                    </a:solidFill>
                  </a:rPr>
                  <a:t>*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SMTC_MAX</a:t>
                </a:r>
                <a:r>
                  <a:rPr lang="en-GB" dirty="0">
                    <a:solidFill>
                      <a:srgbClr val="00B050"/>
                    </a:solidFill>
                  </a:rPr>
                  <a:t> for 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 when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measurement cycle is greater than 160ms;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FirstSSB_MAX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GB" dirty="0">
                    <a:solidFill>
                      <a:srgbClr val="00B050"/>
                    </a:solidFill>
                  </a:rPr>
                  <a:t>+ 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3,1</a:t>
                </a:r>
                <a:r>
                  <a:rPr lang="en-GB" dirty="0">
                    <a:solidFill>
                      <a:srgbClr val="00B050"/>
                    </a:solidFill>
                  </a:rPr>
                  <a:t>*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SMTC_MAX</a:t>
                </a:r>
                <a:r>
                  <a:rPr lang="en-GB" dirty="0">
                    <a:solidFill>
                      <a:srgbClr val="00B050"/>
                    </a:solidFill>
                  </a:rPr>
                  <a:t> for unknown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</a:t>
                </a:r>
                <a:r>
                  <a:rPr lang="en-GB" b="1" dirty="0">
                    <a:solidFill>
                      <a:srgbClr val="00B050"/>
                    </a:solidFill>
                  </a:rPr>
                  <a:t> 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 hangingPunct="0"/>
                <a:endParaRPr lang="en-US" dirty="0">
                  <a:solidFill>
                    <a:srgbClr val="00B050"/>
                  </a:solidFill>
                  <a:latin typeface="Calibri (Body)"/>
                </a:endParaRPr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25" y="1540564"/>
                <a:ext cx="11622157" cy="4952309"/>
              </a:xfrm>
              <a:prstGeom prst="rect">
                <a:avLst/>
              </a:prstGeom>
              <a:blipFill>
                <a:blip r:embed="rId2"/>
                <a:stretch>
                  <a:fillRect l="-944" t="-2833" r="-83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3511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>
                <a:latin typeface="Calibri (Body)"/>
              </a:rPr>
              <a:t>Multiple interruption windows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For intra-band CA, while the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being activated is unknown or known with measurement cycle &gt;160ms, up to (1+L) interruption windows are allowed during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activation, where L is the number of occasions that at least one SSB from </a:t>
            </a:r>
            <a:r>
              <a:rPr lang="en-GB" dirty="0" err="1">
                <a:solidFill>
                  <a:srgbClr val="00B050"/>
                </a:solidFill>
              </a:rPr>
              <a:t>SCells</a:t>
            </a:r>
            <a:r>
              <a:rPr lang="en-GB" dirty="0">
                <a:solidFill>
                  <a:srgbClr val="00B050"/>
                </a:solidFill>
              </a:rPr>
              <a:t> already activated or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being activated in the same band is not available before the first successful SSB transmissions subject to </a:t>
            </a:r>
            <a:r>
              <a:rPr lang="en-GB" dirty="0" err="1">
                <a:solidFill>
                  <a:srgbClr val="00B050"/>
                </a:solidFill>
              </a:rPr>
              <a:t>T</a:t>
            </a:r>
            <a:r>
              <a:rPr lang="en-GB" baseline="-25000" dirty="0" err="1">
                <a:solidFill>
                  <a:srgbClr val="00B050"/>
                </a:solidFill>
              </a:rPr>
              <a:t>SMTC_max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For inter-band CA: FFS</a:t>
            </a:r>
          </a:p>
          <a:p>
            <a:pPr lvl="1" hangingPunct="0"/>
            <a:r>
              <a:rPr lang="en-GB" dirty="0"/>
              <a:t>Inter-band CA:</a:t>
            </a:r>
          </a:p>
          <a:p>
            <a:pPr lvl="2" hangingPunct="0"/>
            <a:r>
              <a:rPr lang="en-GB" dirty="0"/>
              <a:t>Option 1: for inter-band CA, the interruption is the same as for intra-band case</a:t>
            </a:r>
            <a:endParaRPr lang="sv-SE" dirty="0"/>
          </a:p>
          <a:p>
            <a:pPr lvl="2" hangingPunct="0"/>
            <a:r>
              <a:rPr lang="en-GB" dirty="0"/>
              <a:t>Option 2: for inter-band CA, the interruption is not the same as for intra-band case, while multiple interruptions are still needed</a:t>
            </a:r>
            <a:endParaRPr lang="sv-SE" dirty="0"/>
          </a:p>
          <a:p>
            <a:pPr lvl="2" hangingPunct="0"/>
            <a:r>
              <a:rPr lang="en-GB" dirty="0"/>
              <a:t>Option 3: for inter-band CA, the interruption is not the same as for intra-band case and a single interruption applies</a:t>
            </a:r>
            <a:endParaRPr lang="en-GB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 hangingPunct="0">
              <a:buNone/>
            </a:pPr>
            <a:endParaRPr lang="sv-SE" dirty="0"/>
          </a:p>
          <a:p>
            <a:pPr hangingPunct="0"/>
            <a:endParaRPr lang="sv-SE" dirty="0"/>
          </a:p>
          <a:p>
            <a:pPr marL="457200" lvl="1" indent="0" hangingPunct="0">
              <a:buNone/>
            </a:pPr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4276104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Extended T</a:t>
            </a:r>
            <a:r>
              <a:rPr lang="en-US" baseline="-25000" dirty="0"/>
              <a:t>HARQ </a:t>
            </a:r>
            <a:r>
              <a:rPr lang="en-US" dirty="0"/>
              <a:t>for UEs with/without </a:t>
            </a:r>
            <a:r>
              <a:rPr lang="en-GB" i="1" dirty="0"/>
              <a:t>enhancedDynamicHARQ-codebook-r16</a:t>
            </a:r>
            <a:r>
              <a:rPr lang="en-GB" dirty="0"/>
              <a:t> and </a:t>
            </a:r>
            <a:r>
              <a:rPr lang="en-GB" i="1" dirty="0"/>
              <a:t>oneShotHARQ-feedback-r16</a:t>
            </a:r>
            <a:r>
              <a:rPr lang="en-GB" dirty="0"/>
              <a:t> capabilities</a:t>
            </a:r>
            <a:endParaRPr lang="en-US" baseline="-25000" dirty="0"/>
          </a:p>
          <a:p>
            <a:pPr lvl="1" hangingPunct="0"/>
            <a:r>
              <a:rPr lang="en-US" dirty="0"/>
              <a:t>The related issues have been discussed a lot in previous meetings. The extension applies regardless the capabilities</a:t>
            </a:r>
          </a:p>
          <a:p>
            <a:pPr hangingPunct="0"/>
            <a:r>
              <a:rPr lang="en-US" dirty="0"/>
              <a:t>Conditions for CSI reporting during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When P/SP-CSI-RS is used for CSI report during the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activation, it is assumed one of the RRC parameters CO-DurationPerCell-r16, </a:t>
            </a:r>
            <a:r>
              <a:rPr lang="en-US" dirty="0" err="1">
                <a:solidFill>
                  <a:srgbClr val="00B050"/>
                </a:solidFill>
              </a:rPr>
              <a:t>SlotFormatIndicator</a:t>
            </a:r>
            <a:r>
              <a:rPr lang="en-US" dirty="0">
                <a:solidFill>
                  <a:srgbClr val="00B050"/>
                </a:solidFill>
              </a:rPr>
              <a:t>, and CSI-RS-ValidationWith-DCI-r16 is configured for a UE and the UE supports the corresponding capability, </a:t>
            </a:r>
            <a:r>
              <a:rPr lang="en-GB" dirty="0"/>
              <a:t>except for the cases when the UE cancels the reception [TS 38.213]</a:t>
            </a:r>
          </a:p>
          <a:p>
            <a:pPr marL="457200" lvl="1" indent="0" hangingPunct="0">
              <a:buNone/>
            </a:pPr>
            <a:endParaRPr lang="sv-SE" dirty="0"/>
          </a:p>
          <a:p>
            <a:pPr hangingPunct="0"/>
            <a:endParaRPr lang="sv-SE" dirty="0"/>
          </a:p>
          <a:p>
            <a:pPr marL="457200" lvl="1" indent="0" hangingPunct="0">
              <a:buNone/>
            </a:pPr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1970281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250371" y="1360714"/>
            <a:ext cx="11759411" cy="5334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 err="1"/>
              <a:t>SCell</a:t>
            </a:r>
            <a:r>
              <a:rPr lang="en-GB" dirty="0"/>
              <a:t> activation requirements with respect to configuring </a:t>
            </a:r>
            <a:r>
              <a:rPr lang="en-US" i="1" dirty="0" err="1"/>
              <a:t>sCellDeactivationTimer</a:t>
            </a:r>
            <a:r>
              <a:rPr lang="en-US" dirty="0"/>
              <a:t> </a:t>
            </a:r>
          </a:p>
          <a:p>
            <a:pPr lvl="1" hangingPunct="0"/>
            <a:r>
              <a:rPr lang="en-US" dirty="0"/>
              <a:t>Do the </a:t>
            </a:r>
            <a:r>
              <a:rPr lang="en-US" dirty="0" err="1"/>
              <a:t>SCell</a:t>
            </a:r>
            <a:r>
              <a:rPr lang="en-US" dirty="0"/>
              <a:t> activation requirements apply for the case when </a:t>
            </a:r>
            <a:r>
              <a:rPr lang="en-US" dirty="0" err="1"/>
              <a:t>sCellDeactivationTimer</a:t>
            </a:r>
            <a:r>
              <a:rPr lang="en-US" dirty="0"/>
              <a:t> is not configured?</a:t>
            </a:r>
          </a:p>
          <a:p>
            <a:pPr lvl="2" hangingPunct="0"/>
            <a:r>
              <a:rPr lang="en-US" dirty="0"/>
              <a:t>Option 1: The </a:t>
            </a:r>
            <a:r>
              <a:rPr lang="en-US" dirty="0" err="1"/>
              <a:t>SCell</a:t>
            </a:r>
            <a:r>
              <a:rPr lang="en-US" dirty="0"/>
              <a:t> activation requirements for NR-U do not apply when the </a:t>
            </a:r>
            <a:r>
              <a:rPr lang="en-US" dirty="0" err="1"/>
              <a:t>sCellDeactivationTimer</a:t>
            </a:r>
            <a:r>
              <a:rPr lang="en-US" dirty="0"/>
              <a:t> is not configured.</a:t>
            </a:r>
          </a:p>
          <a:p>
            <a:pPr lvl="2" hangingPunct="0"/>
            <a:r>
              <a:rPr lang="en-US" dirty="0"/>
              <a:t>Option 2: The </a:t>
            </a:r>
            <a:r>
              <a:rPr lang="en-US" dirty="0" err="1"/>
              <a:t>sCell</a:t>
            </a:r>
            <a:r>
              <a:rPr lang="en-US" dirty="0"/>
              <a:t> activation delay requirement applies regardless of the </a:t>
            </a:r>
            <a:r>
              <a:rPr lang="en-US" dirty="0" err="1"/>
              <a:t>sCellDeactivationTimer</a:t>
            </a:r>
            <a:r>
              <a:rPr lang="en-US" dirty="0"/>
              <a:t> being configured or not.</a:t>
            </a:r>
          </a:p>
          <a:p>
            <a:pPr lvl="1" hangingPunct="0"/>
            <a:r>
              <a:rPr lang="en-US" dirty="0"/>
              <a:t>Do the </a:t>
            </a:r>
            <a:r>
              <a:rPr lang="en-US" dirty="0" err="1"/>
              <a:t>SCell</a:t>
            </a:r>
            <a:r>
              <a:rPr lang="en-US" dirty="0"/>
              <a:t> deactivation requirements apply for the case when </a:t>
            </a:r>
            <a:r>
              <a:rPr lang="en-US" dirty="0" err="1"/>
              <a:t>sCellDeactivationTimer</a:t>
            </a:r>
            <a:r>
              <a:rPr lang="en-US" dirty="0"/>
              <a:t> is not configured?</a:t>
            </a:r>
          </a:p>
          <a:p>
            <a:pPr lvl="2" hangingPunct="0"/>
            <a:r>
              <a:rPr lang="en-US" dirty="0"/>
              <a:t>Option 1: </a:t>
            </a:r>
            <a:r>
              <a:rPr lang="en-GB" dirty="0"/>
              <a:t>The </a:t>
            </a:r>
            <a:r>
              <a:rPr lang="en-GB" dirty="0" err="1"/>
              <a:t>SCell</a:t>
            </a:r>
            <a:r>
              <a:rPr lang="en-GB" dirty="0"/>
              <a:t> deactivation requirements for NR-U do not apply when the </a:t>
            </a:r>
            <a:r>
              <a:rPr lang="en-GB" dirty="0" err="1"/>
              <a:t>sCellDeactivationTimer</a:t>
            </a:r>
            <a:r>
              <a:rPr lang="en-GB" dirty="0"/>
              <a:t> is not configured.</a:t>
            </a:r>
          </a:p>
          <a:p>
            <a:pPr lvl="2" hangingPunct="0"/>
            <a:r>
              <a:rPr lang="en-GB" dirty="0"/>
              <a:t>Option 2: </a:t>
            </a:r>
            <a:r>
              <a:rPr lang="en-US" dirty="0"/>
              <a:t>No new specification is needed for </a:t>
            </a:r>
            <a:r>
              <a:rPr lang="en-US" dirty="0" err="1"/>
              <a:t>SCell</a:t>
            </a:r>
            <a:r>
              <a:rPr lang="en-US" dirty="0"/>
              <a:t> deactivation requirements when </a:t>
            </a:r>
            <a:r>
              <a:rPr lang="en-US" i="1" dirty="0" err="1"/>
              <a:t>SCellDeactivationTimer</a:t>
            </a:r>
            <a:r>
              <a:rPr lang="en-US" dirty="0"/>
              <a:t> is not configured.</a:t>
            </a:r>
          </a:p>
          <a:p>
            <a:pPr lvl="1" hangingPunct="0"/>
            <a:r>
              <a:rPr lang="en-US" dirty="0"/>
              <a:t>UE </a:t>
            </a:r>
            <a:r>
              <a:rPr lang="en-US" dirty="0" err="1"/>
              <a:t>behaviour</a:t>
            </a:r>
            <a:r>
              <a:rPr lang="en-US" dirty="0"/>
              <a:t> with respect to a configured </a:t>
            </a:r>
            <a:r>
              <a:rPr lang="en-US" dirty="0" err="1"/>
              <a:t>sCellDeactivationTimer</a:t>
            </a:r>
            <a:r>
              <a:rPr lang="en-US" dirty="0"/>
              <a:t> in </a:t>
            </a:r>
            <a:r>
              <a:rPr lang="en-US" dirty="0" err="1"/>
              <a:t>SCell</a:t>
            </a:r>
            <a:r>
              <a:rPr lang="en-US" dirty="0"/>
              <a:t> activation/deactivation</a:t>
            </a:r>
          </a:p>
          <a:p>
            <a:pPr lvl="2" hangingPunct="0"/>
            <a:r>
              <a:rPr lang="en-US" dirty="0"/>
              <a:t>Option 1: If RAN4 is to define requirements only when </a:t>
            </a:r>
            <a:r>
              <a:rPr lang="en-GB" i="1" dirty="0" err="1"/>
              <a:t>sCellDeactivationTimer</a:t>
            </a:r>
            <a:r>
              <a:rPr lang="en-GB" i="1" dirty="0"/>
              <a:t> </a:t>
            </a:r>
            <a:r>
              <a:rPr lang="en-GB" dirty="0"/>
              <a:t>is configured, necessary clarification is needed that UE shall not stop </a:t>
            </a:r>
            <a:r>
              <a:rPr lang="en-GB" i="1" dirty="0" err="1"/>
              <a:t>sCellDeactivationTimer</a:t>
            </a:r>
            <a:r>
              <a:rPr lang="en-GB" i="1" dirty="0"/>
              <a:t> </a:t>
            </a:r>
            <a:r>
              <a:rPr lang="en-GB" dirty="0"/>
              <a:t>before UE successfully transmits the HARQ feedback for the deactivation command.</a:t>
            </a:r>
          </a:p>
          <a:p>
            <a:pPr lvl="2" hangingPunct="0"/>
            <a:r>
              <a:rPr lang="en-GB" dirty="0"/>
              <a:t>Option 2: No such clarification is needed, even if the requirements apply only when </a:t>
            </a:r>
            <a:r>
              <a:rPr lang="en-GB" i="1" dirty="0" err="1"/>
              <a:t>sCellDeactivationTimer</a:t>
            </a:r>
            <a:r>
              <a:rPr lang="en-GB" dirty="0"/>
              <a:t> is configured</a:t>
            </a:r>
            <a:endParaRPr lang="sv-SE" dirty="0"/>
          </a:p>
          <a:p>
            <a:pPr marL="457200" lvl="1" indent="0" hangingPunct="0">
              <a:buNone/>
            </a:pPr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961372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UE behavior and requirements for RRC-based active TCI state switching</a:t>
            </a:r>
          </a:p>
          <a:p>
            <a:pPr lvl="1" hangingPunct="0"/>
            <a:r>
              <a:rPr lang="en-GB" dirty="0"/>
              <a:t>Do not specify UE behaviour for </a:t>
            </a:r>
            <a:r>
              <a:rPr lang="en-GB" dirty="0" err="1"/>
              <a:t>L</a:t>
            </a:r>
            <a:r>
              <a:rPr lang="en-GB" baseline="-25000" dirty="0" err="1"/>
              <a:t>RRC,known,max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RRC,unknown,max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RRC,unknown,max</a:t>
            </a:r>
            <a:r>
              <a:rPr lang="en-GB" dirty="0"/>
              <a:t> , but the requirements shall apply up to </a:t>
            </a:r>
            <a:r>
              <a:rPr lang="en-GB" dirty="0" err="1"/>
              <a:t>L</a:t>
            </a:r>
            <a:r>
              <a:rPr lang="en-GB" baseline="-25000" dirty="0" err="1"/>
              <a:t>RRC,known,max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RRC,unknown,max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RRC,unknown,max</a:t>
            </a:r>
            <a:endParaRPr lang="sv-SE" dirty="0"/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UE behavior and requirements for MAC-CE based active TCI state switching</a:t>
            </a:r>
          </a:p>
          <a:p>
            <a:pPr lvl="1" hangingPunct="0"/>
            <a:r>
              <a:rPr lang="en-GB" dirty="0">
                <a:solidFill>
                  <a:srgbClr val="0070C0"/>
                </a:solidFill>
              </a:rPr>
              <a:t>Do not specify UE behaviour for </a:t>
            </a:r>
            <a:r>
              <a:rPr lang="en-GB" dirty="0" err="1">
                <a:solidFill>
                  <a:srgbClr val="0070C0"/>
                </a:solidFill>
              </a:rPr>
              <a:t>L</a:t>
            </a:r>
            <a:r>
              <a:rPr lang="en-GB" baseline="-25000" dirty="0" err="1">
                <a:solidFill>
                  <a:srgbClr val="0070C0"/>
                </a:solidFill>
              </a:rPr>
              <a:t>MAC,known,max</a:t>
            </a:r>
            <a:r>
              <a:rPr lang="en-GB" dirty="0">
                <a:solidFill>
                  <a:srgbClr val="0070C0"/>
                </a:solidFill>
              </a:rPr>
              <a:t>, </a:t>
            </a:r>
            <a:r>
              <a:rPr lang="en-US" dirty="0">
                <a:solidFill>
                  <a:srgbClr val="0070C0"/>
                </a:solidFill>
              </a:rPr>
              <a:t>L</a:t>
            </a:r>
            <a:r>
              <a:rPr lang="en-GB" dirty="0">
                <a:solidFill>
                  <a:srgbClr val="0070C0"/>
                </a:solidFill>
              </a:rPr>
              <a:t>1</a:t>
            </a:r>
            <a:r>
              <a:rPr lang="en-GB" baseline="-25000" dirty="0">
                <a:solidFill>
                  <a:srgbClr val="0070C0"/>
                </a:solidFill>
              </a:rPr>
              <a:t>MAC,unknown,max</a:t>
            </a:r>
            <a:r>
              <a:rPr lang="en-GB" dirty="0">
                <a:solidFill>
                  <a:srgbClr val="0070C0"/>
                </a:solidFill>
              </a:rPr>
              <a:t>, and </a:t>
            </a:r>
            <a:r>
              <a:rPr lang="en-US" dirty="0">
                <a:solidFill>
                  <a:srgbClr val="0070C0"/>
                </a:solidFill>
              </a:rPr>
              <a:t>L</a:t>
            </a:r>
            <a:r>
              <a:rPr lang="en-GB" dirty="0">
                <a:solidFill>
                  <a:srgbClr val="0070C0"/>
                </a:solidFill>
              </a:rPr>
              <a:t>2</a:t>
            </a:r>
            <a:r>
              <a:rPr lang="en-GB" baseline="-25000" dirty="0">
                <a:solidFill>
                  <a:srgbClr val="0070C0"/>
                </a:solidFill>
              </a:rPr>
              <a:t>MAC,unknown,max</a:t>
            </a:r>
            <a:r>
              <a:rPr lang="en-GB" dirty="0">
                <a:solidFill>
                  <a:srgbClr val="0070C0"/>
                </a:solidFill>
              </a:rPr>
              <a:t> , but the requirements shall apply up to </a:t>
            </a:r>
            <a:r>
              <a:rPr lang="en-GB" dirty="0" err="1">
                <a:solidFill>
                  <a:srgbClr val="0070C0"/>
                </a:solidFill>
              </a:rPr>
              <a:t>L</a:t>
            </a:r>
            <a:r>
              <a:rPr lang="en-GB" baseline="-25000" dirty="0" err="1">
                <a:solidFill>
                  <a:srgbClr val="0070C0"/>
                </a:solidFill>
              </a:rPr>
              <a:t>MAC,known,max</a:t>
            </a:r>
            <a:r>
              <a:rPr lang="en-GB" dirty="0">
                <a:solidFill>
                  <a:srgbClr val="0070C0"/>
                </a:solidFill>
              </a:rPr>
              <a:t>, </a:t>
            </a:r>
            <a:r>
              <a:rPr lang="en-US" dirty="0">
                <a:solidFill>
                  <a:srgbClr val="0070C0"/>
                </a:solidFill>
              </a:rPr>
              <a:t>L</a:t>
            </a:r>
            <a:r>
              <a:rPr lang="en-GB" dirty="0">
                <a:solidFill>
                  <a:srgbClr val="0070C0"/>
                </a:solidFill>
              </a:rPr>
              <a:t>1</a:t>
            </a:r>
            <a:r>
              <a:rPr lang="en-GB" baseline="-25000" dirty="0">
                <a:solidFill>
                  <a:srgbClr val="0070C0"/>
                </a:solidFill>
              </a:rPr>
              <a:t>MAC,unknown,max</a:t>
            </a:r>
            <a:r>
              <a:rPr lang="en-GB" dirty="0">
                <a:solidFill>
                  <a:srgbClr val="0070C0"/>
                </a:solidFill>
              </a:rPr>
              <a:t>, and </a:t>
            </a:r>
            <a:r>
              <a:rPr lang="en-US" dirty="0">
                <a:solidFill>
                  <a:srgbClr val="0070C0"/>
                </a:solidFill>
              </a:rPr>
              <a:t>L</a:t>
            </a:r>
            <a:r>
              <a:rPr lang="en-GB" dirty="0">
                <a:solidFill>
                  <a:srgbClr val="0070C0"/>
                </a:solidFill>
              </a:rPr>
              <a:t>2</a:t>
            </a:r>
            <a:r>
              <a:rPr lang="en-GB" baseline="-25000" dirty="0">
                <a:solidFill>
                  <a:srgbClr val="0070C0"/>
                </a:solidFill>
              </a:rPr>
              <a:t>MAC,unknown,max</a:t>
            </a:r>
            <a:endParaRPr lang="en-US" dirty="0">
              <a:solidFill>
                <a:srgbClr val="0070C0"/>
              </a:solidFill>
              <a:highlight>
                <a:srgbClr val="FFFF00"/>
              </a:highlight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8586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70C0"/>
                </a:solidFill>
              </a:rPr>
              <a:t>Agreements from the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RAN1 LS response on SSB monitoring capabilities </a:t>
            </a:r>
          </a:p>
          <a:p>
            <a:pPr lvl="1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RAN4 assumption on signaling of UE SSB monitoring capabilities</a:t>
            </a:r>
            <a:endParaRPr lang="sv-SE" dirty="0">
              <a:latin typeface="Calibri (Body)"/>
              <a:ea typeface="SimSun" panose="02010600030101010101" pitchFamily="2" charset="-122"/>
            </a:endParaRPr>
          </a:p>
          <a:p>
            <a:pPr lvl="2"/>
            <a:r>
              <a:rPr lang="en-GB" dirty="0">
                <a:solidFill>
                  <a:srgbClr val="0070C0"/>
                </a:solidFill>
              </a:rPr>
              <a:t>In NR-U work, RAN4 assumes that no explicit or signalled UE capabilities will be defined for the number of candidate SS/PBCH block indexes corresponding to the same SS/PBCH block index the UE should monitor in a given discovery burst transmission window (for RRM) or within the set of configured resources (for RLM/CBD/BFD)</a:t>
            </a:r>
          </a:p>
          <a:p>
            <a:pPr lvl="1"/>
            <a:r>
              <a:rPr lang="en-US" dirty="0"/>
              <a:t>Differentiation between UE in FBE and LBE modes</a:t>
            </a:r>
            <a:endParaRPr lang="en-GB" dirty="0"/>
          </a:p>
          <a:p>
            <a:pPr lvl="2"/>
            <a:r>
              <a:rPr lang="en-US" dirty="0">
                <a:solidFill>
                  <a:srgbClr val="0070C0"/>
                </a:solidFill>
              </a:rPr>
              <a:t>No differentiation between UE in FBE and LBE modes in NR-U RRM Core requirements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Different test case will be defined for UE in FBE and LBE modes in NR-U RRM Performance requirements</a:t>
            </a:r>
          </a:p>
          <a:p>
            <a:pPr lvl="1"/>
            <a:r>
              <a:rPr lang="en-US" dirty="0"/>
              <a:t>Parameter Q</a:t>
            </a:r>
          </a:p>
          <a:p>
            <a:pPr lvl="2"/>
            <a:r>
              <a:rPr lang="en-GB" dirty="0"/>
              <a:t>Do not further discuss the case when a UE is not provided with the parameter Q (this case does not exist, according to RAN1)</a:t>
            </a:r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20101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RAN1 LS response on SSB monitoring capabilities (cont.)</a:t>
            </a:r>
          </a:p>
          <a:p>
            <a:pPr lvl="1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Whether to capture the number of candidate SSB positions in NR-U core requirements</a:t>
            </a:r>
            <a:endParaRPr lang="sv-SE" dirty="0">
              <a:latin typeface="Calibri (Body)"/>
              <a:ea typeface="SimSun" panose="02010600030101010101" pitchFamily="2" charset="-122"/>
            </a:endParaRPr>
          </a:p>
          <a:p>
            <a:pPr lvl="2"/>
            <a:r>
              <a:rPr lang="en-GB" dirty="0">
                <a:solidFill>
                  <a:srgbClr val="0070C0"/>
                </a:solidFill>
              </a:rPr>
              <a:t>RRM core requirements are defined under assumption what UE monitors the first 2 successive </a:t>
            </a:r>
            <a:r>
              <a:rPr lang="en-GB" dirty="0" err="1">
                <a:solidFill>
                  <a:srgbClr val="0070C0"/>
                </a:solidFill>
              </a:rPr>
              <a:t>QCL’ed</a:t>
            </a:r>
            <a:r>
              <a:rPr lang="en-GB" dirty="0">
                <a:solidFill>
                  <a:srgbClr val="0070C0"/>
                </a:solidFill>
              </a:rPr>
              <a:t> candidate SSB positions (i.e. N1 = N2 = 2)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GB" dirty="0">
                <a:solidFill>
                  <a:srgbClr val="0070C0"/>
                </a:solidFill>
              </a:rPr>
              <a:t>FFS if same values apply for cell detection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Option 1: For cell detection the requirements are defined under assumption that UE monitors at least 1 candidate SSB position in one SSB block burst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Option 2: Same value applies as for other RRM measurements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GB" dirty="0">
                <a:solidFill>
                  <a:srgbClr val="0070C0"/>
                </a:solidFill>
              </a:rPr>
              <a:t>The total number of candidate SSBs indexes and number of cell UE shall monitor remains unchanged</a:t>
            </a:r>
            <a:endParaRPr lang="sv-SE" dirty="0">
              <a:solidFill>
                <a:srgbClr val="0070C0"/>
              </a:solidFill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189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202636"/>
            <a:ext cx="11449878" cy="5502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NR-U terminology</a:t>
            </a:r>
          </a:p>
          <a:p>
            <a:pPr lvl="1" hangingPunct="0"/>
            <a:r>
              <a:rPr lang="en-US" dirty="0"/>
              <a:t>Further clarification for “X not available at the UE”</a:t>
            </a:r>
          </a:p>
          <a:p>
            <a:pPr lvl="2" hangingPunct="0"/>
            <a:r>
              <a:rPr lang="en-US" i="1" dirty="0"/>
              <a:t>The term “</a:t>
            </a:r>
            <a:r>
              <a:rPr lang="en-US" i="1" dirty="0">
                <a:highlight>
                  <a:srgbClr val="00FFFF"/>
                </a:highlight>
              </a:rPr>
              <a:t>X</a:t>
            </a:r>
            <a:r>
              <a:rPr lang="en-US" i="1" dirty="0"/>
              <a:t> not available at the UE” refers to when X is configured by </a:t>
            </a:r>
            <a:r>
              <a:rPr lang="en-US" i="1" dirty="0" err="1"/>
              <a:t>gNB</a:t>
            </a:r>
            <a:r>
              <a:rPr lang="en-US" i="1" dirty="0"/>
              <a:t> but the first two (FFS for cell detection, see also the previous slide) successive candidate SSB positions for the same SS/PBCH block index within the discovery burst transmission window (for RRM)/the set of configured resources (for RLM/CBD/BFD) are not available at the UE due to DL CCA failures at </a:t>
            </a:r>
            <a:r>
              <a:rPr lang="en-US" i="1" dirty="0" err="1"/>
              <a:t>gNB</a:t>
            </a:r>
            <a:r>
              <a:rPr lang="en-US" i="1" dirty="0"/>
              <a:t> during the corresponding … period, where</a:t>
            </a:r>
            <a:endParaRPr lang="en-GB" i="1" dirty="0"/>
          </a:p>
          <a:p>
            <a:pPr marL="1371600" lvl="3" indent="0" hangingPunct="0">
              <a:buNone/>
            </a:pPr>
            <a:r>
              <a:rPr lang="en-GB" i="1" dirty="0">
                <a:highlight>
                  <a:srgbClr val="00FFFF"/>
                </a:highlight>
              </a:rPr>
              <a:t>X</a:t>
            </a:r>
            <a:r>
              <a:rPr lang="en-GB" i="1" dirty="0"/>
              <a:t> shall be replaced depending on the requirement with:</a:t>
            </a:r>
            <a:endParaRPr lang="sv-SE" i="1" dirty="0"/>
          </a:p>
          <a:p>
            <a:pPr lvl="4"/>
            <a:r>
              <a:rPr lang="en-GB" i="1" dirty="0"/>
              <a:t>RLM-RS SSB in RLM requirements,</a:t>
            </a:r>
            <a:endParaRPr lang="sv-SE" i="1" dirty="0"/>
          </a:p>
          <a:p>
            <a:pPr lvl="4"/>
            <a:r>
              <a:rPr lang="en-GB" i="1" dirty="0"/>
              <a:t>BFD-RS SSB in BFD requirements,</a:t>
            </a:r>
            <a:endParaRPr lang="sv-SE" i="1" dirty="0"/>
          </a:p>
          <a:p>
            <a:pPr lvl="4"/>
            <a:r>
              <a:rPr lang="en-GB" i="1" dirty="0"/>
              <a:t>CBD-RS SSB in CBD requirements, </a:t>
            </a:r>
            <a:endParaRPr lang="sv-SE" i="1" dirty="0"/>
          </a:p>
          <a:p>
            <a:pPr lvl="4"/>
            <a:r>
              <a:rPr lang="en-GB" i="1" dirty="0"/>
              <a:t>SSB in L1-RSRP measurement requirements, </a:t>
            </a:r>
            <a:endParaRPr lang="sv-SE" i="1" dirty="0"/>
          </a:p>
          <a:p>
            <a:pPr lvl="4"/>
            <a:r>
              <a:rPr lang="en-GB" i="1" dirty="0"/>
              <a:t>SMTC in measurement requirements other than RSSI requirements and L1-RSRP,</a:t>
            </a:r>
            <a:endParaRPr lang="sv-SE" i="1" dirty="0"/>
          </a:p>
          <a:p>
            <a:pPr lvl="4"/>
            <a:r>
              <a:rPr lang="en-GB" i="1" dirty="0"/>
              <a:t>SSB in TCI state switching requirements,</a:t>
            </a:r>
            <a:endParaRPr lang="sv-SE" i="1" dirty="0"/>
          </a:p>
          <a:p>
            <a:pPr lvl="4"/>
            <a:r>
              <a:rPr lang="en-GB" i="1" dirty="0"/>
              <a:t>SMTC in </a:t>
            </a:r>
            <a:r>
              <a:rPr lang="en-GB" i="1" dirty="0" err="1"/>
              <a:t>SCell</a:t>
            </a:r>
            <a:r>
              <a:rPr lang="en-GB" i="1" dirty="0"/>
              <a:t> activation, </a:t>
            </a:r>
            <a:r>
              <a:rPr lang="en-GB" i="1" dirty="0" err="1"/>
              <a:t>PSCell</a:t>
            </a:r>
            <a:r>
              <a:rPr lang="en-GB" i="1" dirty="0"/>
              <a:t> addition/release, HO, RRC re-establishment, RRC release with redirection requirements, etc.</a:t>
            </a:r>
            <a:endParaRPr lang="sv-SE" i="1" dirty="0"/>
          </a:p>
          <a:p>
            <a:pPr marL="914400" lvl="2" indent="0">
              <a:buNone/>
            </a:pPr>
            <a:r>
              <a:rPr lang="en-GB" i="1" dirty="0"/>
              <a:t>       and </a:t>
            </a:r>
            <a:r>
              <a:rPr lang="en-GB" i="1" dirty="0">
                <a:highlight>
                  <a:srgbClr val="00FFFF"/>
                </a:highlight>
              </a:rPr>
              <a:t>…</a:t>
            </a:r>
            <a:r>
              <a:rPr lang="en-GB" i="1" dirty="0"/>
              <a:t> shall be replaced with what is appropriate:</a:t>
            </a:r>
            <a:endParaRPr lang="sv-SE" i="1" dirty="0"/>
          </a:p>
          <a:p>
            <a:pPr lvl="4"/>
            <a:r>
              <a:rPr lang="en-GB" i="1" dirty="0"/>
              <a:t>evaluation,</a:t>
            </a:r>
            <a:endParaRPr lang="sv-SE" i="1" dirty="0"/>
          </a:p>
          <a:p>
            <a:pPr lvl="4"/>
            <a:r>
              <a:rPr lang="en-GB" i="1" dirty="0"/>
              <a:t>detection,</a:t>
            </a:r>
            <a:endParaRPr lang="sv-SE" i="1" dirty="0"/>
          </a:p>
          <a:p>
            <a:pPr lvl="4"/>
            <a:r>
              <a:rPr lang="en-GB" i="1" dirty="0"/>
              <a:t>identification,</a:t>
            </a:r>
            <a:endParaRPr lang="sv-SE" i="1" dirty="0"/>
          </a:p>
          <a:p>
            <a:pPr lvl="4"/>
            <a:r>
              <a:rPr lang="en-GB" i="1" dirty="0"/>
              <a:t>activation, etc.</a:t>
            </a:r>
          </a:p>
        </p:txBody>
      </p:sp>
    </p:spTree>
    <p:extLst>
      <p:ext uri="{BB962C8B-B14F-4D97-AF65-F5344CB8AC3E}">
        <p14:creationId xmlns:p14="http://schemas.microsoft.com/office/powerpoint/2010/main" val="290915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NR-U terminology (cont.)</a:t>
            </a:r>
          </a:p>
          <a:p>
            <a:pPr lvl="1" hangingPunct="0"/>
            <a:r>
              <a:rPr lang="en-US" dirty="0"/>
              <a:t>Further clarification for “Y unavailable for transmission”</a:t>
            </a:r>
          </a:p>
          <a:p>
            <a:pPr lvl="2" hangingPunct="0"/>
            <a:r>
              <a:rPr lang="en-GB" dirty="0"/>
              <a:t>For each NR-U requirement using the term “Y unavailable for transmission”, add a clarification in the introduction, general part or in the beginning of the NR-U requirement according to the format:</a:t>
            </a:r>
            <a:endParaRPr lang="sv-SE" dirty="0"/>
          </a:p>
          <a:p>
            <a:pPr marL="1371600" lvl="3" indent="0" hangingPunct="0">
              <a:buNone/>
            </a:pPr>
            <a:r>
              <a:rPr lang="en-GB" i="1" dirty="0"/>
              <a:t>The term “</a:t>
            </a:r>
            <a:r>
              <a:rPr lang="en-GB" i="1" dirty="0">
                <a:highlight>
                  <a:srgbClr val="00FFFF"/>
                </a:highlight>
              </a:rPr>
              <a:t>Y</a:t>
            </a:r>
            <a:r>
              <a:rPr lang="en-GB" i="1" dirty="0"/>
              <a:t> unavailable for transmission” refers to when the Y is configured by </a:t>
            </a:r>
            <a:r>
              <a:rPr lang="en-GB" i="1" dirty="0" err="1"/>
              <a:t>gNB</a:t>
            </a:r>
            <a:r>
              <a:rPr lang="en-GB" i="1" dirty="0"/>
              <a:t> but not transmitted by the UE during the corresponding period due to UL CCA failure at the UE,</a:t>
            </a:r>
            <a:r>
              <a:rPr lang="sv-SE" i="1" dirty="0"/>
              <a:t> </a:t>
            </a:r>
            <a:r>
              <a:rPr lang="en-GB" i="1" dirty="0"/>
              <a:t>where </a:t>
            </a:r>
          </a:p>
          <a:p>
            <a:pPr marL="1371600" lvl="3" indent="0" hangingPunct="0">
              <a:buNone/>
            </a:pPr>
            <a:r>
              <a:rPr lang="en-GB" i="1" dirty="0">
                <a:highlight>
                  <a:srgbClr val="00FFFF"/>
                </a:highlight>
              </a:rPr>
              <a:t>Y</a:t>
            </a:r>
            <a:r>
              <a:rPr lang="en-GB" i="1" dirty="0"/>
              <a:t> shall be replaced depending on the requirement with:</a:t>
            </a:r>
            <a:r>
              <a:rPr lang="sv-SE" i="1" dirty="0"/>
              <a:t> </a:t>
            </a:r>
            <a:r>
              <a:rPr lang="en-GB" i="1" dirty="0"/>
              <a:t>PRACH, HARQ, etc.</a:t>
            </a:r>
          </a:p>
          <a:p>
            <a:pPr lvl="1" hangingPunct="0"/>
            <a:r>
              <a:rPr lang="en-GB" dirty="0"/>
              <a:t>Ericsson volunteers to bring a CR in RAN4#97-e (October) to align the NR-U terminology among different NR-U requirements</a:t>
            </a:r>
            <a:endParaRPr lang="en-US" dirty="0"/>
          </a:p>
          <a:p>
            <a:pPr lvl="2"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4935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Handover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8CF529-5607-4754-AC96-5C40F88D1C83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The delay uncertainty (T</a:t>
            </a:r>
            <a:r>
              <a:rPr lang="en-US" baseline="-25000" dirty="0"/>
              <a:t>IU</a:t>
            </a:r>
            <a:r>
              <a:rPr lang="en-US" dirty="0"/>
              <a:t>) due to RACH transmission in HO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IU</a:t>
            </a:r>
            <a:r>
              <a:rPr lang="en-GB" dirty="0">
                <a:solidFill>
                  <a:srgbClr val="00B050"/>
                </a:solidFill>
              </a:rPr>
              <a:t>) due to RACH transmission in HO (same approach is proposed also for RRC re-establishment and RRC release with redirection)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IU</a:t>
            </a:r>
            <a:r>
              <a:rPr lang="en-GB" sz="2400" dirty="0">
                <a:solidFill>
                  <a:srgbClr val="00B050"/>
                </a:solidFill>
              </a:rPr>
              <a:t> = (1+ L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L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  <a:endParaRPr lang="sv-SE" sz="2400" dirty="0">
              <a:solidFill>
                <a:srgbClr val="00B050"/>
              </a:solidFill>
            </a:endParaRP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060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Re-Establishment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Delay uncertainty (T</a:t>
            </a:r>
            <a:r>
              <a:rPr lang="en-US" baseline="-25000" dirty="0">
                <a:latin typeface="Calibri (Body)"/>
                <a:ea typeface="SimSun" panose="02010600030101010101" pitchFamily="2" charset="-122"/>
              </a:rPr>
              <a:t>PRACH_CCA</a:t>
            </a:r>
            <a:r>
              <a:rPr lang="en-US" dirty="0">
                <a:latin typeface="Calibri (Body)"/>
                <a:ea typeface="SimSun" panose="02010600030101010101" pitchFamily="2" charset="-122"/>
              </a:rPr>
              <a:t>) due to RACH transmission in RRC re-establishment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PRACH_CCA</a:t>
            </a:r>
            <a:r>
              <a:rPr lang="en-GB" dirty="0">
                <a:solidFill>
                  <a:srgbClr val="00B050"/>
                </a:solidFill>
              </a:rPr>
              <a:t>) due to RACH transmission in RRC re-establishment (same approach is proposed also in HO and RRC release with redirection)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PRACH_CCA</a:t>
            </a:r>
            <a:r>
              <a:rPr lang="en-GB" sz="2400" dirty="0">
                <a:solidFill>
                  <a:srgbClr val="00B050"/>
                </a:solidFill>
              </a:rPr>
              <a:t> = (1+ K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K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</a:p>
          <a:p>
            <a:pPr marL="914400" lvl="2" indent="0">
              <a:buNone/>
            </a:pPr>
            <a:endParaRPr lang="sv-SE" sz="2400" dirty="0">
              <a:solidFill>
                <a:srgbClr val="00B050"/>
              </a:solidFill>
            </a:endParaRPr>
          </a:p>
          <a:p>
            <a:pPr hangingPunct="0"/>
            <a:r>
              <a:rPr lang="en-US" dirty="0"/>
              <a:t>Carriers to identify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The requirements for the RRC re-establishment delay shall consider the time for identification on carriers with and without CCA</a:t>
            </a: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99705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Connection Release with Redirection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310640"/>
            <a:ext cx="11449878" cy="51822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Delay uncertainty (T</a:t>
            </a:r>
            <a:r>
              <a:rPr lang="en-US" baseline="-25000" dirty="0"/>
              <a:t>RACH_CCA</a:t>
            </a:r>
            <a:r>
              <a:rPr lang="en-US" dirty="0"/>
              <a:t>) due to RACH transmission in RRC connection release with redirection</a:t>
            </a:r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RACH_CCA</a:t>
            </a:r>
            <a:r>
              <a:rPr lang="en-GB" dirty="0">
                <a:solidFill>
                  <a:srgbClr val="00B050"/>
                </a:solidFill>
              </a:rPr>
              <a:t>) due to RACH transmission in RRC connection release with redirection (same approach is proposed also in HO and RRC re-establishment)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RACH_CCA</a:t>
            </a:r>
            <a:r>
              <a:rPr lang="en-GB" sz="2400" dirty="0">
                <a:solidFill>
                  <a:srgbClr val="00B050"/>
                </a:solidFill>
              </a:rPr>
              <a:t> = (1+ L</a:t>
            </a:r>
            <a:r>
              <a:rPr lang="en-GB" sz="2400" baseline="-25000" dirty="0">
                <a:solidFill>
                  <a:srgbClr val="00B050"/>
                </a:solidFill>
              </a:rPr>
              <a:t>2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L</a:t>
            </a:r>
            <a:r>
              <a:rPr lang="en-GB" sz="2400" baseline="-25000" dirty="0">
                <a:solidFill>
                  <a:srgbClr val="00B050"/>
                </a:solidFill>
              </a:rPr>
              <a:t>2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</a:p>
          <a:p>
            <a:pPr marL="914400" lvl="2" indent="0">
              <a:buNone/>
            </a:pPr>
            <a:endParaRPr lang="sv-SE" sz="2400" dirty="0">
              <a:solidFill>
                <a:srgbClr val="00B050"/>
              </a:solidFill>
            </a:endParaRPr>
          </a:p>
          <a:p>
            <a:pPr lvl="0" hangingPunct="0"/>
            <a:r>
              <a:rPr lang="en-US" dirty="0"/>
              <a:t>Delay uncertainty (T</a:t>
            </a:r>
            <a:r>
              <a:rPr lang="en-US" baseline="-25000" dirty="0"/>
              <a:t>RACH_CCA</a:t>
            </a:r>
            <a:r>
              <a:rPr lang="en-US" dirty="0"/>
              <a:t>) due to RACH transmission in RRC connection release with redirection, with Type 2C UL channel access procedure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The following is also included in the RACH delay uncertainty in RRC release with redirection:</a:t>
            </a:r>
            <a:endParaRPr lang="sv-SE" dirty="0">
              <a:solidFill>
                <a:srgbClr val="00B050"/>
              </a:solidFill>
            </a:endParaRPr>
          </a:p>
          <a:p>
            <a:pPr marL="457200" lvl="1" indent="0" hangingPunct="0">
              <a:buNone/>
            </a:pPr>
            <a:r>
              <a:rPr lang="en-GB" dirty="0">
                <a:solidFill>
                  <a:srgbClr val="00B050"/>
                </a:solidFill>
              </a:rPr>
              <a:t>		L</a:t>
            </a:r>
            <a:r>
              <a:rPr lang="en-GB" baseline="-25000" dirty="0">
                <a:solidFill>
                  <a:srgbClr val="00B050"/>
                </a:solidFill>
              </a:rPr>
              <a:t>2</a:t>
            </a:r>
            <a:r>
              <a:rPr lang="en-GB" dirty="0">
                <a:solidFill>
                  <a:srgbClr val="00B050"/>
                </a:solidFill>
              </a:rPr>
              <a:t> = 0 for Type 2C UL channel access procedure as defined in TS 37.213</a:t>
            </a:r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0443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15401</TotalTime>
  <Words>1799</Words>
  <Application>Microsoft Office PowerPoint</Application>
  <PresentationFormat>Widescreen</PresentationFormat>
  <Paragraphs>153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(Body)</vt:lpstr>
      <vt:lpstr>Calibri Light</vt:lpstr>
      <vt:lpstr>Cambria Math</vt:lpstr>
      <vt:lpstr>Office Theme</vt:lpstr>
      <vt:lpstr>WF on NR-U RRM (Part 1)   all agreements in RAN4#96-e in email thread: [96e][206] NR_unlic_RRM_1</vt:lpstr>
      <vt:lpstr>PowerPoint Presentation</vt:lpstr>
      <vt:lpstr>General</vt:lpstr>
      <vt:lpstr>General (cont.)</vt:lpstr>
      <vt:lpstr>General (cont.)</vt:lpstr>
      <vt:lpstr>General (cont.)</vt:lpstr>
      <vt:lpstr>Handover</vt:lpstr>
      <vt:lpstr>RRC Re-Establishment</vt:lpstr>
      <vt:lpstr>RRC Connection Release with Redirection</vt:lpstr>
      <vt:lpstr>SCell Activation</vt:lpstr>
      <vt:lpstr>SCell Activation (cont.)</vt:lpstr>
      <vt:lpstr>SCell Activation (cont.)</vt:lpstr>
      <vt:lpstr>SCell Activation (cont.)</vt:lpstr>
      <vt:lpstr>Active TCI State Switching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I. Siomina</cp:lastModifiedBy>
  <cp:revision>2256</cp:revision>
  <dcterms:created xsi:type="dcterms:W3CDTF">2016-04-13T15:12:29Z</dcterms:created>
  <dcterms:modified xsi:type="dcterms:W3CDTF">2020-08-27T14:02:54Z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