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90" r:id="rId6"/>
    <p:sldId id="291" r:id="rId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0" d="100"/>
          <a:sy n="110" d="100"/>
        </p:scale>
        <p:origin x="1644"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 xmlns:a16="http://schemas.microsoft.com/office/drawing/2014/main"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2020/8/25</a:t>
            </a:fld>
            <a:endParaRPr lang="zh-CN" altLang="en-US"/>
          </a:p>
        </p:txBody>
      </p:sp>
      <p:sp>
        <p:nvSpPr>
          <p:cNvPr id="5" name="页脚占位符 4">
            <a:extLst>
              <a:ext uri="{FF2B5EF4-FFF2-40B4-BE49-F238E27FC236}">
                <a16:creationId xmlns="" xmlns:a16="http://schemas.microsoft.com/office/drawing/2014/main"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2020/8/25</a:t>
            </a:fld>
            <a:endParaRPr lang="zh-CN" altLang="en-US"/>
          </a:p>
        </p:txBody>
      </p:sp>
      <p:sp>
        <p:nvSpPr>
          <p:cNvPr id="5" name="页脚占位符 4">
            <a:extLst>
              <a:ext uri="{FF2B5EF4-FFF2-40B4-BE49-F238E27FC236}">
                <a16:creationId xmlns="" xmlns:a16="http://schemas.microsoft.com/office/drawing/2014/main"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2020/8/25</a:t>
            </a:fld>
            <a:endParaRPr lang="zh-CN" altLang="en-US"/>
          </a:p>
        </p:txBody>
      </p:sp>
      <p:sp>
        <p:nvSpPr>
          <p:cNvPr id="5" name="页脚占位符 4">
            <a:extLst>
              <a:ext uri="{FF2B5EF4-FFF2-40B4-BE49-F238E27FC236}">
                <a16:creationId xmlns="" xmlns:a16="http://schemas.microsoft.com/office/drawing/2014/main"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2020/8/25</a:t>
            </a:fld>
            <a:endParaRPr lang="zh-CN" altLang="en-US"/>
          </a:p>
        </p:txBody>
      </p:sp>
      <p:sp>
        <p:nvSpPr>
          <p:cNvPr id="5" name="页脚占位符 4">
            <a:extLst>
              <a:ext uri="{FF2B5EF4-FFF2-40B4-BE49-F238E27FC236}">
                <a16:creationId xmlns="" xmlns:a16="http://schemas.microsoft.com/office/drawing/2014/main"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 xmlns:a16="http://schemas.microsoft.com/office/drawing/2014/main"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2020/8/25</a:t>
            </a:fld>
            <a:endParaRPr lang="zh-CN" altLang="en-US"/>
          </a:p>
        </p:txBody>
      </p:sp>
      <p:sp>
        <p:nvSpPr>
          <p:cNvPr id="5" name="页脚占位符 4">
            <a:extLst>
              <a:ext uri="{FF2B5EF4-FFF2-40B4-BE49-F238E27FC236}">
                <a16:creationId xmlns="" xmlns:a16="http://schemas.microsoft.com/office/drawing/2014/main"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 xmlns:a16="http://schemas.microsoft.com/office/drawing/2014/main"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 xmlns:a16="http://schemas.microsoft.com/office/drawing/2014/main"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2020/8/25</a:t>
            </a:fld>
            <a:endParaRPr lang="zh-CN" altLang="en-US"/>
          </a:p>
        </p:txBody>
      </p:sp>
      <p:sp>
        <p:nvSpPr>
          <p:cNvPr id="6" name="页脚占位符 4">
            <a:extLst>
              <a:ext uri="{FF2B5EF4-FFF2-40B4-BE49-F238E27FC236}">
                <a16:creationId xmlns="" xmlns:a16="http://schemas.microsoft.com/office/drawing/2014/main"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 xmlns:a16="http://schemas.microsoft.com/office/drawing/2014/main"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2020/8/25</a:t>
            </a:fld>
            <a:endParaRPr lang="zh-CN" altLang="en-US"/>
          </a:p>
        </p:txBody>
      </p:sp>
      <p:sp>
        <p:nvSpPr>
          <p:cNvPr id="8" name="页脚占位符 4">
            <a:extLst>
              <a:ext uri="{FF2B5EF4-FFF2-40B4-BE49-F238E27FC236}">
                <a16:creationId xmlns="" xmlns:a16="http://schemas.microsoft.com/office/drawing/2014/main"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 xmlns:a16="http://schemas.microsoft.com/office/drawing/2014/main"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 xmlns:a16="http://schemas.microsoft.com/office/drawing/2014/main"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2020/8/25</a:t>
            </a:fld>
            <a:endParaRPr lang="zh-CN" altLang="en-US"/>
          </a:p>
        </p:txBody>
      </p:sp>
      <p:sp>
        <p:nvSpPr>
          <p:cNvPr id="4" name="页脚占位符 4">
            <a:extLst>
              <a:ext uri="{FF2B5EF4-FFF2-40B4-BE49-F238E27FC236}">
                <a16:creationId xmlns="" xmlns:a16="http://schemas.microsoft.com/office/drawing/2014/main"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 xmlns:a16="http://schemas.microsoft.com/office/drawing/2014/main"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 xmlns:a16="http://schemas.microsoft.com/office/drawing/2014/main"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2020/8/25</a:t>
            </a:fld>
            <a:endParaRPr lang="zh-CN" altLang="en-US"/>
          </a:p>
        </p:txBody>
      </p:sp>
      <p:sp>
        <p:nvSpPr>
          <p:cNvPr id="3" name="页脚占位符 4">
            <a:extLst>
              <a:ext uri="{FF2B5EF4-FFF2-40B4-BE49-F238E27FC236}">
                <a16:creationId xmlns="" xmlns:a16="http://schemas.microsoft.com/office/drawing/2014/main"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 xmlns:a16="http://schemas.microsoft.com/office/drawing/2014/main"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 xmlns:a16="http://schemas.microsoft.com/office/drawing/2014/main"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2020/8/25</a:t>
            </a:fld>
            <a:endParaRPr lang="zh-CN" altLang="en-US"/>
          </a:p>
        </p:txBody>
      </p:sp>
      <p:sp>
        <p:nvSpPr>
          <p:cNvPr id="6" name="页脚占位符 4">
            <a:extLst>
              <a:ext uri="{FF2B5EF4-FFF2-40B4-BE49-F238E27FC236}">
                <a16:creationId xmlns="" xmlns:a16="http://schemas.microsoft.com/office/drawing/2014/main"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 xmlns:a16="http://schemas.microsoft.com/office/drawing/2014/main"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2020/8/25</a:t>
            </a:fld>
            <a:endParaRPr lang="zh-CN" altLang="en-US"/>
          </a:p>
        </p:txBody>
      </p:sp>
      <p:sp>
        <p:nvSpPr>
          <p:cNvPr id="6" name="页脚占位符 4">
            <a:extLst>
              <a:ext uri="{FF2B5EF4-FFF2-40B4-BE49-F238E27FC236}">
                <a16:creationId xmlns="" xmlns:a16="http://schemas.microsoft.com/office/drawing/2014/main"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 xmlns:a16="http://schemas.microsoft.com/office/drawing/2014/main"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 xmlns:a16="http://schemas.microsoft.com/office/drawing/2014/main" id="{C6067352-EBC0-4314-B2F7-BD78E16AEB4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 xmlns:a16="http://schemas.microsoft.com/office/drawing/2014/main" id="{68E4C134-0C2B-4F63-8C8B-E141694A2C6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ACB4897F-276A-4AA1-A7E7-F999F714325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2020/8/25</a:t>
            </a:fld>
            <a:endParaRPr lang="zh-CN" altLang="en-US"/>
          </a:p>
        </p:txBody>
      </p:sp>
      <p:sp>
        <p:nvSpPr>
          <p:cNvPr id="5" name="页脚占位符 4">
            <a:extLst>
              <a:ext uri="{FF2B5EF4-FFF2-40B4-BE49-F238E27FC236}">
                <a16:creationId xmlns="" xmlns:a16="http://schemas.microsoft.com/office/drawing/2014/main" id="{4D1F7188-AA10-4EB5-B408-0CA61450C2C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 xmlns:a16="http://schemas.microsoft.com/office/drawing/2014/main" id="{A52AF63E-D503-40C0-AB0B-693F3375063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 xmlns:a16="http://schemas.microsoft.com/office/drawing/2014/main" id="{B4E3CC63-70F9-46A6-91D9-ABDCD9CE0BE6}"/>
              </a:ext>
            </a:extLst>
          </p:cNvPr>
          <p:cNvSpPr>
            <a:spLocks noGrp="1"/>
          </p:cNvSpPr>
          <p:nvPr>
            <p:ph type="ctrTitle"/>
          </p:nvPr>
        </p:nvSpPr>
        <p:spPr>
          <a:xfrm>
            <a:off x="250825" y="188913"/>
            <a:ext cx="5616575" cy="1470025"/>
          </a:xfrm>
        </p:spPr>
        <p:txBody>
          <a:bodyPr/>
          <a:lstStyle/>
          <a:p>
            <a:pPr algn="l" eaLnBrk="1" hangingPunct="1"/>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3GPP TSG-RAN WG4 Meeting # 96-e 	</a:t>
            </a:r>
            <a:b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b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Electronic Meeting, 17 August – 28 August, 2020</a:t>
            </a:r>
          </a:p>
        </p:txBody>
      </p:sp>
      <p:sp>
        <p:nvSpPr>
          <p:cNvPr id="2051" name="副标题 2">
            <a:extLst>
              <a:ext uri="{FF2B5EF4-FFF2-40B4-BE49-F238E27FC236}">
                <a16:creationId xmlns="" xmlns:a16="http://schemas.microsoft.com/office/drawing/2014/main" id="{732DF2D5-9D9A-4862-9C8A-329725393EEC}"/>
              </a:ext>
            </a:extLst>
          </p:cNvPr>
          <p:cNvSpPr>
            <a:spLocks noGrp="1"/>
          </p:cNvSpPr>
          <p:nvPr>
            <p:ph type="subTitle" idx="1"/>
          </p:nvPr>
        </p:nvSpPr>
        <p:spPr>
          <a:xfrm>
            <a:off x="1371600" y="4340225"/>
            <a:ext cx="6400800" cy="1752600"/>
          </a:xfrm>
        </p:spPr>
        <p:txBody>
          <a:bodyPr/>
          <a:lstStyle/>
          <a:p>
            <a:pPr eaLnBrk="1" hangingPunct="1"/>
            <a:r>
              <a:rPr lang="en-US" altLang="zh-CN" dirty="0">
                <a:solidFill>
                  <a:schemeClr val="tx1"/>
                </a:solidFill>
              </a:rPr>
              <a:t>Huawei, </a:t>
            </a:r>
            <a:r>
              <a:rPr lang="en-US" altLang="zh-CN" dirty="0" err="1">
                <a:solidFill>
                  <a:schemeClr val="tx1"/>
                </a:solidFill>
              </a:rPr>
              <a:t>HiSilicon</a:t>
            </a:r>
            <a:endParaRPr lang="zh-CN" altLang="en-US" dirty="0">
              <a:solidFill>
                <a:schemeClr val="tx1"/>
              </a:solidFill>
            </a:endParaRPr>
          </a:p>
        </p:txBody>
      </p:sp>
      <p:sp>
        <p:nvSpPr>
          <p:cNvPr id="2052" name="TextBox 3">
            <a:extLst>
              <a:ext uri="{FF2B5EF4-FFF2-40B4-BE49-F238E27FC236}">
                <a16:creationId xmlns="" xmlns:a16="http://schemas.microsoft.com/office/drawing/2014/main" id="{52CDA161-FCDD-40C1-983C-4E86B038B191}"/>
              </a:ext>
            </a:extLst>
          </p:cNvPr>
          <p:cNvSpPr txBox="1">
            <a:spLocks noChangeArrowheads="1"/>
          </p:cNvSpPr>
          <p:nvPr/>
        </p:nvSpPr>
        <p:spPr bwMode="auto">
          <a:xfrm>
            <a:off x="395288" y="2420938"/>
            <a:ext cx="8640762"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dirty="0"/>
              <a:t>WF on Rel-16 NB-</a:t>
            </a:r>
            <a:r>
              <a:rPr lang="en-US" altLang="zh-CN" sz="4400" dirty="0" err="1"/>
              <a:t>IoT</a:t>
            </a:r>
            <a:r>
              <a:rPr lang="en-US" altLang="zh-CN" sz="4400" dirty="0"/>
              <a:t> RRM performance requirements</a:t>
            </a:r>
            <a:endParaRPr lang="zh-CN" altLang="en-US" sz="4400" dirty="0">
              <a:latin typeface="Calibri" panose="020F0502020204030204" pitchFamily="34" charset="0"/>
            </a:endParaRPr>
          </a:p>
        </p:txBody>
      </p:sp>
      <p:sp>
        <p:nvSpPr>
          <p:cNvPr id="2053" name="TextBox 4">
            <a:extLst>
              <a:ext uri="{FF2B5EF4-FFF2-40B4-BE49-F238E27FC236}">
                <a16:creationId xmlns="" xmlns:a16="http://schemas.microsoft.com/office/drawing/2014/main" id="{C98DB138-7BC0-49B7-8DBA-0325C5B1AB4C}"/>
              </a:ext>
            </a:extLst>
          </p:cNvPr>
          <p:cNvSpPr txBox="1">
            <a:spLocks noChangeArrowheads="1"/>
          </p:cNvSpPr>
          <p:nvPr/>
        </p:nvSpPr>
        <p:spPr bwMode="auto">
          <a:xfrm>
            <a:off x="7236296" y="554593"/>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dirty="0"/>
              <a:t>R4-2012194</a:t>
            </a:r>
            <a:endParaRPr lang="zh-CN" altLang="en-US"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Test case</a:t>
            </a:r>
            <a:r>
              <a:rPr lang="en-US" altLang="zh-CN" sz="3200" dirty="0" smtClean="0"/>
              <a:t>s for Rel-16 NB-</a:t>
            </a:r>
            <a:r>
              <a:rPr lang="en-US" altLang="zh-CN" sz="3200" dirty="0" err="1" smtClean="0"/>
              <a:t>IoT</a:t>
            </a:r>
            <a:r>
              <a:rPr lang="en-US" altLang="zh-CN" sz="3200" dirty="0" smtClean="0"/>
              <a:t> RRM</a:t>
            </a:r>
            <a:endParaRPr lang="zh-CN" altLang="en-US" sz="3200" dirty="0"/>
          </a:p>
        </p:txBody>
      </p:sp>
      <p:sp>
        <p:nvSpPr>
          <p:cNvPr id="3" name="内容占位符 2"/>
          <p:cNvSpPr>
            <a:spLocks noGrp="1"/>
          </p:cNvSpPr>
          <p:nvPr>
            <p:ph idx="1"/>
          </p:nvPr>
        </p:nvSpPr>
        <p:spPr/>
        <p:txBody>
          <a:bodyPr/>
          <a:lstStyle/>
          <a:p>
            <a:r>
              <a:rPr lang="en-US" altLang="zh-CN" sz="2400" dirty="0" smtClean="0"/>
              <a:t>Test cases list and assigned companies </a:t>
            </a:r>
            <a:r>
              <a:rPr lang="en-US" altLang="zh-CN" sz="2400" dirty="0"/>
              <a:t>are captured in  </a:t>
            </a:r>
            <a:r>
              <a:rPr lang="en-US" altLang="zh-CN" sz="2400" dirty="0" smtClean="0"/>
              <a:t>R4-2012195</a:t>
            </a:r>
          </a:p>
          <a:p>
            <a:endParaRPr lang="zh-CN" altLang="en-US" sz="2400" dirty="0"/>
          </a:p>
        </p:txBody>
      </p:sp>
    </p:spTree>
    <p:extLst>
      <p:ext uri="{BB962C8B-B14F-4D97-AF65-F5344CB8AC3E}">
        <p14:creationId xmlns:p14="http://schemas.microsoft.com/office/powerpoint/2010/main" val="22297930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Test case</a:t>
            </a:r>
            <a:r>
              <a:rPr lang="en-US" altLang="zh-CN" sz="3200" dirty="0" smtClean="0"/>
              <a:t>s configuration</a:t>
            </a:r>
            <a:endParaRPr lang="zh-CN" altLang="en-US" sz="3200" dirty="0"/>
          </a:p>
        </p:txBody>
      </p:sp>
      <p:sp>
        <p:nvSpPr>
          <p:cNvPr id="3" name="内容占位符 2"/>
          <p:cNvSpPr>
            <a:spLocks noGrp="1"/>
          </p:cNvSpPr>
          <p:nvPr>
            <p:ph idx="1"/>
          </p:nvPr>
        </p:nvSpPr>
        <p:spPr/>
        <p:txBody>
          <a:bodyPr/>
          <a:lstStyle/>
          <a:p>
            <a:r>
              <a:rPr lang="en-US" altLang="zh-CN" sz="2400" dirty="0"/>
              <a:t>DL channel quality reporting in non-anchor </a:t>
            </a:r>
            <a:r>
              <a:rPr lang="en-US" altLang="zh-CN" sz="2400" dirty="0" smtClean="0"/>
              <a:t>carrier</a:t>
            </a:r>
          </a:p>
          <a:p>
            <a:pPr lvl="1"/>
            <a:r>
              <a:rPr lang="en-US" altLang="zh-CN" sz="2000" dirty="0" smtClean="0"/>
              <a:t>Using 4-bit table in AWGN channel</a:t>
            </a:r>
          </a:p>
          <a:p>
            <a:r>
              <a:rPr lang="en-US" altLang="zh-CN" sz="2400" dirty="0"/>
              <a:t>Channel quality reporting in connected </a:t>
            </a:r>
            <a:r>
              <a:rPr lang="en-US" altLang="zh-CN" sz="2400" dirty="0" smtClean="0"/>
              <a:t>mode</a:t>
            </a:r>
          </a:p>
          <a:p>
            <a:pPr lvl="1"/>
            <a:r>
              <a:rPr lang="en-GB" altLang="zh-CN" sz="2000" dirty="0" smtClean="0"/>
              <a:t>Ensure </a:t>
            </a:r>
            <a:r>
              <a:rPr lang="en-GB" altLang="zh-CN" sz="2000" dirty="0"/>
              <a:t>that the channel condition (i.e., SNR) is different in the evaluation period compared to the time prior to it so that UE only relies on the specified evaluation period for estimation of DL quality. </a:t>
            </a:r>
            <a:endParaRPr lang="en-GB" altLang="zh-CN" sz="2000" dirty="0" smtClean="0"/>
          </a:p>
          <a:p>
            <a:pPr lvl="1"/>
            <a:r>
              <a:rPr lang="en-US" altLang="zh-CN" sz="2000" dirty="0"/>
              <a:t>Using 4-bit table in AWGN channel</a:t>
            </a:r>
          </a:p>
          <a:p>
            <a:r>
              <a:rPr lang="en-US" altLang="zh-CN" sz="2400" dirty="0"/>
              <a:t>Take the existing RMC/OCNG as baseline</a:t>
            </a:r>
            <a:endParaRPr lang="zh-CN" altLang="en-US" sz="2400" dirty="0"/>
          </a:p>
        </p:txBody>
      </p:sp>
    </p:spTree>
    <p:extLst>
      <p:ext uri="{BB962C8B-B14F-4D97-AF65-F5344CB8AC3E}">
        <p14:creationId xmlns:p14="http://schemas.microsoft.com/office/powerpoint/2010/main" val="133172174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CCEDC7"/>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1" ma:contentTypeDescription="Create a new document." ma:contentTypeScope="" ma:versionID="99f6751dbc8f6c9db939c24aed21b85c">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97a570d36a9bfe7447b480bcbafe877e"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116A6EE-9C71-4CA8-B83C-FAA2FE0E539F}">
  <ds:schemaRefs>
    <ds:schemaRef ds:uri="http://schemas.microsoft.com/sharepoint/v3/contenttype/forms"/>
  </ds:schemaRefs>
</ds:datastoreItem>
</file>

<file path=customXml/itemProps2.xml><?xml version="1.0" encoding="utf-8"?>
<ds:datastoreItem xmlns:ds="http://schemas.openxmlformats.org/officeDocument/2006/customXml" ds:itemID="{EC8B4B51-588A-4193-AB4E-12963BE166E2}">
  <ds:schemaRefs>
    <ds:schemaRef ds:uri="6f846979-0e6f-42ff-8b87-e1893efeda99"/>
    <ds:schemaRef ds:uri="http://schemas.microsoft.com/office/2006/metadata/properties"/>
    <ds:schemaRef ds:uri="http://purl.org/dc/dcmitype/"/>
    <ds:schemaRef ds:uri="http://schemas.microsoft.com/office/2006/documentManagement/types"/>
    <ds:schemaRef ds:uri="http://purl.org/dc/terms/"/>
    <ds:schemaRef ds:uri="http://schemas.microsoft.com/office/infopath/2007/PartnerControls"/>
    <ds:schemaRef ds:uri="http://purl.org/dc/elements/1.1/"/>
    <ds:schemaRef ds:uri="http://www.w3.org/XML/1998/namespace"/>
    <ds:schemaRef ds:uri="http://schemas.openxmlformats.org/package/2006/metadata/core-properties"/>
    <ds:schemaRef ds:uri="db33437f-65a5-48c5-b537-19efd290f967"/>
  </ds:schemaRefs>
</ds:datastoreItem>
</file>

<file path=customXml/itemProps3.xml><?xml version="1.0" encoding="utf-8"?>
<ds:datastoreItem xmlns:ds="http://schemas.openxmlformats.org/officeDocument/2006/customXml" ds:itemID="{A67E680D-AC5B-4E66-8A1E-AB2F09A6ED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6603</TotalTime>
  <Words>106</Words>
  <Application>Microsoft Office PowerPoint</Application>
  <PresentationFormat>全屏显示(4:3)</PresentationFormat>
  <Paragraphs>13</Paragraphs>
  <Slides>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vt:i4>
      </vt:variant>
    </vt:vector>
  </HeadingPairs>
  <TitlesOfParts>
    <vt:vector size="8" baseType="lpstr">
      <vt:lpstr>Arial Unicode MS</vt:lpstr>
      <vt:lpstr>宋体</vt:lpstr>
      <vt:lpstr>Arial</vt:lpstr>
      <vt:lpstr>Calibri</vt:lpstr>
      <vt:lpstr>Office 主题</vt:lpstr>
      <vt:lpstr>3GPP TSG-RAN WG4 Meeting # 96-e   Electronic Meeting, 17 August – 28 August, 2020</vt:lpstr>
      <vt:lpstr>Test cases for Rel-16 NB-IoT RRM</vt:lpstr>
      <vt:lpstr>Test cases configuration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Huawei</cp:lastModifiedBy>
  <cp:revision>268</cp:revision>
  <dcterms:created xsi:type="dcterms:W3CDTF">2016-01-12T08:39:50Z</dcterms:created>
  <dcterms:modified xsi:type="dcterms:W3CDTF">2020-08-25T10:46:47Z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(3)5yaErGAp2ul1aXlNP40sb0p3GieRhZmfTMJNCXzglGaoYWI/IYW7Dnf7GtvVLgrHbIB9S17p
aqIumO7+JJLH1P5vgxsU66pp+ZZHpmnB4mzc5AZI6D13YWtQTjMqBAXyS8hrI2XAIFO7z9pi
v4LRSbFsnSfw7aQpjtknzGFIETy4KYQjz0qDM13MEuklDEzr4SLWa/69H03612l3hWTNcAUW
S3kYUYBlb7W34EFhSM</vt:lpwstr>
  </property>
  <property fmtid="{D5CDD505-2E9C-101B-9397-08002B2CF9AE}" pid="3" name="_2015_ms_pID_7253431">
    <vt:lpwstr>GXdX8EmCvSPOKcC4i0lq74DpcnfVs+PHDUHRcGHKrfhgdUSwq+mwp+
Wg/TSRp6StqUUKwvx2QG4SLemnEoaCx/U/qmcx78ItwK2rO9NAYxYJhYRA75j+tZv7d047up
2DM91WVORPtH+W0xtZ85jMkDbzvYFuefJvoAydhHKrVgKIZGIr4blH0Gc+eOO2PtGkfnTcG/
OrzBfR+HyTQx8jFK3YJJhNYt3mqVoxQBs1Fc</vt:lpwstr>
  </property>
  <property fmtid="{D5CDD505-2E9C-101B-9397-08002B2CF9AE}" pid="4" name="_2015_ms_pID_7253432">
    <vt:lpwstr>6Z5m7pJ3Fyh3z8L+QlFqyJN/shzMA+85f+Oc
HjhhfT82L/VhGqxsg2yCEL7Dc/wCk5pG78ZYn/mS4x20t3zVW6Q=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1568596764</vt:lpwstr>
  </property>
  <property fmtid="{D5CDD505-2E9C-101B-9397-08002B2CF9AE}" pid="9" name="ContentTypeId">
    <vt:lpwstr>0x0101003AA7AC0C743A294CADF60F661720E3E6</vt:lpwstr>
  </property>
</Properties>
</file>