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90" r:id="rId6"/>
    <p:sldId id="264" r:id="rId7"/>
    <p:sldId id="307" r:id="rId8"/>
    <p:sldId id="308" r:id="rId9"/>
    <p:sldId id="310" r:id="rId10"/>
    <p:sldId id="31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#96-e	                                                      R4-2012182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17-28 Aug.</a:t>
            </a:r>
            <a:r>
              <a:rPr lang="x-none" altLang="zh-CN" b="1" dirty="0"/>
              <a:t>, 2020</a:t>
            </a:r>
            <a:endParaRPr lang="zh-CN" altLang="zh-CN" dirty="0"/>
          </a:p>
          <a:p>
            <a:pPr hangingPunct="0"/>
            <a:r>
              <a:rPr lang="en-GB" altLang="zh-CN" b="1" dirty="0"/>
              <a:t>Agenda Item: 7.15.1&amp;7.15.2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R4-1912781 </a:t>
            </a:r>
            <a:r>
              <a:rPr lang="en-US" altLang="zh-CN" dirty="0"/>
              <a:t> WF on RRM for NR HST, RAN4#92BIS</a:t>
            </a:r>
          </a:p>
          <a:p>
            <a:pPr lvl="1"/>
            <a:r>
              <a:rPr lang="en-GB" altLang="zh-CN" dirty="0"/>
              <a:t>R4-1915887 </a:t>
            </a:r>
            <a:r>
              <a:rPr lang="en-US" altLang="zh-CN" dirty="0"/>
              <a:t> WF on RRM for NR HST, RAN4#93</a:t>
            </a:r>
          </a:p>
          <a:p>
            <a:pPr lvl="1"/>
            <a:r>
              <a:rPr lang="en-GB" altLang="zh-CN" dirty="0"/>
              <a:t>R4-2002253 </a:t>
            </a:r>
            <a:r>
              <a:rPr lang="en-US" altLang="zh-CN" dirty="0"/>
              <a:t> WF on RRM for NR HST, RAN4#94-e</a:t>
            </a:r>
          </a:p>
          <a:p>
            <a:pPr lvl="1"/>
            <a:r>
              <a:rPr lang="en-GB" altLang="zh-CN" dirty="0"/>
              <a:t>R4-2005358 </a:t>
            </a:r>
            <a:r>
              <a:rPr lang="en-US" altLang="zh-CN" dirty="0"/>
              <a:t> WF on RRM for NR HST, RAN4#94-e-bis</a:t>
            </a:r>
          </a:p>
          <a:p>
            <a:pPr lvl="1"/>
            <a:r>
              <a:rPr lang="en-GB" altLang="zh-CN" dirty="0"/>
              <a:t>R4-2008627 </a:t>
            </a:r>
            <a:r>
              <a:rPr lang="en-US" altLang="zh-CN" dirty="0"/>
              <a:t> WF on RRM for NR HST, RAN4#95-e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Cell re-selection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13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Whether to enhance the measurement requirements for inter-RAT layers of higher priority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US" altLang="zh-CN" sz="2800" dirty="0"/>
              <a:t>No enhancement to cell re-selection requirements for inter-RAT layers of higher priority</a:t>
            </a:r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0" lvl="1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3D20C-2365-485C-A080-F87FE30BB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Release independent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D392A4-21AA-4DD4-A4F3-E6362E456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Rel.16 NR HST RRM enhanced requirements are release independent from Rel-15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61070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3D20C-2365-485C-A080-F87FE30BB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Measurement accuracy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D392A4-21AA-4DD4-A4F3-E6362E456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628800"/>
            <a:ext cx="7715200" cy="4525963"/>
          </a:xfrm>
        </p:spPr>
        <p:txBody>
          <a:bodyPr>
            <a:normAutofit/>
          </a:bodyPr>
          <a:lstStyle/>
          <a:p>
            <a:pPr>
              <a:spcBef>
                <a:spcPts val="1300"/>
              </a:spcBef>
            </a:pPr>
            <a:r>
              <a:rPr lang="en-US" altLang="zh-CN" sz="2800" dirty="0"/>
              <a:t>Rel-15 SS-SINR accuracy for FR1 is reused for NR HST when -3dB≤SSB </a:t>
            </a:r>
            <a:r>
              <a:rPr lang="en-US" altLang="zh-CN" sz="2800" dirty="0" err="1"/>
              <a:t>Ês</a:t>
            </a:r>
            <a:r>
              <a:rPr lang="en-US" altLang="zh-CN" sz="2800" dirty="0"/>
              <a:t>/</a:t>
            </a:r>
            <a:r>
              <a:rPr lang="en-US" altLang="zh-CN" sz="2800" dirty="0" err="1"/>
              <a:t>Iot</a:t>
            </a:r>
            <a:r>
              <a:rPr lang="en-US" altLang="zh-CN" sz="2800" dirty="0"/>
              <a:t> ≤5 dB</a:t>
            </a:r>
          </a:p>
          <a:p>
            <a:pPr>
              <a:spcBef>
                <a:spcPts val="1300"/>
              </a:spcBef>
            </a:pPr>
            <a:r>
              <a:rPr lang="en-GB" altLang="zh-CN" sz="2800" dirty="0"/>
              <a:t>Rel-15 measurement accuracy of RSRP and RSRQ are reused for high speed scenario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12966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3D20C-2365-485C-A080-F87FE30B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1"/>
            <a:ext cx="8229600" cy="691435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Test cases list</a:t>
            </a:r>
            <a:endParaRPr lang="zh-CN" altLang="en-US" sz="3600" dirty="0"/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FB1454B8-257F-4CE1-ACFD-93EA0ACB38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704517"/>
              </p:ext>
            </p:extLst>
          </p:nvPr>
        </p:nvGraphicFramePr>
        <p:xfrm>
          <a:off x="683568" y="756816"/>
          <a:ext cx="8229600" cy="53443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4286905271"/>
                    </a:ext>
                  </a:extLst>
                </a:gridCol>
                <a:gridCol w="4125142">
                  <a:extLst>
                    <a:ext uri="{9D8B030D-6E8A-4147-A177-3AD203B41FA5}">
                      <a16:colId xmlns:a16="http://schemas.microsoft.com/office/drawing/2014/main" val="2145843754"/>
                    </a:ext>
                  </a:extLst>
                </a:gridCol>
                <a:gridCol w="2592290">
                  <a:extLst>
                    <a:ext uri="{9D8B030D-6E8A-4147-A177-3AD203B41FA5}">
                      <a16:colId xmlns:a16="http://schemas.microsoft.com/office/drawing/2014/main" val="57010036"/>
                    </a:ext>
                  </a:extLst>
                </a:gridCol>
              </a:tblGrid>
              <a:tr h="4280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Test scenario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Test cases 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Test parameters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5476543"/>
                  </a:ext>
                </a:extLst>
              </a:tr>
              <a:tr h="4947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1. NR SA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NR-NR intra-frequency reselection for FR1 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07300"/>
                  </a:ext>
                </a:extLst>
              </a:tr>
              <a:tr h="71687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400"/>
                        <a:t>2a. ENDC</a:t>
                      </a:r>
                      <a:endParaRPr lang="zh-CN" altLang="en-US" sz="1400"/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400"/>
                        <a:t>2b. NR SA</a:t>
                      </a:r>
                      <a:endParaRPr lang="zh-CN" altLang="en-US" sz="14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NR-NR intra-frequency event triggered reporting tests without gap under DRX without SSB index reading for FR1 intra-frequency case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640ms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1009778"/>
                  </a:ext>
                </a:extLst>
              </a:tr>
              <a:tr h="4947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4. NR SA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NR-EUTRA inter-RAT cell re-selection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3887792"/>
                  </a:ext>
                </a:extLst>
              </a:tr>
              <a:tr h="1110336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5. NR SA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NR-EUTRA inter-RAT event triggered reporting test under DRX in FR1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MGRP: 40ms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MGL: 6ms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4980730"/>
                  </a:ext>
                </a:extLst>
              </a:tr>
              <a:tr h="494703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6. E-UTRAN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EUTRA-NR inter-RAT cell re-selection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6104847"/>
                  </a:ext>
                </a:extLst>
              </a:tr>
              <a:tr h="1110336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7. E-UTRAN 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EUTRA-NR inter-RAT event triggered reporting for FR1 with SSB time index detection when DRX is used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MGRP: 40ms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MGL: 6ms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3235159"/>
                  </a:ext>
                </a:extLst>
              </a:tr>
              <a:tr h="494703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8a. ENDC</a:t>
                      </a:r>
                      <a:endParaRPr lang="zh-CN" altLang="en-US" sz="1400" dirty="0"/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dirty="0"/>
                        <a:t>8b. NR SA</a:t>
                      </a:r>
                      <a:endParaRPr lang="zh-CN" altLang="en-US" sz="14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SSB based L1-RSRP measurement when DRX is used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DRX cycle: 320ms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hangingPunct="0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period: 20ms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6321995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7BB8E51-D27A-4355-B6C9-D23D08AC5779}"/>
              </a:ext>
            </a:extLst>
          </p:cNvPr>
          <p:cNvSpPr txBox="1"/>
          <p:nvPr/>
        </p:nvSpPr>
        <p:spPr>
          <a:xfrm>
            <a:off x="719572" y="6237312"/>
            <a:ext cx="81575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The propagation condition for the test cases of NR HST is AWGN/AWGN 1944 (15kHz SCS) and AWGN 3334(30kHz SCS) Hz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73212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3D20C-2365-485C-A080-F87FE30BB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CR split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D392A4-21AA-4DD4-A4F3-E6362E456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844824"/>
            <a:ext cx="7715200" cy="576064"/>
          </a:xfrm>
        </p:spPr>
        <p:txBody>
          <a:bodyPr>
            <a:normAutofit/>
          </a:bodyPr>
          <a:lstStyle/>
          <a:p>
            <a:pPr>
              <a:spcBef>
                <a:spcPts val="1300"/>
              </a:spcBef>
            </a:pPr>
            <a:r>
              <a:rPr lang="en-US" altLang="zh-CN" sz="2000" dirty="0"/>
              <a:t>Work-split of test cases for draft CRs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EF64235-488F-4522-82E0-73665C297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715962"/>
              </p:ext>
            </p:extLst>
          </p:nvPr>
        </p:nvGraphicFramePr>
        <p:xfrm>
          <a:off x="1259632" y="2564902"/>
          <a:ext cx="6408712" cy="26643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63815">
                  <a:extLst>
                    <a:ext uri="{9D8B030D-6E8A-4147-A177-3AD203B41FA5}">
                      <a16:colId xmlns:a16="http://schemas.microsoft.com/office/drawing/2014/main" val="3929066516"/>
                    </a:ext>
                  </a:extLst>
                </a:gridCol>
                <a:gridCol w="1944897">
                  <a:extLst>
                    <a:ext uri="{9D8B030D-6E8A-4147-A177-3AD203B41FA5}">
                      <a16:colId xmlns:a16="http://schemas.microsoft.com/office/drawing/2014/main" val="3621590338"/>
                    </a:ext>
                  </a:extLst>
                </a:gridCol>
              </a:tblGrid>
              <a:tr h="22929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Responsibility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7536993"/>
                  </a:ext>
                </a:extLst>
              </a:tr>
              <a:tr h="22929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Test cases for NR -NR cell reselection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CMCC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7378383"/>
                  </a:ext>
                </a:extLst>
              </a:tr>
              <a:tr h="425560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Test cases for NR -NR cell identification in connected mode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Ericsson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3106525"/>
                  </a:ext>
                </a:extLst>
              </a:tr>
              <a:tr h="22929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Test cases for NR-EUTRA cell reselection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QC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7230394"/>
                  </a:ext>
                </a:extLst>
              </a:tr>
              <a:tr h="425560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Test cases for NR-EUTRA cell identification in connected mode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9292743"/>
                  </a:ext>
                </a:extLst>
              </a:tr>
              <a:tr h="229291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Test cases for EUTRA-NR cell reselection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vivo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4319790"/>
                  </a:ext>
                </a:extLst>
              </a:tr>
              <a:tr h="425560"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Test cases for EUTRA-NR cell identification in connected mode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910852"/>
                  </a:ext>
                </a:extLst>
              </a:tr>
              <a:tr h="470456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Test cases for L1-RSRP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Nokia, Nokia Shanghai Bell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4452745"/>
                  </a:ext>
                </a:extLst>
              </a:tr>
            </a:tbl>
          </a:graphicData>
        </a:graphic>
      </p:graphicFrame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0886764-B226-4012-B065-65D7441CD34B}"/>
              </a:ext>
            </a:extLst>
          </p:cNvPr>
          <p:cNvSpPr txBox="1">
            <a:spLocks/>
          </p:cNvSpPr>
          <p:nvPr/>
        </p:nvSpPr>
        <p:spPr>
          <a:xfrm>
            <a:off x="820132" y="5661247"/>
            <a:ext cx="77152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0"/>
              </a:spcBef>
            </a:pPr>
            <a:r>
              <a:rPr lang="en-US" altLang="zh-CN" sz="2000" dirty="0"/>
              <a:t>Big CR sourcing company: CMCC</a:t>
            </a:r>
          </a:p>
        </p:txBody>
      </p:sp>
    </p:spTree>
    <p:extLst>
      <p:ext uri="{BB962C8B-B14F-4D97-AF65-F5344CB8AC3E}">
        <p14:creationId xmlns:p14="http://schemas.microsoft.com/office/powerpoint/2010/main" val="1439268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EB2BBC-A178-49B1-99ED-81B47E4069BB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3057</TotalTime>
  <Words>437</Words>
  <Application>Microsoft Office PowerPoint</Application>
  <PresentationFormat>全屏显示(4:3)</PresentationFormat>
  <Paragraphs>85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Office 主题</vt:lpstr>
      <vt:lpstr>PowerPoint 演示文稿</vt:lpstr>
      <vt:lpstr>Background</vt:lpstr>
      <vt:lpstr>Cell re-selection</vt:lpstr>
      <vt:lpstr>Release independent</vt:lpstr>
      <vt:lpstr>Measurement accuracy</vt:lpstr>
      <vt:lpstr>Test cases list</vt:lpstr>
      <vt:lpstr>CR split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322</cp:revision>
  <dcterms:created xsi:type="dcterms:W3CDTF">2018-01-09T09:10:37Z</dcterms:created>
  <dcterms:modified xsi:type="dcterms:W3CDTF">2020-08-26T23:58:38Z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</Properties>
</file>