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3" r:id="rId3"/>
    <p:sldId id="265" r:id="rId4"/>
    <p:sldId id="264" r:id="rId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44" autoAdjust="0"/>
    <p:restoredTop sz="94762" autoAdjust="0"/>
  </p:normalViewPr>
  <p:slideViewPr>
    <p:cSldViewPr>
      <p:cViewPr varScale="1">
        <p:scale>
          <a:sx n="156" d="100"/>
          <a:sy n="156" d="100"/>
        </p:scale>
        <p:origin x="904" y="168"/>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2020/8/26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2</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4122447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3738688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2020/8/26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2590" y="2086883"/>
            <a:ext cx="8424936" cy="1102519"/>
          </a:xfrm>
        </p:spPr>
        <p:txBody>
          <a:bodyPr>
            <a:noAutofit/>
          </a:bodyPr>
          <a:lstStyle/>
          <a:p>
            <a:r>
              <a:rPr lang="en-GB" sz="2800" dirty="0"/>
              <a:t>WF on NR RRM enhancements – multiple </a:t>
            </a:r>
            <a:r>
              <a:rPr lang="en-GB" sz="2800" dirty="0" err="1"/>
              <a:t>SCell</a:t>
            </a:r>
            <a:r>
              <a:rPr lang="en-GB" sz="2800" dirty="0"/>
              <a:t> activation</a:t>
            </a:r>
            <a:r>
              <a:rPr lang="en-US" sz="1600" dirty="0"/>
              <a:t> </a:t>
            </a:r>
            <a:endParaRPr lang="zh-CN" altLang="en-US" sz="1600" dirty="0"/>
          </a:p>
        </p:txBody>
      </p:sp>
      <p:sp>
        <p:nvSpPr>
          <p:cNvPr id="3" name="副标题 2"/>
          <p:cNvSpPr>
            <a:spLocks noGrp="1"/>
          </p:cNvSpPr>
          <p:nvPr>
            <p:ph type="subTitle" idx="1"/>
          </p:nvPr>
        </p:nvSpPr>
        <p:spPr>
          <a:xfrm>
            <a:off x="1335596" y="3540426"/>
            <a:ext cx="6400800" cy="1314450"/>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400110"/>
          </a:xfrm>
          <a:prstGeom prst="rect">
            <a:avLst/>
          </a:prstGeom>
        </p:spPr>
        <p:txBody>
          <a:bodyPr wrap="none">
            <a:spAutoFit/>
          </a:bodyPr>
          <a:lstStyle/>
          <a:p>
            <a:r>
              <a:rPr lang="en-US" altLang="zh-CN" sz="2000" b="1" dirty="0"/>
              <a:t>R4-2012164  	</a:t>
            </a:r>
            <a:endParaRPr lang="zh-CN" altLang="en-US" sz="2000" b="1" dirty="0"/>
          </a:p>
        </p:txBody>
      </p:sp>
      <p:sp>
        <p:nvSpPr>
          <p:cNvPr id="12289" name="Rectangle 1"/>
          <p:cNvSpPr>
            <a:spLocks noChangeArrowheads="1"/>
          </p:cNvSpPr>
          <p:nvPr/>
        </p:nvSpPr>
        <p:spPr bwMode="auto">
          <a:xfrm>
            <a:off x="285720" y="341783"/>
            <a:ext cx="3221203"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b="1" dirty="0"/>
              <a:t>3GPP TSG-RAN4 Meeting #96-e</a:t>
            </a:r>
            <a:r>
              <a:rPr lang="en-US" dirty="0"/>
              <a:t> </a:t>
            </a:r>
          </a:p>
          <a:p>
            <a:r>
              <a:rPr lang="en-GB" b="1" dirty="0"/>
              <a:t>Online, 17-28 Aug., 2020</a:t>
            </a:r>
            <a:endParaRPr lang="en-US" dirty="0"/>
          </a:p>
        </p:txBody>
      </p:sp>
      <p:sp>
        <p:nvSpPr>
          <p:cNvPr id="5" name="Rectangle 4">
            <a:extLst>
              <a:ext uri="{FF2B5EF4-FFF2-40B4-BE49-F238E27FC236}">
                <a16:creationId xmlns:a16="http://schemas.microsoft.com/office/drawing/2014/main" id="{01B51DA9-80B3-3F45-A398-88F8500FEA86}"/>
              </a:ext>
            </a:extLst>
          </p:cNvPr>
          <p:cNvSpPr/>
          <p:nvPr/>
        </p:nvSpPr>
        <p:spPr>
          <a:xfrm>
            <a:off x="298574" y="1012584"/>
            <a:ext cx="8568952" cy="723275"/>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b="1" dirty="0"/>
              <a:t>Agenda item: </a:t>
            </a:r>
            <a:r>
              <a:rPr lang="en-US" altLang="zh-CN" b="1" dirty="0"/>
              <a:t>7.13</a:t>
            </a:r>
            <a:endParaRPr lang="en-US" b="1" dirty="0"/>
          </a:p>
          <a:p>
            <a:pPr marL="1260475" marR="0" indent="-1260475">
              <a:spcBef>
                <a:spcPts val="0"/>
              </a:spcBef>
              <a:spcAft>
                <a:spcPts val="600"/>
              </a:spcAft>
            </a:pPr>
            <a:r>
              <a:rPr lang="en-GB" b="1" dirty="0"/>
              <a:t>Document for: Approval</a:t>
            </a:r>
            <a:endParaRPr 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Tx beam assumption of FR1 intra-band contiguous CA</a:t>
            </a:r>
            <a:r>
              <a:rPr lang="zh-CN" altLang="en-US" sz="2400" dirty="0"/>
              <a:t> </a:t>
            </a:r>
            <a:r>
              <a:rPr lang="en-US" altLang="zh-CN" sz="2400" dirty="0"/>
              <a:t>(</a:t>
            </a:r>
            <a:r>
              <a:rPr lang="en-US" sz="2400" dirty="0"/>
              <a:t>Issue 2-1 in R4-2012160</a:t>
            </a:r>
            <a:r>
              <a:rPr lang="en-US" altLang="zh-CN" sz="2400" dirty="0"/>
              <a:t>)</a:t>
            </a:r>
            <a:endParaRPr lang="en-US" sz="2400" dirty="0"/>
          </a:p>
        </p:txBody>
      </p:sp>
      <p:sp>
        <p:nvSpPr>
          <p:cNvPr id="3" name="内容占位符 2"/>
          <p:cNvSpPr>
            <a:spLocks noGrp="1"/>
          </p:cNvSpPr>
          <p:nvPr>
            <p:ph idx="1"/>
          </p:nvPr>
        </p:nvSpPr>
        <p:spPr>
          <a:xfrm>
            <a:off x="457200" y="987574"/>
            <a:ext cx="8229600" cy="3394472"/>
          </a:xfrm>
        </p:spPr>
        <p:txBody>
          <a:bodyPr>
            <a:normAutofit/>
          </a:bodyPr>
          <a:lstStyle/>
          <a:p>
            <a:pPr lvl="0"/>
            <a:r>
              <a:rPr lang="en-US" sz="2000" dirty="0"/>
              <a:t>Agreement in RAN4 #9</a:t>
            </a:r>
            <a:r>
              <a:rPr lang="en-US" altLang="zh-CN" sz="2000" dirty="0"/>
              <a:t>6</a:t>
            </a:r>
            <a:r>
              <a:rPr lang="en-US" sz="2000" dirty="0"/>
              <a:t>e:</a:t>
            </a:r>
          </a:p>
          <a:p>
            <a:pPr lvl="1"/>
            <a:r>
              <a:rPr lang="en-US" sz="2000" dirty="0"/>
              <a:t>FFS </a:t>
            </a:r>
          </a:p>
          <a:p>
            <a:pPr lvl="2"/>
            <a:r>
              <a:rPr lang="en-US" sz="1800" dirty="0"/>
              <a:t>whether UE shall assume that the transmitted signals from the serving cells should have the same downlink spatial domain transmission filter on one OFDM symbol on the contiguous CCs in the same band in FR1, for RRM requirements in RRC connected state</a:t>
            </a:r>
          </a:p>
          <a:p>
            <a:pPr lvl="2"/>
            <a:endParaRPr lang="en-US" sz="1600" dirty="0"/>
          </a:p>
          <a:p>
            <a:pPr marL="457200" lvl="1" indent="0">
              <a:buNone/>
            </a:pPr>
            <a:endParaRPr lang="en-US" sz="1600" dirty="0"/>
          </a:p>
        </p:txBody>
      </p:sp>
    </p:spTree>
    <p:extLst>
      <p:ext uri="{BB962C8B-B14F-4D97-AF65-F5344CB8AC3E}">
        <p14:creationId xmlns:p14="http://schemas.microsoft.com/office/powerpoint/2010/main" val="303582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Principle to decide test case coverage</a:t>
            </a:r>
            <a:r>
              <a:rPr lang="zh-CN" altLang="en-US" sz="2400" dirty="0"/>
              <a:t> </a:t>
            </a:r>
            <a:r>
              <a:rPr lang="en-US" altLang="zh-CN" sz="2400" dirty="0"/>
              <a:t>(</a:t>
            </a:r>
            <a:r>
              <a:rPr lang="en-US" sz="2400" dirty="0"/>
              <a:t>Issue 2-</a:t>
            </a:r>
            <a:r>
              <a:rPr lang="en-US" altLang="zh-CN" sz="2400" dirty="0"/>
              <a:t>2-</a:t>
            </a:r>
            <a:r>
              <a:rPr lang="en-US" sz="2400" dirty="0"/>
              <a:t>1 in R4-2012160</a:t>
            </a:r>
            <a:r>
              <a:rPr lang="en-US" altLang="zh-CN" sz="2400" dirty="0"/>
              <a:t>)</a:t>
            </a:r>
            <a:endParaRPr lang="en-US" sz="2400" dirty="0"/>
          </a:p>
        </p:txBody>
      </p:sp>
      <p:sp>
        <p:nvSpPr>
          <p:cNvPr id="3" name="内容占位符 2"/>
          <p:cNvSpPr>
            <a:spLocks noGrp="1"/>
          </p:cNvSpPr>
          <p:nvPr>
            <p:ph idx="1"/>
          </p:nvPr>
        </p:nvSpPr>
        <p:spPr>
          <a:xfrm>
            <a:off x="457200" y="987574"/>
            <a:ext cx="8229600" cy="3394472"/>
          </a:xfrm>
        </p:spPr>
        <p:txBody>
          <a:bodyPr>
            <a:normAutofit fontScale="92500"/>
          </a:bodyPr>
          <a:lstStyle/>
          <a:p>
            <a:pPr lvl="0"/>
            <a:r>
              <a:rPr lang="en-US" sz="2000" dirty="0"/>
              <a:t>Agreement in RAN4 #9</a:t>
            </a:r>
            <a:r>
              <a:rPr lang="en-US" altLang="zh-CN" sz="2000" dirty="0"/>
              <a:t>6</a:t>
            </a:r>
            <a:r>
              <a:rPr lang="en-US" sz="2000" dirty="0"/>
              <a:t>e:</a:t>
            </a:r>
          </a:p>
          <a:p>
            <a:pPr lvl="1"/>
            <a:r>
              <a:rPr lang="en-US" sz="2100" dirty="0"/>
              <a:t>P1: test the multiple </a:t>
            </a:r>
            <a:r>
              <a:rPr lang="en-US" sz="2100" dirty="0" err="1"/>
              <a:t>SCell</a:t>
            </a:r>
            <a:r>
              <a:rPr lang="en-US" sz="2100" dirty="0"/>
              <a:t> activation for unknown to-be-activated </a:t>
            </a:r>
            <a:r>
              <a:rPr lang="en-US" sz="2100" dirty="0" err="1"/>
              <a:t>SCells</a:t>
            </a:r>
            <a:r>
              <a:rPr lang="en-US" sz="2100" dirty="0"/>
              <a:t>, and test the multiple </a:t>
            </a:r>
            <a:r>
              <a:rPr lang="en-US" sz="2100" dirty="0" err="1"/>
              <a:t>SCell</a:t>
            </a:r>
            <a:r>
              <a:rPr lang="en-US" sz="2100" dirty="0"/>
              <a:t> activation for mixed unknown and known to-be-activated </a:t>
            </a:r>
            <a:r>
              <a:rPr lang="en-US" sz="2100" dirty="0" err="1"/>
              <a:t>SCells</a:t>
            </a:r>
            <a:r>
              <a:rPr lang="en-US" sz="2100" dirty="0"/>
              <a:t>.</a:t>
            </a:r>
          </a:p>
          <a:p>
            <a:pPr lvl="1"/>
            <a:r>
              <a:rPr lang="en-US" sz="2100" dirty="0"/>
              <a:t>P2: only test the multiple </a:t>
            </a:r>
            <a:r>
              <a:rPr lang="en-US" sz="2100" dirty="0" err="1"/>
              <a:t>SCell</a:t>
            </a:r>
            <a:r>
              <a:rPr lang="en-US" sz="2100" dirty="0"/>
              <a:t> activation under EN-DC and NR-DC mode.</a:t>
            </a:r>
          </a:p>
          <a:p>
            <a:pPr lvl="1"/>
            <a:r>
              <a:rPr lang="en-US" sz="2100" dirty="0"/>
              <a:t>P3: only test the multiple </a:t>
            </a:r>
            <a:r>
              <a:rPr lang="en-US" sz="2100" dirty="0" err="1"/>
              <a:t>SCell</a:t>
            </a:r>
            <a:r>
              <a:rPr lang="en-US" sz="2100" dirty="0"/>
              <a:t> activation under non-DRX mode and have different test requirements for both per-FR MG capable UE and per-UE capable UE. </a:t>
            </a:r>
          </a:p>
          <a:p>
            <a:pPr lvl="1"/>
            <a:r>
              <a:rPr lang="en-US" sz="2100" dirty="0"/>
              <a:t>P4: only test the multiple </a:t>
            </a:r>
            <a:r>
              <a:rPr lang="en-US" sz="2100" dirty="0" err="1"/>
              <a:t>SCell</a:t>
            </a:r>
            <a:r>
              <a:rPr lang="en-US" sz="2100" dirty="0"/>
              <a:t> activation with periodic CSI-RS for CSI reporting for FR2 to-be-activated </a:t>
            </a:r>
            <a:r>
              <a:rPr lang="en-US" sz="2100" dirty="0" err="1"/>
              <a:t>SCells</a:t>
            </a:r>
            <a:r>
              <a:rPr lang="en-US" sz="2100" dirty="0"/>
              <a:t>. </a:t>
            </a:r>
          </a:p>
        </p:txBody>
      </p:sp>
    </p:spTree>
    <p:extLst>
      <p:ext uri="{BB962C8B-B14F-4D97-AF65-F5344CB8AC3E}">
        <p14:creationId xmlns:p14="http://schemas.microsoft.com/office/powerpoint/2010/main" val="437130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Test case list</a:t>
            </a:r>
            <a:r>
              <a:rPr lang="zh-CN" altLang="en-US" sz="2400" dirty="0"/>
              <a:t> </a:t>
            </a:r>
            <a:r>
              <a:rPr lang="en-US" altLang="zh-CN" sz="2400" dirty="0"/>
              <a:t>(</a:t>
            </a:r>
            <a:r>
              <a:rPr lang="en-US" sz="2400" dirty="0"/>
              <a:t>Issue 2-</a:t>
            </a:r>
            <a:r>
              <a:rPr lang="en-US" altLang="zh-CN" sz="2400" dirty="0"/>
              <a:t>2-2</a:t>
            </a:r>
            <a:r>
              <a:rPr lang="en-US" sz="2400" dirty="0"/>
              <a:t> in R4-2012160</a:t>
            </a:r>
            <a:r>
              <a:rPr lang="en-US" altLang="zh-CN" sz="2400" dirty="0"/>
              <a:t>)</a:t>
            </a:r>
            <a:endParaRPr lang="en-US" sz="2400" dirty="0"/>
          </a:p>
        </p:txBody>
      </p:sp>
      <p:sp>
        <p:nvSpPr>
          <p:cNvPr id="3" name="内容占位符 2"/>
          <p:cNvSpPr>
            <a:spLocks noGrp="1"/>
          </p:cNvSpPr>
          <p:nvPr>
            <p:ph idx="1"/>
          </p:nvPr>
        </p:nvSpPr>
        <p:spPr>
          <a:xfrm>
            <a:off x="457200" y="987574"/>
            <a:ext cx="8229600" cy="3394472"/>
          </a:xfrm>
        </p:spPr>
        <p:txBody>
          <a:bodyPr>
            <a:noAutofit/>
          </a:bodyPr>
          <a:lstStyle/>
          <a:p>
            <a:pPr lvl="0"/>
            <a:r>
              <a:rPr lang="en-US" sz="1400" dirty="0"/>
              <a:t>Agreement in RAN4 #9</a:t>
            </a:r>
            <a:r>
              <a:rPr lang="en-US" altLang="zh-CN" sz="1400" dirty="0"/>
              <a:t>6</a:t>
            </a:r>
            <a:r>
              <a:rPr lang="en-US" sz="1400" dirty="0"/>
              <a:t>e:</a:t>
            </a:r>
          </a:p>
          <a:p>
            <a:pPr lvl="1"/>
            <a:r>
              <a:rPr lang="en-GB" sz="1400" dirty="0"/>
              <a:t>the test case list for Rel-16 multiple </a:t>
            </a:r>
            <a:r>
              <a:rPr lang="en-GB" sz="1400" dirty="0" err="1"/>
              <a:t>SCell</a:t>
            </a:r>
            <a:r>
              <a:rPr lang="en-GB" sz="1400" dirty="0"/>
              <a:t> activation of </a:t>
            </a:r>
            <a:r>
              <a:rPr lang="en-GB" sz="1400" dirty="0" err="1"/>
              <a:t>eRRM</a:t>
            </a:r>
            <a:r>
              <a:rPr lang="en-GB" sz="1400" dirty="0"/>
              <a:t> is:</a:t>
            </a:r>
            <a:endParaRPr lang="en-US" sz="1400" dirty="0"/>
          </a:p>
          <a:p>
            <a:pPr lvl="2"/>
            <a:r>
              <a:rPr lang="en-US" sz="1400" dirty="0"/>
              <a:t>TC 1: EN-DC of LTE+FR1 NR without DRX with single MAC CE</a:t>
            </a:r>
          </a:p>
          <a:p>
            <a:pPr lvl="3"/>
            <a:r>
              <a:rPr lang="en-US" sz="1400" dirty="0"/>
              <a:t>2 FR1 unknown to-be-activated </a:t>
            </a:r>
            <a:r>
              <a:rPr lang="en-US" sz="1400" dirty="0" err="1"/>
              <a:t>SCells</a:t>
            </a:r>
            <a:r>
              <a:rPr lang="en-US" sz="1400" dirty="0"/>
              <a:t>, where</a:t>
            </a:r>
          </a:p>
          <a:p>
            <a:pPr lvl="4"/>
            <a:r>
              <a:rPr lang="en-US" sz="1400" dirty="0"/>
              <a:t>first FR1 unknown </a:t>
            </a:r>
            <a:r>
              <a:rPr lang="en-US" sz="1400" dirty="0" err="1"/>
              <a:t>SCell</a:t>
            </a:r>
            <a:r>
              <a:rPr lang="en-US" sz="1400" dirty="0"/>
              <a:t> is intra-band contiguous to active FR1 NR </a:t>
            </a:r>
            <a:r>
              <a:rPr lang="en-US" sz="1400" dirty="0" err="1"/>
              <a:t>PSCell</a:t>
            </a:r>
            <a:r>
              <a:rPr lang="en-US" sz="1400" dirty="0"/>
              <a:t> (meet the exception condition of N1 counting)</a:t>
            </a:r>
          </a:p>
          <a:p>
            <a:pPr lvl="4"/>
            <a:r>
              <a:rPr lang="en-US" sz="1400" dirty="0"/>
              <a:t>second FR1 unknown </a:t>
            </a:r>
            <a:r>
              <a:rPr lang="en-US" sz="1400" dirty="0" err="1"/>
              <a:t>SCell</a:t>
            </a:r>
            <a:r>
              <a:rPr lang="en-US" sz="1400" dirty="0"/>
              <a:t> is inter-band to active FR1 NR </a:t>
            </a:r>
            <a:r>
              <a:rPr lang="en-US" sz="1400" dirty="0" err="1"/>
              <a:t>PSCell</a:t>
            </a:r>
            <a:endParaRPr lang="en-US" sz="1400" dirty="0"/>
          </a:p>
          <a:p>
            <a:pPr lvl="2"/>
            <a:r>
              <a:rPr lang="en-US" sz="1400" dirty="0"/>
              <a:t>TC 2: EN-DC of LTE +FR1 NR (the existing activated serving cell) without DRX (test both per-FR MG capable UE and per-UE MG capable UE) with single MAC CE</a:t>
            </a:r>
          </a:p>
          <a:p>
            <a:pPr lvl="3"/>
            <a:r>
              <a:rPr lang="en-US" sz="1400" dirty="0"/>
              <a:t>1 FR2 known to-be-activated </a:t>
            </a:r>
            <a:r>
              <a:rPr lang="en-US" sz="1400" dirty="0" err="1"/>
              <a:t>SCell</a:t>
            </a:r>
            <a:r>
              <a:rPr lang="en-US" sz="1400" dirty="0"/>
              <a:t> and 1 FR2 unknown to-be-activated </a:t>
            </a:r>
            <a:r>
              <a:rPr lang="en-US" sz="1400" dirty="0" err="1"/>
              <a:t>SCell</a:t>
            </a:r>
            <a:r>
              <a:rPr lang="en-US" sz="1400" dirty="0"/>
              <a:t> </a:t>
            </a:r>
          </a:p>
          <a:p>
            <a:pPr lvl="3"/>
            <a:r>
              <a:rPr lang="en-US" sz="1400" dirty="0"/>
              <a:t>Both to-be-activated </a:t>
            </a:r>
            <a:r>
              <a:rPr lang="en-US" sz="1400" dirty="0" err="1"/>
              <a:t>SCells</a:t>
            </a:r>
            <a:r>
              <a:rPr lang="en-US" sz="1400" dirty="0"/>
              <a:t> are configured with</a:t>
            </a:r>
            <a:r>
              <a:rPr lang="en-GB" sz="1400" dirty="0"/>
              <a:t> periodic CSI-RS for CSI reporting</a:t>
            </a:r>
            <a:endParaRPr lang="en-US" sz="1400" dirty="0"/>
          </a:p>
          <a:p>
            <a:pPr lvl="2"/>
            <a:r>
              <a:rPr lang="en-US" sz="1400" dirty="0"/>
              <a:t>TC 3: NR-DC without DRX (test per-FR MG capable UE) with dual MAC CEs</a:t>
            </a:r>
          </a:p>
          <a:p>
            <a:pPr lvl="3"/>
            <a:r>
              <a:rPr lang="en-US" sz="1400" dirty="0"/>
              <a:t>one inter-band FR1 unknown to-be-activated </a:t>
            </a:r>
            <a:r>
              <a:rPr lang="en-US" sz="1400" dirty="0" err="1"/>
              <a:t>SCells</a:t>
            </a:r>
            <a:r>
              <a:rPr lang="en-US" sz="1400" dirty="0"/>
              <a:t> + one FR2 unknown to-be-activated </a:t>
            </a:r>
            <a:r>
              <a:rPr lang="en-US" sz="1400" dirty="0" err="1"/>
              <a:t>SCells</a:t>
            </a:r>
            <a:r>
              <a:rPr lang="en-US" sz="1400" dirty="0"/>
              <a:t> with</a:t>
            </a:r>
            <a:r>
              <a:rPr lang="en-GB" sz="1400" dirty="0"/>
              <a:t> periodic CSI-RS for CSI reporting</a:t>
            </a:r>
            <a:endParaRPr lang="en-US" sz="1400" dirty="0"/>
          </a:p>
        </p:txBody>
      </p:sp>
    </p:spTree>
    <p:extLst>
      <p:ext uri="{BB962C8B-B14F-4D97-AF65-F5344CB8AC3E}">
        <p14:creationId xmlns:p14="http://schemas.microsoft.com/office/powerpoint/2010/main" val="101240489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13462</TotalTime>
  <Words>378</Words>
  <Application>Microsoft Macintosh PowerPoint</Application>
  <PresentationFormat>On-screen Show (16:9)</PresentationFormat>
  <Paragraphs>32</Paragraphs>
  <Slides>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主题</vt:lpstr>
      <vt:lpstr>WF on NR RRM enhancements – multiple SCell activation </vt:lpstr>
      <vt:lpstr>Tx beam assumption of FR1 intra-band contiguous CA (Issue 2-1 in R4-2012160)</vt:lpstr>
      <vt:lpstr>Principle to decide test case coverage (Issue 2-2-1 in R4-2012160)</vt:lpstr>
      <vt:lpstr>Test case list (Issue 2-2-2 in R4-2012160)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248</cp:revision>
  <dcterms:created xsi:type="dcterms:W3CDTF">2019-10-08T01:43:15Z</dcterms:created>
  <dcterms:modified xsi:type="dcterms:W3CDTF">2020-08-27T00:43:17Z</dcterms:modified>
</cp:coreProperties>
</file>