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3">
  <p:sldMasterIdLst>
    <p:sldMasterId id="2147483648" r:id="rId4"/>
  </p:sldMasterIdLst>
  <p:notesMasterIdLst>
    <p:notesMasterId r:id="rId12"/>
  </p:notesMasterIdLst>
  <p:sldIdLst>
    <p:sldId id="290" r:id="rId5"/>
    <p:sldId id="321" r:id="rId6"/>
    <p:sldId id="323" r:id="rId7"/>
    <p:sldId id="325" r:id="rId8"/>
    <p:sldId id="327" r:id="rId9"/>
    <p:sldId id="339" r:id="rId10"/>
    <p:sldId id="340" r:id="rId1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3" userDrawn="1">
          <p15:clr>
            <a:srgbClr val="A4A3A4"/>
          </p15:clr>
        </p15:guide>
        <p15:guide id="2" pos="291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799" autoAdjust="0"/>
  </p:normalViewPr>
  <p:slideViewPr>
    <p:cSldViewPr>
      <p:cViewPr varScale="1">
        <p:scale>
          <a:sx n="112" d="100"/>
          <a:sy n="112" d="100"/>
        </p:scale>
        <p:origin x="978" y="102"/>
      </p:cViewPr>
      <p:guideLst>
        <p:guide orient="horz" pos="2133"/>
        <p:guide pos="291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2020/8/27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8531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B9B2E-3987-4FEE-81E0-C361E4B49EEC}" type="datetimeFigureOut">
              <a:rPr lang="zh-CN" altLang="en-US"/>
              <a:t>2020/8/27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D6D3F-FF66-480D-A3BF-A8C6018B9A39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E1D3F-F635-43B1-81C4-FEB8953885B7}" type="datetimeFigureOut">
              <a:rPr lang="zh-CN" altLang="en-US"/>
              <a:t>2020/8/27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20634-0294-4019-ADC2-4C61E3641544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37AE4-1CA1-4BD6-A59C-267D2926DB8B}" type="datetimeFigureOut">
              <a:rPr lang="zh-CN" altLang="en-US"/>
              <a:t>2020/8/27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5D381-9090-4739-BCF9-46313635755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41B97-ED81-43E9-ACB5-5664A230F179}" type="datetimeFigureOut">
              <a:rPr lang="zh-CN" altLang="en-US"/>
              <a:t>2020/8/27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634E1-2BBA-45E4-B419-BF61D4D9820A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62417-7233-43F4-BB20-4D0B60A088B7}" type="datetimeFigureOut">
              <a:rPr lang="zh-CN" altLang="en-US"/>
              <a:t>2020/8/27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BC5DB-2B68-42A7-A2A0-BDE4FDFDDF1A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67BB0-58C9-40A8-B91F-2FCACC913A05}" type="datetimeFigureOut">
              <a:rPr lang="zh-CN" altLang="en-US"/>
              <a:t>2020/8/27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42D0E-0329-4C61-AB61-9F7C652527EE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8409C-FF29-436B-8BCE-F8235D04BFCA}" type="datetimeFigureOut">
              <a:rPr lang="zh-CN" altLang="en-US"/>
              <a:t>2020/8/27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2552FB-1F24-42BB-8002-3231BD2C1798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92976-D0FA-4980-B07A-53946168ACE7}" type="datetimeFigureOut">
              <a:rPr lang="zh-CN" altLang="en-US"/>
              <a:t>2020/8/27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DE1D4-373C-4E03-857A-2F630CAF20E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4AFDE-743D-4267-9A24-51E5AD85971A}" type="datetimeFigureOut">
              <a:rPr lang="zh-CN" altLang="en-US"/>
              <a:t>2020/8/27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F9452-ED8B-4FBC-BE5D-AE676536142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DFD58-08B9-4441-A6DC-9A63B079C63A}" type="datetimeFigureOut">
              <a:rPr lang="zh-CN" altLang="en-US"/>
              <a:t>2020/8/27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DA415-34A7-4A7B-AB8C-A5631C745CD8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08CB-7855-4E9D-9FB7-7D6EA3D916FF}" type="datetimeFigureOut">
              <a:rPr lang="zh-CN" altLang="en-US"/>
              <a:t>2020/8/27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71615-5787-4E5D-8E4C-FE9B7FE4222F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2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/>
              <a:t>2020/8/27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17E9CD2-D266-496F-A23B-65DDCBC48B98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sz="40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WF on spatial relation switch</a:t>
            </a:r>
            <a:endParaRPr lang="ja-JP" altLang="en-US" sz="40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  <p:sp>
        <p:nvSpPr>
          <p:cNvPr id="4099" name="サブタイトル 2"/>
          <p:cNvSpPr>
            <a:spLocks noGrp="1"/>
          </p:cNvSpPr>
          <p:nvPr>
            <p:ph type="subTitle" idx="1"/>
          </p:nvPr>
        </p:nvSpPr>
        <p:spPr>
          <a:xfrm>
            <a:off x="1043608" y="3886200"/>
            <a:ext cx="7056784" cy="1752600"/>
          </a:xfrm>
        </p:spPr>
        <p:txBody>
          <a:bodyPr rtlCol="0">
            <a:normAutofit/>
          </a:bodyPr>
          <a:lstStyle/>
          <a:p>
            <a:pPr eaLnBrk="1" fontAlgn="auto" hangingPunct="1">
              <a:spcBef>
                <a:spcPct val="0"/>
              </a:spcBef>
              <a:spcAft>
                <a:spcPts val="0"/>
              </a:spcAft>
              <a:defRPr/>
            </a:pPr>
            <a:r>
              <a:rPr lang="en-US" altLang="ja-JP" dirty="0">
                <a:solidFill>
                  <a:schemeClr val="tx1"/>
                </a:solidFill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Mediatek Inc.</a:t>
            </a:r>
          </a:p>
        </p:txBody>
      </p:sp>
      <p:sp>
        <p:nvSpPr>
          <p:cNvPr id="5124" name="テキスト ボックス 1"/>
          <p:cNvSpPr txBox="1">
            <a:spLocks noChangeArrowheads="1"/>
          </p:cNvSpPr>
          <p:nvPr/>
        </p:nvSpPr>
        <p:spPr bwMode="auto">
          <a:xfrm>
            <a:off x="179390" y="188915"/>
            <a:ext cx="81756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3GPP TSG-RAN WG4 #9</a:t>
            </a:r>
            <a:r>
              <a:rPr lang="en-US" altLang="zh-CN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6</a:t>
            </a:r>
            <a:r>
              <a:rPr lang="en-US" altLang="ja-JP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-e Meeting				 </a:t>
            </a:r>
          </a:p>
          <a:p>
            <a:pPr lvl="0">
              <a:spcBef>
                <a:spcPct val="0"/>
              </a:spcBef>
              <a:buNone/>
              <a:tabLst>
                <a:tab pos="1371600" algn="l"/>
              </a:tabLst>
            </a:pPr>
            <a:r>
              <a:rPr lang="en-GB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Electronic Meeting, </a:t>
            </a:r>
            <a:r>
              <a:rPr lang="en-US" altLang="zh-CN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17</a:t>
            </a:r>
            <a:r>
              <a:rPr lang="en-US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th - </a:t>
            </a:r>
            <a:r>
              <a:rPr lang="en-US" altLang="zh-CN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28</a:t>
            </a:r>
            <a:r>
              <a:rPr lang="en-US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th A</a:t>
            </a:r>
            <a:r>
              <a:rPr lang="en-US" altLang="zh-CN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ug.</a:t>
            </a:r>
            <a:r>
              <a:rPr lang="en-US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 2020 </a:t>
            </a:r>
          </a:p>
        </p:txBody>
      </p:sp>
      <p:sp>
        <p:nvSpPr>
          <p:cNvPr id="5125" name="テキスト ボックス 4"/>
          <p:cNvSpPr txBox="1">
            <a:spLocks noChangeArrowheads="1"/>
          </p:cNvSpPr>
          <p:nvPr/>
        </p:nvSpPr>
        <p:spPr bwMode="auto">
          <a:xfrm>
            <a:off x="7112002" y="188913"/>
            <a:ext cx="18002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R4-20</a:t>
            </a:r>
            <a:r>
              <a:rPr lang="en-US" altLang="zh-CN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12154</a:t>
            </a:r>
            <a:endParaRPr lang="en-US" altLang="ja-JP" sz="1800" dirty="0">
              <a:solidFill>
                <a:srgbClr val="FF0000"/>
              </a:solidFill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6036130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7403" y="836712"/>
            <a:ext cx="8590106" cy="4497365"/>
          </a:xfrm>
        </p:spPr>
        <p:txBody>
          <a:bodyPr/>
          <a:lstStyle/>
          <a:p>
            <a:pPr marL="514350" indent="-457200"/>
            <a:r>
              <a:rPr lang="en-US" sz="2000" dirty="0"/>
              <a:t>In RAN Plenary #86, </a:t>
            </a:r>
            <a:r>
              <a:rPr lang="en-GB" sz="2000" dirty="0"/>
              <a:t>the WI of NR RRM enhancement requirements for R16 was revised. T</a:t>
            </a:r>
            <a:r>
              <a:rPr lang="en-US" sz="2000" dirty="0"/>
              <a:t>he following issue is agreed to be discussed.</a:t>
            </a:r>
          </a:p>
          <a:p>
            <a:pPr marL="914400" lvl="1" indent="-457200"/>
            <a:r>
              <a:rPr lang="en-US" altLang="ko-KR" sz="2000" dirty="0"/>
              <a:t>Active spatial relation switch for uplink</a:t>
            </a:r>
          </a:p>
          <a:p>
            <a:r>
              <a:rPr lang="en-US" altLang="ko-KR" sz="2000" dirty="0"/>
              <a:t>Scenario overview</a:t>
            </a:r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67656" y="-25036"/>
            <a:ext cx="8229600" cy="1143000"/>
          </a:xfrm>
        </p:spPr>
        <p:txBody>
          <a:bodyPr/>
          <a:lstStyle/>
          <a:p>
            <a:pPr algn="l"/>
            <a:r>
              <a:rPr lang="en-US" dirty="0"/>
              <a:t>Background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7362070"/>
              </p:ext>
            </p:extLst>
          </p:nvPr>
        </p:nvGraphicFramePr>
        <p:xfrm>
          <a:off x="1162176" y="2348880"/>
          <a:ext cx="6840560" cy="38709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3204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6815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86409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008112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80000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409103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#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Scenario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PHY c</a:t>
                      </a:r>
                      <a:r>
                        <a:rPr lang="en-US" sz="1400" baseline="0" dirty="0"/>
                        <a:t>hannel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Triggering method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associated source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Whether</a:t>
                      </a:r>
                      <a:r>
                        <a:rPr lang="en-US" sz="1400" baseline="0" dirty="0"/>
                        <a:t> to introduce requirement</a:t>
                      </a:r>
                      <a:endParaRPr lang="en-US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61969">
                <a:tc>
                  <a:txBody>
                    <a:bodyPr/>
                    <a:lstStyle/>
                    <a:p>
                      <a:pPr algn="ctr"/>
                      <a:r>
                        <a:rPr lang="en-US" sz="1400" strike="noStrike" dirty="0"/>
                        <a:t>1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strike="noStrike" dirty="0"/>
                        <a:t>PUCCH-RRC-DL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dirty="0"/>
                        <a:t>PUCCH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trike="noStrike" dirty="0"/>
                        <a:t>RRC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strike="noStrike" dirty="0"/>
                        <a:t>DL RS</a:t>
                      </a:r>
                      <a:endParaRPr lang="en-US" sz="1400" strike="noStrike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trike="noStrike" dirty="0">
                          <a:solidFill>
                            <a:srgbClr val="FF0000"/>
                          </a:solidFill>
                        </a:rPr>
                        <a:t>No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61969">
                <a:tc>
                  <a:txBody>
                    <a:bodyPr/>
                    <a:lstStyle/>
                    <a:p>
                      <a:pPr algn="ctr"/>
                      <a:r>
                        <a:rPr lang="en-US" sz="1400" strike="noStrike" dirty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strike="noStrike" dirty="0"/>
                        <a:t>PUCCH-RRC-UL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strike="noStrike" dirty="0"/>
                        <a:t>PUCCH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trike="noStrike" dirty="0"/>
                        <a:t>RRC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400" strike="noStrike" baseline="0" dirty="0"/>
                        <a:t>UL SRS</a:t>
                      </a:r>
                      <a:endParaRPr lang="en-US" sz="1400" strike="noStrik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strike="noStrike" dirty="0">
                          <a:solidFill>
                            <a:srgbClr val="FF0000"/>
                          </a:solidFill>
                        </a:rPr>
                        <a:t>No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61969">
                <a:tc>
                  <a:txBody>
                    <a:bodyPr/>
                    <a:lstStyle/>
                    <a:p>
                      <a:pPr algn="ctr"/>
                      <a:r>
                        <a:rPr lang="en-US" sz="1400" strike="noStrike" dirty="0"/>
                        <a:t>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strike="noStrike" dirty="0"/>
                        <a:t>PUCCH-MAC-DL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strike="noStrike" dirty="0"/>
                        <a:t>PUCCH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trike="noStrike" dirty="0"/>
                        <a:t>MAC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strike="noStrike" dirty="0"/>
                        <a:t>DL RS</a:t>
                      </a:r>
                      <a:endParaRPr lang="en-US" sz="1400" strike="noStrik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dirty="0">
                          <a:solidFill>
                            <a:srgbClr val="0000FF"/>
                          </a:solidFill>
                        </a:rPr>
                        <a:t>Yes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61969">
                <a:tc>
                  <a:txBody>
                    <a:bodyPr/>
                    <a:lstStyle/>
                    <a:p>
                      <a:pPr algn="ctr"/>
                      <a:r>
                        <a:rPr lang="en-US" sz="1400" strike="noStrike" dirty="0"/>
                        <a:t>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strike="noStrike" dirty="0"/>
                        <a:t>PUCCH-MAC-UL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strike="noStrike" dirty="0"/>
                        <a:t>PUCCH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trike="noStrike" dirty="0"/>
                        <a:t>MAC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dirty="0"/>
                        <a:t>UL</a:t>
                      </a:r>
                      <a:r>
                        <a:rPr lang="en-US" sz="1400" strike="noStrike" baseline="0" dirty="0"/>
                        <a:t> SRS</a:t>
                      </a:r>
                      <a:endParaRPr lang="en-US" sz="1400" strike="noStrik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strike="noStrike" dirty="0">
                          <a:solidFill>
                            <a:srgbClr val="FF0000"/>
                          </a:solidFill>
                        </a:rPr>
                        <a:t>No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61969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PUSCH-DCI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strike="noStrike" dirty="0"/>
                        <a:t>PUSCH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strike="noStrike" dirty="0"/>
                        <a:t>DCI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strike="noStrike" dirty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strike="noStrike" dirty="0">
                          <a:solidFill>
                            <a:srgbClr val="FF0000"/>
                          </a:solidFill>
                        </a:rPr>
                        <a:t>No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61969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strike="noStrike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pSRS</a:t>
                      </a:r>
                      <a:r>
                        <a:rPr lang="en-US" sz="1400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-RRC-DL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strike="noStrike" dirty="0"/>
                        <a:t>P-SRS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trike="noStrike" dirty="0"/>
                        <a:t>RRC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strike="noStrike" dirty="0"/>
                        <a:t>DL RS</a:t>
                      </a:r>
                      <a:endParaRPr lang="en-US" sz="1400" strike="noStrik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dirty="0">
                          <a:solidFill>
                            <a:srgbClr val="0000FF"/>
                          </a:solidFill>
                        </a:rPr>
                        <a:t>Yes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1969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strike="noStrike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pSRS</a:t>
                      </a:r>
                      <a:r>
                        <a:rPr lang="en-US" sz="1400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-RRC-UL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strike="noStrike" dirty="0"/>
                        <a:t>P-SRS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trike="noStrike" dirty="0"/>
                        <a:t>RRC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strike="noStrike" baseline="0" dirty="0"/>
                        <a:t>UL SRS</a:t>
                      </a:r>
                      <a:endParaRPr lang="en-US" sz="1400" strike="noStrik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strike="noStrike" dirty="0">
                          <a:solidFill>
                            <a:srgbClr val="FF0000"/>
                          </a:solidFill>
                        </a:rPr>
                        <a:t>No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61969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strike="noStrike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spSRS</a:t>
                      </a:r>
                      <a:r>
                        <a:rPr lang="en-US" sz="1400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-MAC-DL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strike="noStrike" dirty="0"/>
                        <a:t>SP-SRS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strike="noStrike" dirty="0"/>
                        <a:t>MAC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strike="noStrike" dirty="0"/>
                        <a:t>DL RS </a:t>
                      </a:r>
                      <a:endParaRPr lang="en-US" sz="1400" strike="noStrik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dirty="0">
                          <a:solidFill>
                            <a:srgbClr val="0000FF"/>
                          </a:solidFill>
                        </a:rPr>
                        <a:t>Yes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261969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strike="noStrike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spSRS</a:t>
                      </a:r>
                      <a:r>
                        <a:rPr lang="en-US" sz="1400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-MAC-UL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strike="noStrike" dirty="0"/>
                        <a:t>SP-SRS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strike="noStrike" dirty="0"/>
                        <a:t>MAC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strike="noStrike" baseline="0" dirty="0"/>
                        <a:t>UL SRS</a:t>
                      </a:r>
                      <a:endParaRPr lang="en-US" sz="1400" strike="noStrik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strike="noStrike" dirty="0">
                          <a:solidFill>
                            <a:srgbClr val="FF0000"/>
                          </a:solidFill>
                        </a:rPr>
                        <a:t>No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261969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strike="noStrike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aSRS</a:t>
                      </a:r>
                      <a:r>
                        <a:rPr lang="en-US" sz="1400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-DCI-DL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strike="noStrike" dirty="0"/>
                        <a:t>A-SRS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trike="noStrike" dirty="0"/>
                        <a:t>DCI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strike="noStrike" dirty="0"/>
                        <a:t>DL RS</a:t>
                      </a:r>
                      <a:endParaRPr lang="en-US" sz="1400" strike="noStrik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dirty="0">
                          <a:solidFill>
                            <a:srgbClr val="0000FF"/>
                          </a:solidFill>
                        </a:rPr>
                        <a:t>Yes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261969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strike="noStrike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aSRS</a:t>
                      </a:r>
                      <a:r>
                        <a:rPr lang="en-US" sz="1400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-DCI-UL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strike="noStrike" dirty="0"/>
                        <a:t>A-SRS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trike="noStrike" dirty="0"/>
                        <a:t>DCI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dirty="0"/>
                        <a:t>UL</a:t>
                      </a:r>
                      <a:r>
                        <a:rPr lang="en-US" sz="1400" strike="noStrike" baseline="0" dirty="0"/>
                        <a:t> SRS</a:t>
                      </a:r>
                      <a:endParaRPr lang="en-US" sz="1400" strike="noStrik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strike="noStrike" dirty="0">
                          <a:solidFill>
                            <a:srgbClr val="FF0000"/>
                          </a:solidFill>
                        </a:rPr>
                        <a:t>No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69758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Agreement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38026"/>
            <a:ext cx="8229600" cy="4525963"/>
          </a:xfrm>
        </p:spPr>
        <p:txBody>
          <a:bodyPr/>
          <a:lstStyle/>
          <a:p>
            <a:r>
              <a:rPr lang="en-US" sz="2400" u="sng" dirty="0"/>
              <a:t>When the UL signal has spatial relation to an unknown DL RS,</a:t>
            </a:r>
            <a:r>
              <a:rPr lang="en-US" sz="2400" dirty="0"/>
              <a:t> </a:t>
            </a:r>
          </a:p>
          <a:p>
            <a:pPr lvl="1" fontAlgn="auto" hangingPunct="1"/>
            <a:r>
              <a:rPr lang="en-GB" sz="2000" dirty="0"/>
              <a:t>Option 1: </a:t>
            </a:r>
            <a:endParaRPr lang="en-US" sz="2000" dirty="0"/>
          </a:p>
          <a:p>
            <a:pPr lvl="2" fontAlgn="auto" hangingPunct="1"/>
            <a:r>
              <a:rPr lang="en-GB" sz="2000" dirty="0"/>
              <a:t>Do not define requirements or UE </a:t>
            </a:r>
            <a:r>
              <a:rPr lang="en-GB" sz="2000" dirty="0" err="1"/>
              <a:t>behavior</a:t>
            </a:r>
            <a:r>
              <a:rPr lang="en-GB" sz="2000" dirty="0"/>
              <a:t> for the case when the UL signal has spatial relation to an unknown DL RS</a:t>
            </a:r>
            <a:endParaRPr lang="en-US" sz="2000" dirty="0"/>
          </a:p>
          <a:p>
            <a:pPr lvl="1" fontAlgn="auto" hangingPunct="1"/>
            <a:r>
              <a:rPr lang="en-GB" sz="2000" dirty="0"/>
              <a:t>Option 2:</a:t>
            </a:r>
            <a:endParaRPr lang="en-US" sz="2000" dirty="0"/>
          </a:p>
          <a:p>
            <a:pPr lvl="2" fontAlgn="auto" hangingPunct="1"/>
            <a:r>
              <a:rPr lang="en-GB" sz="2000" dirty="0"/>
              <a:t>Do not define UE </a:t>
            </a:r>
            <a:r>
              <a:rPr lang="en-GB" sz="2000" dirty="0" err="1"/>
              <a:t>behavior</a:t>
            </a:r>
            <a:r>
              <a:rPr lang="en-GB" sz="2000" dirty="0"/>
              <a:t> during the transition period</a:t>
            </a:r>
            <a:endParaRPr lang="en-US" sz="2000" dirty="0"/>
          </a:p>
          <a:p>
            <a:pPr lvl="2" fontAlgn="auto" hangingPunct="1"/>
            <a:r>
              <a:rPr lang="en-GB" sz="2000" dirty="0"/>
              <a:t>UE transmits using newly configured UL spatial relationship after the transition period  </a:t>
            </a:r>
            <a:endParaRPr lang="en-US" sz="2000" dirty="0"/>
          </a:p>
          <a:p>
            <a:pPr lvl="1"/>
            <a:endParaRPr lang="en-GB" sz="2000" dirty="0"/>
          </a:p>
          <a:p>
            <a:endParaRPr lang="en-US" altLang="ko-KR" sz="2400" dirty="0"/>
          </a:p>
          <a:p>
            <a:endParaRPr lang="en-US" sz="2800" dirty="0"/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5953487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5323730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GB" sz="2400" dirty="0"/>
              <a:t>Define delay requirement for MAC CE based spatial relation info switching associated with DL-RS for PUCCH</a:t>
            </a:r>
          </a:p>
          <a:p>
            <a:pPr lvl="0"/>
            <a:r>
              <a:rPr lang="en-GB" sz="1800" dirty="0"/>
              <a:t>For known spatial relation but the DL RS is not in the active TCI list</a:t>
            </a:r>
            <a:endParaRPr lang="en-US" sz="1800" dirty="0"/>
          </a:p>
          <a:p>
            <a:pPr lvl="1"/>
            <a:r>
              <a:rPr lang="en-GB" sz="1800" dirty="0"/>
              <a:t>Option 1: </a:t>
            </a:r>
          </a:p>
          <a:p>
            <a:pPr lvl="2"/>
            <a:r>
              <a:rPr lang="en-GB" sz="1400" dirty="0"/>
              <a:t>(T</a:t>
            </a:r>
            <a:r>
              <a:rPr lang="en-GB" sz="1400" baseline="-25000" dirty="0"/>
              <a:t>HARQ</a:t>
            </a:r>
            <a:r>
              <a:rPr lang="en-GB" sz="1400" dirty="0"/>
              <a:t> +3ms)/NR slot length</a:t>
            </a:r>
            <a:endParaRPr lang="en-US" sz="1400" dirty="0"/>
          </a:p>
          <a:p>
            <a:pPr lvl="1"/>
            <a:r>
              <a:rPr lang="en-GB" sz="1800" dirty="0"/>
              <a:t>Option 2: </a:t>
            </a:r>
          </a:p>
          <a:p>
            <a:pPr lvl="2"/>
            <a:r>
              <a:rPr lang="en-US" sz="1400" dirty="0"/>
              <a:t>If </a:t>
            </a:r>
            <a:r>
              <a:rPr lang="en-GB" sz="1400" dirty="0"/>
              <a:t>the spatial relation associated downlink RS is </a:t>
            </a:r>
            <a:r>
              <a:rPr lang="en-US" sz="1400" dirty="0"/>
              <a:t>in the active TCI state list, UE shall be able to transmit a PUCCH with target spatial relation at slot n+</a:t>
            </a:r>
            <a:r>
              <a:rPr lang="en-GB" sz="1400" dirty="0"/>
              <a:t> (T</a:t>
            </a:r>
            <a:r>
              <a:rPr lang="en-GB" sz="1400" baseline="-25000" dirty="0"/>
              <a:t>HARQ</a:t>
            </a:r>
            <a:r>
              <a:rPr lang="en-GB" sz="1400" dirty="0"/>
              <a:t> +3ms)/NR slot length</a:t>
            </a:r>
            <a:endParaRPr lang="en-US" sz="1400" dirty="0"/>
          </a:p>
          <a:p>
            <a:pPr lvl="2"/>
            <a:r>
              <a:rPr lang="en-US" sz="1400" dirty="0"/>
              <a:t>If </a:t>
            </a:r>
            <a:r>
              <a:rPr lang="en-GB" sz="1400" dirty="0"/>
              <a:t>the spatial relation associated downlink RS is not </a:t>
            </a:r>
            <a:r>
              <a:rPr lang="en-US" sz="1400" dirty="0"/>
              <a:t>in the active TCI state list, no requirement is defined.</a:t>
            </a:r>
          </a:p>
          <a:p>
            <a:pPr lvl="0"/>
            <a:r>
              <a:rPr lang="en-GB" sz="1800" dirty="0"/>
              <a:t>For unknown spatial relation</a:t>
            </a:r>
            <a:endParaRPr lang="en-US" sz="1800" dirty="0"/>
          </a:p>
          <a:p>
            <a:pPr lvl="1"/>
            <a:r>
              <a:rPr lang="en-GB" sz="1800" dirty="0"/>
              <a:t>Option 1: T</a:t>
            </a:r>
            <a:r>
              <a:rPr lang="en-GB" sz="1800" baseline="-25000" dirty="0"/>
              <a:t>HARQ</a:t>
            </a:r>
            <a:r>
              <a:rPr lang="en-GB" sz="1800" dirty="0"/>
              <a:t> + 3ms+ T</a:t>
            </a:r>
            <a:r>
              <a:rPr lang="en-GB" sz="1800" baseline="-25000" dirty="0"/>
              <a:t>L1-RSRP</a:t>
            </a:r>
            <a:endParaRPr lang="en-US" sz="1800" dirty="0"/>
          </a:p>
          <a:p>
            <a:pPr lvl="1"/>
            <a:r>
              <a:rPr lang="en-GB" sz="1800" dirty="0"/>
              <a:t>Option 2: T</a:t>
            </a:r>
            <a:r>
              <a:rPr lang="en-GB" sz="1800" baseline="-25000" dirty="0"/>
              <a:t>HARQ</a:t>
            </a:r>
            <a:r>
              <a:rPr lang="en-GB" sz="1800" dirty="0"/>
              <a:t> + 3ms+ T</a:t>
            </a:r>
            <a:r>
              <a:rPr lang="en-GB" sz="1800" baseline="-25000" dirty="0"/>
              <a:t>L1-RSRP </a:t>
            </a:r>
            <a:r>
              <a:rPr lang="en-GB" sz="1800" dirty="0"/>
              <a:t>+ time for time tracking if applicable</a:t>
            </a:r>
            <a:endParaRPr lang="en-US" sz="1800" dirty="0"/>
          </a:p>
          <a:p>
            <a:pPr lvl="1"/>
            <a:r>
              <a:rPr lang="en-GB" sz="1800" dirty="0"/>
              <a:t>Option 3: No requirements will be defined</a:t>
            </a:r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altLang="ko-KR" sz="2000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l"/>
            <a:r>
              <a:rPr lang="en-US" dirty="0"/>
              <a:t>Way Forward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3612883"/>
              </p:ext>
            </p:extLst>
          </p:nvPr>
        </p:nvGraphicFramePr>
        <p:xfrm>
          <a:off x="4067944" y="548680"/>
          <a:ext cx="4680519" cy="71390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295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435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79321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09103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#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Scenario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Whether</a:t>
                      </a:r>
                      <a:r>
                        <a:rPr lang="en-US" sz="1400" baseline="0" dirty="0"/>
                        <a:t> to introduce requirement</a:t>
                      </a:r>
                      <a:endParaRPr lang="en-US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61969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PUCCH-MAC-DL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rgbClr val="0000FF"/>
                          </a:solidFill>
                        </a:rPr>
                        <a:t>Yes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21860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497365"/>
          </a:xfrm>
        </p:spPr>
        <p:txBody>
          <a:bodyPr/>
          <a:lstStyle/>
          <a:p>
            <a:pPr marL="0" indent="0">
              <a:buNone/>
            </a:pPr>
            <a:r>
              <a:rPr lang="en-GB" sz="2800" dirty="0"/>
              <a:t>Delay requirement for RRC based spatial relation info switching associated with DL-RS for P-SRS</a:t>
            </a:r>
          </a:p>
          <a:p>
            <a:pPr lvl="0"/>
            <a:r>
              <a:rPr lang="en-GB" sz="1800" dirty="0"/>
              <a:t>For known spatial relation but the DL RS is not in the active TCI list</a:t>
            </a:r>
            <a:endParaRPr lang="en-US" sz="1800" dirty="0"/>
          </a:p>
          <a:p>
            <a:pPr lvl="1"/>
            <a:r>
              <a:rPr lang="en-GB" sz="1800" dirty="0"/>
              <a:t>Option 1: </a:t>
            </a:r>
          </a:p>
          <a:p>
            <a:pPr lvl="2"/>
            <a:r>
              <a:rPr lang="en-GB" sz="1400" dirty="0" err="1"/>
              <a:t>T</a:t>
            </a:r>
            <a:r>
              <a:rPr lang="en-GB" sz="1400" baseline="-25000" dirty="0" err="1"/>
              <a:t>RRCprocessing</a:t>
            </a:r>
            <a:endParaRPr lang="en-US" sz="1400" dirty="0"/>
          </a:p>
          <a:p>
            <a:pPr lvl="1"/>
            <a:r>
              <a:rPr lang="en-GB" sz="1800" dirty="0"/>
              <a:t>Option 2: </a:t>
            </a:r>
          </a:p>
          <a:p>
            <a:pPr lvl="2"/>
            <a:r>
              <a:rPr lang="en-US" sz="1400" dirty="0"/>
              <a:t>The RRC based spatial relation info switching associated with DL-RS for P-SRS is </a:t>
            </a:r>
            <a:r>
              <a:rPr lang="en-US" sz="1400" dirty="0" err="1"/>
              <a:t>T</a:t>
            </a:r>
            <a:r>
              <a:rPr lang="en-US" sz="1400" baseline="-25000" dirty="0" err="1"/>
              <a:t>RRCprocessing</a:t>
            </a:r>
            <a:r>
              <a:rPr lang="en-US" sz="1400" dirty="0"/>
              <a:t> when the target spatial relation associated to DL RS is known and the DL RS is in the active TCI list</a:t>
            </a:r>
          </a:p>
          <a:p>
            <a:pPr lvl="2"/>
            <a:r>
              <a:rPr lang="en-US" sz="1400" dirty="0"/>
              <a:t>If </a:t>
            </a:r>
            <a:r>
              <a:rPr lang="en-GB" sz="1400" dirty="0"/>
              <a:t>the spatial relation associated downlink RS is not </a:t>
            </a:r>
            <a:r>
              <a:rPr lang="en-US" sz="1400" dirty="0"/>
              <a:t>in the active TCI state list, no requirement is defined.</a:t>
            </a:r>
          </a:p>
          <a:p>
            <a:r>
              <a:rPr lang="en-GB" sz="1800" dirty="0"/>
              <a:t>For unknown spatial relation</a:t>
            </a:r>
            <a:endParaRPr lang="en-US" sz="1800" dirty="0"/>
          </a:p>
          <a:p>
            <a:pPr lvl="1"/>
            <a:r>
              <a:rPr lang="en-GB" sz="1800" dirty="0"/>
              <a:t>Option 1: </a:t>
            </a:r>
            <a:r>
              <a:rPr lang="en-GB" sz="1800" dirty="0" err="1"/>
              <a:t>T</a:t>
            </a:r>
            <a:r>
              <a:rPr lang="en-GB" sz="1800" baseline="-25000" dirty="0" err="1"/>
              <a:t>RRCprocessing</a:t>
            </a:r>
            <a:r>
              <a:rPr lang="en-GB" sz="1800" baseline="-25000" dirty="0"/>
              <a:t> </a:t>
            </a:r>
            <a:r>
              <a:rPr lang="en-GB" sz="1800" dirty="0"/>
              <a:t>+ T</a:t>
            </a:r>
            <a:r>
              <a:rPr lang="en-GB" sz="1800" baseline="-25000" dirty="0"/>
              <a:t>L1-RSRP</a:t>
            </a:r>
            <a:endParaRPr lang="en-US" sz="1800" dirty="0"/>
          </a:p>
          <a:p>
            <a:pPr lvl="1"/>
            <a:r>
              <a:rPr lang="en-GB" sz="1800" dirty="0"/>
              <a:t>Option 2:</a:t>
            </a:r>
            <a:r>
              <a:rPr lang="en-GB" sz="1800" b="1" i="1" dirty="0"/>
              <a:t> </a:t>
            </a:r>
            <a:r>
              <a:rPr lang="en-GB" sz="1800" dirty="0" err="1"/>
              <a:t>T</a:t>
            </a:r>
            <a:r>
              <a:rPr lang="en-GB" sz="1800" baseline="-25000" dirty="0" err="1"/>
              <a:t>RRCprocessing</a:t>
            </a:r>
            <a:r>
              <a:rPr lang="en-GB" sz="1800" dirty="0"/>
              <a:t> + T</a:t>
            </a:r>
            <a:r>
              <a:rPr lang="en-GB" sz="1800" baseline="-25000" dirty="0"/>
              <a:t>L1-RSRP </a:t>
            </a:r>
            <a:r>
              <a:rPr lang="en-GB" sz="1800" dirty="0"/>
              <a:t>+ time for time tracking if applicable</a:t>
            </a:r>
            <a:endParaRPr lang="en-US" sz="1800" dirty="0"/>
          </a:p>
          <a:p>
            <a:pPr lvl="1"/>
            <a:r>
              <a:rPr lang="en-GB" sz="1800" dirty="0"/>
              <a:t>Option 3: No requirements will be defined</a:t>
            </a:r>
            <a:endParaRPr lang="en-US" sz="1800" dirty="0"/>
          </a:p>
          <a:p>
            <a:pPr lvl="1" fontAlgn="auto" hangingPunct="1"/>
            <a:endParaRPr lang="en-US" sz="2000" dirty="0"/>
          </a:p>
          <a:p>
            <a:pPr lvl="1"/>
            <a:endParaRPr lang="en-US" altLang="ko-KR" sz="2000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l"/>
            <a:r>
              <a:rPr lang="en-US" dirty="0"/>
              <a:t>Way Forward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7164521"/>
              </p:ext>
            </p:extLst>
          </p:nvPr>
        </p:nvGraphicFramePr>
        <p:xfrm>
          <a:off x="4006281" y="489186"/>
          <a:ext cx="4680519" cy="71390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295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435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79321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09103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#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Scenario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Whether</a:t>
                      </a:r>
                      <a:r>
                        <a:rPr lang="en-US" sz="1400" baseline="0" dirty="0"/>
                        <a:t> to introduce requirement</a:t>
                      </a:r>
                      <a:endParaRPr lang="en-US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61969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pSRS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-RRC-DL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rgbClr val="0000FF"/>
                          </a:solidFill>
                        </a:rPr>
                        <a:t>Yes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47559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Way Forward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340768"/>
            <a:ext cx="8229600" cy="5256584"/>
          </a:xfrm>
        </p:spPr>
        <p:txBody>
          <a:bodyPr/>
          <a:lstStyle/>
          <a:p>
            <a:r>
              <a:rPr lang="en-GB" sz="2000" dirty="0"/>
              <a:t>Whether to consider timing tracking when associated DL-RS?</a:t>
            </a:r>
          </a:p>
          <a:p>
            <a:pPr lvl="1"/>
            <a:r>
              <a:rPr lang="en-GB" sz="1600" dirty="0"/>
              <a:t>Sub1. Whether to consider timing tracking when associated DL-RS is known but </a:t>
            </a:r>
            <a:r>
              <a:rPr lang="en-GB" sz="1600" dirty="0" err="1"/>
              <a:t>QCLed</a:t>
            </a:r>
            <a:r>
              <a:rPr lang="en-GB" sz="1600" dirty="0"/>
              <a:t> with a different qcl-Type1 RS?</a:t>
            </a:r>
          </a:p>
          <a:p>
            <a:pPr lvl="2"/>
            <a:r>
              <a:rPr lang="en-GB" sz="1600" dirty="0"/>
              <a:t>Option 1: No</a:t>
            </a:r>
          </a:p>
          <a:p>
            <a:pPr lvl="2"/>
            <a:r>
              <a:rPr lang="en-GB" sz="1600" dirty="0"/>
              <a:t>Option 2: Only define the requirement when DL RS is in the active TCI list; Fine timing tracking isn’t needed when the DL RS has already added in the active TCI state list.</a:t>
            </a:r>
          </a:p>
          <a:p>
            <a:pPr lvl="1"/>
            <a:r>
              <a:rPr lang="en-GB" sz="1600" dirty="0"/>
              <a:t>Sub2. Whether to consider timing tracking when associated DL-RS is an unknown DL RS?</a:t>
            </a:r>
          </a:p>
          <a:p>
            <a:pPr lvl="2"/>
            <a:r>
              <a:rPr lang="en-GB" sz="1600" dirty="0"/>
              <a:t>Option 1: No</a:t>
            </a:r>
            <a:endParaRPr lang="en-US" sz="1600" dirty="0"/>
          </a:p>
          <a:p>
            <a:pPr lvl="2"/>
            <a:r>
              <a:rPr lang="en-GB" sz="1600" dirty="0"/>
              <a:t>Option 2: </a:t>
            </a:r>
            <a:r>
              <a:rPr lang="en-US" sz="1600" dirty="0"/>
              <a:t>Yes</a:t>
            </a:r>
          </a:p>
          <a:p>
            <a:pPr lvl="2"/>
            <a:r>
              <a:rPr lang="en-GB" sz="1600" dirty="0"/>
              <a:t>Option 3: </a:t>
            </a:r>
            <a:r>
              <a:rPr lang="en-US" sz="1600" dirty="0"/>
              <a:t>No requirement will be defined</a:t>
            </a:r>
          </a:p>
          <a:p>
            <a:endParaRPr lang="en-US" sz="2400" dirty="0"/>
          </a:p>
          <a:p>
            <a:pPr marL="0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8368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Way Forward</a:t>
            </a:r>
          </a:p>
        </p:txBody>
      </p:sp>
      <p:sp>
        <p:nvSpPr>
          <p:cNvPr id="5" name="矩形 4"/>
          <p:cNvSpPr/>
          <p:nvPr/>
        </p:nvSpPr>
        <p:spPr>
          <a:xfrm>
            <a:off x="441370" y="1417638"/>
            <a:ext cx="8379101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/>
            <a:r>
              <a:rPr lang="en-US" altLang="en-US" sz="2400" dirty="0">
                <a:latin typeface="+mn-lt"/>
                <a:cs typeface="Calibri" panose="020F0502020204030204" pitchFamily="34" charset="0"/>
              </a:rPr>
              <a:t>If the answer of the issue in </a:t>
            </a:r>
            <a:r>
              <a:rPr lang="en-US" altLang="en-US" sz="2400" dirty="0" smtClean="0">
                <a:latin typeface="+mn-lt"/>
                <a:cs typeface="Calibri" panose="020F0502020204030204" pitchFamily="34" charset="0"/>
              </a:rPr>
              <a:t>slide </a:t>
            </a:r>
            <a:r>
              <a:rPr lang="en-US" altLang="en-US" sz="2400" dirty="0">
                <a:latin typeface="+mn-lt"/>
                <a:cs typeface="Calibri" panose="020F0502020204030204" pitchFamily="34" charset="0"/>
              </a:rPr>
              <a:t>3 is Option 2</a:t>
            </a:r>
            <a:r>
              <a:rPr lang="en-US" altLang="en-US" sz="2400" dirty="0" smtClean="0">
                <a:latin typeface="+mn-lt"/>
                <a:cs typeface="Calibri" panose="020F0502020204030204" pitchFamily="34" charset="0"/>
              </a:rPr>
              <a:t>,</a:t>
            </a:r>
          </a:p>
          <a:p>
            <a:pPr marL="285750" lvl="0" indent="-285750" eaLnBrk="0" hangingPunct="0">
              <a:buFont typeface="Arial" panose="020B0604020202020204" pitchFamily="34" charset="0"/>
              <a:buChar char="•"/>
            </a:pPr>
            <a:r>
              <a:rPr lang="en-US" altLang="en-US" dirty="0" smtClean="0">
                <a:latin typeface="+mn-lt"/>
                <a:cs typeface="Calibri" panose="020F0502020204030204" pitchFamily="34" charset="0"/>
              </a:rPr>
              <a:t>Whether to define UE behavior during the transition period when UL signal is configured with unknown DL-RS? (Where the transition period is the period for L1-RSRP measurement for RX beam refinement.)</a:t>
            </a:r>
            <a:endParaRPr lang="en-US" altLang="en-US" dirty="0" smtClean="0">
              <a:latin typeface="+mn-lt"/>
            </a:endParaRPr>
          </a:p>
          <a:p>
            <a:pPr marL="742950" lvl="1" indent="-285750" eaLnBrk="0" hangingPunct="0">
              <a:buFont typeface="Arial" panose="020B0604020202020204" pitchFamily="34" charset="0"/>
              <a:buChar char="•"/>
            </a:pPr>
            <a:r>
              <a:rPr lang="en-US" altLang="en-US" dirty="0" smtClean="0">
                <a:latin typeface="+mn-lt"/>
                <a:cs typeface="Calibri" panose="020F0502020204030204" pitchFamily="34" charset="0"/>
              </a:rPr>
              <a:t>Option 1: Define</a:t>
            </a:r>
            <a:endParaRPr lang="en-US" altLang="en-US" dirty="0" smtClean="0">
              <a:latin typeface="+mn-lt"/>
            </a:endParaRPr>
          </a:p>
          <a:p>
            <a:pPr marL="742950" lvl="1" indent="-285750" eaLnBrk="0" hangingPunct="0">
              <a:buFont typeface="Arial" panose="020B0604020202020204" pitchFamily="34" charset="0"/>
              <a:buChar char="•"/>
            </a:pPr>
            <a:r>
              <a:rPr lang="en-US" altLang="en-US" dirty="0" smtClean="0">
                <a:latin typeface="+mn-lt"/>
                <a:cs typeface="Calibri" panose="020F0502020204030204" pitchFamily="34" charset="0"/>
              </a:rPr>
              <a:t>Option 2: Do not define</a:t>
            </a:r>
            <a:endParaRPr lang="en-US" altLang="en-US" dirty="0" smtClean="0">
              <a:latin typeface="+mn-lt"/>
            </a:endParaRPr>
          </a:p>
          <a:p>
            <a:pPr lvl="0" eaLnBrk="0" hangingPunct="0"/>
            <a:r>
              <a:rPr lang="en-US" altLang="en-US" dirty="0" smtClean="0">
                <a:latin typeface="+mn-lt"/>
                <a:cs typeface="Calibri" panose="020F0502020204030204" pitchFamily="34" charset="0"/>
              </a:rPr>
              <a:t> </a:t>
            </a:r>
            <a:endParaRPr lang="en-US" altLang="en-US" dirty="0" smtClean="0">
              <a:latin typeface="+mn-lt"/>
            </a:endParaRPr>
          </a:p>
          <a:p>
            <a:pPr marL="285750" lvl="0" indent="-285750" eaLnBrk="0" hangingPunct="0">
              <a:buFont typeface="Arial" panose="020B0604020202020204" pitchFamily="34" charset="0"/>
              <a:buChar char="•"/>
            </a:pPr>
            <a:r>
              <a:rPr lang="en-US" altLang="en-US" dirty="0" smtClean="0">
                <a:latin typeface="+mn-lt"/>
                <a:cs typeface="Calibri" panose="020F0502020204030204" pitchFamily="34" charset="0"/>
              </a:rPr>
              <a:t>Whether </a:t>
            </a:r>
            <a:r>
              <a:rPr lang="en-US" altLang="en-US" dirty="0">
                <a:latin typeface="+mn-lt"/>
                <a:cs typeface="Calibri" panose="020F0502020204030204" pitchFamily="34" charset="0"/>
              </a:rPr>
              <a:t>to define UE behavior after the transition period when UL signal is configured with unknown DL-RS? (Where the transition period is the period for L1-RSRP measurement for RX beam refinement.)</a:t>
            </a:r>
          </a:p>
          <a:p>
            <a:pPr lvl="1" eaLnBrk="0" hangingPunct="0"/>
            <a:r>
              <a:rPr lang="en-US" altLang="en-US" dirty="0">
                <a:latin typeface="+mn-lt"/>
                <a:cs typeface="Calibri" panose="020F0502020204030204" pitchFamily="34" charset="0"/>
              </a:rPr>
              <a:t>Note: This sub-issue depends on whether we agreed to define requirements for unknown case</a:t>
            </a:r>
            <a:endParaRPr lang="en-US" altLang="en-US" dirty="0">
              <a:latin typeface="+mn-lt"/>
            </a:endParaRPr>
          </a:p>
          <a:p>
            <a:pPr marL="742950" lvl="1" indent="-285750" eaLnBrk="0" hangingPunct="0">
              <a:buFont typeface="Arial" panose="020B0604020202020204" pitchFamily="34" charset="0"/>
              <a:buChar char="•"/>
            </a:pPr>
            <a:r>
              <a:rPr lang="en-US" altLang="en-US" dirty="0">
                <a:latin typeface="+mn-lt"/>
                <a:cs typeface="Calibri" panose="020F0502020204030204" pitchFamily="34" charset="0"/>
              </a:rPr>
              <a:t>Option 1: Define</a:t>
            </a:r>
          </a:p>
          <a:p>
            <a:pPr marL="742950" lvl="1" indent="-285750" eaLnBrk="0" hangingPunct="0">
              <a:buFont typeface="Arial" panose="020B0604020202020204" pitchFamily="34" charset="0"/>
              <a:buChar char="•"/>
            </a:pPr>
            <a:r>
              <a:rPr lang="en-US" altLang="en-US" dirty="0">
                <a:latin typeface="+mn-lt"/>
                <a:cs typeface="Calibri" panose="020F0502020204030204" pitchFamily="34" charset="0"/>
              </a:rPr>
              <a:t>Option 2: Do not define</a:t>
            </a:r>
          </a:p>
          <a:p>
            <a:pPr lvl="1" eaLnBrk="0" hangingPunct="0"/>
            <a:endParaRPr lang="en-US" altLang="en-US" dirty="0">
              <a:latin typeface="+mn-lt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74508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1" ma:contentTypeDescription="Create a new document." ma:contentTypeScope="" ma:versionID="99f6751dbc8f6c9db939c24aed21b85c">
  <xsd:schema xmlns:xsd="http://www.w3.org/2001/XMLSchema" xmlns:xs="http://www.w3.org/2001/XMLSchema" xmlns:p="http://schemas.microsoft.com/office/2006/metadata/properties" xmlns:ns3="db33437f-65a5-48c5-b537-19efd290f967" xmlns:ns4="6f846979-0e6f-42ff-8b87-e1893efeda99" targetNamespace="http://schemas.microsoft.com/office/2006/metadata/properties" ma:root="true" ma:fieldsID="97a570d36a9bfe7447b480bcbafe877e" ns3:_="" ns4:_="">
    <xsd:import namespace="db33437f-65a5-48c5-b537-19efd290f967"/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33437f-65a5-48c5-b537-19efd290f96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9752FF3-4EE6-413D-90B5-8E2961A1F1C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9FDC7FD-A4EA-478E-AED3-CA1706B628A8}">
  <ds:schemaRefs>
    <ds:schemaRef ds:uri="http://purl.org/dc/dcmitype/"/>
    <ds:schemaRef ds:uri="db33437f-65a5-48c5-b537-19efd290f967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purl.org/dc/terms/"/>
    <ds:schemaRef ds:uri="6f846979-0e6f-42ff-8b87-e1893efeda99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C40984D3-95C9-4B3D-A510-4088B6FE12E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33437f-65a5-48c5-b537-19efd290f967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6897</TotalTime>
  <Words>650</Words>
  <Application>Microsoft Office PowerPoint</Application>
  <PresentationFormat>全屏显示(4:3)</PresentationFormat>
  <Paragraphs>146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3" baseType="lpstr">
      <vt:lpstr>Malgun Gothic</vt:lpstr>
      <vt:lpstr>Meiryo UI</vt:lpstr>
      <vt:lpstr>宋体</vt:lpstr>
      <vt:lpstr>Arial</vt:lpstr>
      <vt:lpstr>Calibri</vt:lpstr>
      <vt:lpstr>Office 主题</vt:lpstr>
      <vt:lpstr>WF on spatial relation switch</vt:lpstr>
      <vt:lpstr>Background</vt:lpstr>
      <vt:lpstr>Agreement</vt:lpstr>
      <vt:lpstr>Way Forward</vt:lpstr>
      <vt:lpstr>Way Forward</vt:lpstr>
      <vt:lpstr>Way Forward</vt:lpstr>
      <vt:lpstr>Way Forward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RAN4</dc:title>
  <dc:creator>zhixun tang-Mediatek</dc:creator>
  <cp:lastModifiedBy>zhixun tang-Mediatek</cp:lastModifiedBy>
  <cp:revision>447</cp:revision>
  <dcterms:created xsi:type="dcterms:W3CDTF">2016-01-12T08:39:00Z</dcterms:created>
  <dcterms:modified xsi:type="dcterms:W3CDTF">2020-08-27T00:44:47Z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(3)fNMoUHtv8KgDhPgdkuuEXuKzJdSFkx4XCcyQjX+5bjxRH+lAbVnSRU+QL+SogrPBnqCOKMFC
UhYVbcpPRK30LRzSaFnySEnAPj7nOgU92cRdCsbphOXiEmcmMujWUe67nuI4p0Ej2DCAQhZl
Q+btQFJBIt+YFyrXU7zKOY/xuLif/f7kVkMSDXhznYww4gJ5wT0HEUyaF6x14Bo1M949wCco
OgFV7ceo6HqyD2O0gM</vt:lpwstr>
  </property>
  <property fmtid="{D5CDD505-2E9C-101B-9397-08002B2CF9AE}" pid="3" name="_2015_ms_pID_7253431">
    <vt:lpwstr>QnCXaZ4iJ95hJiTMmmmKvOM0LvOxFHPWFbEtnRXsgUZJB0hw2OHPZU
BezHIkDBoXc88zTbtzkx96mYfU6I3ZnGsojpv4K34p/LEPYsitMT8J1U4/5XOSWBYmDwO7fO
Td8KWI+0l9bCWGwWj3tVqz/0ytbWbgAAji0qr3Hu3tvVt5sNYvKZXgZf9e1UFFYZk8fjKLd0
kiFV/hp9YEVVSF1cFuxte6Jn0OfNxPh3dZ/r</vt:lpwstr>
  </property>
  <property fmtid="{D5CDD505-2E9C-101B-9397-08002B2CF9AE}" pid="4" name="_2015_ms_pID_7253432">
    <vt:lpwstr>PL7MSKrVZUNflBSg72euQYcE1XmHa+ALaEPv
kaJxsrOzr3gXyVJ0GXUtXsy9X0j2KpW89zsecR/rCh7r1tx9Fb8=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1533929405</vt:lpwstr>
  </property>
  <property fmtid="{D5CDD505-2E9C-101B-9397-08002B2CF9AE}" pid="9" name="KSOProductBuildVer">
    <vt:lpwstr>2052-10.8.2.7027</vt:lpwstr>
  </property>
  <property fmtid="{D5CDD505-2E9C-101B-9397-08002B2CF9AE}" pid="10" name="ContentTypeId">
    <vt:lpwstr>0x0101003AA7AC0C743A294CADF60F661720E3E6</vt:lpwstr>
  </property>
</Properties>
</file>