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4" r:id="rId3"/>
    <p:sldId id="289" r:id="rId4"/>
    <p:sldId id="290" r:id="rId5"/>
    <p:sldId id="288" r:id="rId6"/>
    <p:sldId id="291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82742" autoAdjust="0"/>
  </p:normalViewPr>
  <p:slideViewPr>
    <p:cSldViewPr>
      <p:cViewPr varScale="1">
        <p:scale>
          <a:sx n="102" d="100"/>
          <a:sy n="102" d="100"/>
        </p:scale>
        <p:origin x="61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02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3165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9638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73313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5627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dirty="0"/>
              <a:t>WF on test case for DL interruption due to </a:t>
            </a:r>
            <a:r>
              <a:rPr lang="en-US" altLang="zh-CN" sz="3600" dirty="0" err="1"/>
              <a:t>Tx</a:t>
            </a:r>
            <a:r>
              <a:rPr lang="en-US" altLang="zh-CN" sz="3600" dirty="0"/>
              <a:t> switching between two uplink carriers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</a:t>
            </a:r>
            <a:r>
              <a:rPr lang="en-US" altLang="zh-CN" dirty="0">
                <a:solidFill>
                  <a:schemeClr val="tx1"/>
                </a:solidFill>
              </a:rPr>
              <a:t>uawei, HiSilicon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695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/>
              <a:t>3GPP TSG-RAN WG4 Meeting #</a:t>
            </a:r>
            <a:r>
              <a:rPr lang="en-GB" altLang="zh-CN" b="1" dirty="0" smtClean="0"/>
              <a:t>9</a:t>
            </a:r>
            <a:r>
              <a:rPr lang="en-US" altLang="zh-CN" b="1" dirty="0" smtClean="0"/>
              <a:t>6</a:t>
            </a:r>
            <a:r>
              <a:rPr lang="en-GB" altLang="zh-CN" b="1" dirty="0" smtClean="0"/>
              <a:t>-e</a:t>
            </a:r>
            <a:endParaRPr lang="en-GB" altLang="zh-CN" b="1" dirty="0"/>
          </a:p>
          <a:p>
            <a:r>
              <a:rPr lang="en-GB" altLang="zh-CN" b="1" dirty="0" smtClean="0"/>
              <a:t>Electronic </a:t>
            </a:r>
            <a:r>
              <a:rPr lang="en-GB" altLang="zh-CN" b="1" dirty="0"/>
              <a:t>Meeting, 17-28 Aug., 2020</a:t>
            </a:r>
            <a:endParaRPr lang="zh-CN" altLang="zh-CN" dirty="0"/>
          </a:p>
          <a:p>
            <a:endParaRPr lang="zh-CN" altLang="zh-CN" b="1" dirty="0"/>
          </a:p>
          <a:p>
            <a:endParaRPr lang="zh-CN" altLang="zh-CN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n-US" altLang="ja-JP" b="1" dirty="0" smtClean="0"/>
              <a:t>R4-2012150</a:t>
            </a:r>
            <a:endParaRPr lang="en-US" altLang="zh-CN" b="1" dirty="0" smtClean="0"/>
          </a:p>
          <a:p>
            <a:r>
              <a:rPr lang="en-US" altLang="ja-JP" b="1" dirty="0" smtClean="0"/>
              <a:t>       Document for:</a:t>
            </a:r>
            <a:r>
              <a:rPr lang="en-US" altLang="ja-JP" dirty="0" smtClean="0"/>
              <a:t> 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Agreement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46094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No test cases are defined for the following cases: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SUL+TDD</a:t>
            </a:r>
            <a:endParaRPr lang="en-US" altLang="zh-CN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TDD+TDD CA with the same UL-DL pattern</a:t>
            </a:r>
            <a:endParaRPr lang="en-US" altLang="zh-CN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TDD+TDD EN-DC with the same UL-DL pattern</a:t>
            </a:r>
            <a:endParaRPr lang="zh-CN" altLang="zh-CN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The following test </a:t>
            </a:r>
            <a:r>
              <a:rPr lang="en-US" altLang="zh-CN" sz="2400" dirty="0"/>
              <a:t>cases shall be defined to verify the DL interruption due to UE dynamic switching between two uplink carriers:</a:t>
            </a:r>
            <a:endParaRPr lang="zh-CN" altLang="zh-CN" sz="2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DL </a:t>
            </a:r>
            <a:r>
              <a:rPr lang="en-US" altLang="zh-CN" sz="2000" dirty="0"/>
              <a:t>Interruptions at UE switching between LTE 1Tx carrier and NR 2Tx carrier in inter-band ENDC </a:t>
            </a:r>
            <a:r>
              <a:rPr lang="en-US" altLang="zh-CN" sz="2000" dirty="0" smtClean="0"/>
              <a:t>case.</a:t>
            </a:r>
            <a:endParaRPr lang="en-US" altLang="zh-CN" sz="20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DL </a:t>
            </a:r>
            <a:r>
              <a:rPr lang="en-US" altLang="zh-CN" sz="2000" dirty="0"/>
              <a:t>Interruptions at UE switching between NR uplink carrier 1 and NR uplink carrier 2 in inter-band uplink CA case.</a:t>
            </a:r>
            <a:endParaRPr lang="zh-CN" altLang="zh-CN" sz="2000" dirty="0"/>
          </a:p>
          <a:p>
            <a:endParaRPr lang="en-US" sz="28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8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Agreement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46094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Test case </a:t>
            </a:r>
            <a:r>
              <a:rPr lang="en-US" altLang="zh-CN" sz="2400" dirty="0"/>
              <a:t>for DL Interruptions at UE switching between LTE 1Tx carrier and NR 2Tx carrier in inter-band ENDC case: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DL </a:t>
            </a:r>
            <a:r>
              <a:rPr lang="en-US" altLang="zh-CN" dirty="0"/>
              <a:t>Interruptions at UE switching between LTE 1Tx carrier and NR 2Tx carrier in inter-band ENDC case, herein the interruptions on victim LTE serving cells and victim NR serving cells are both verified</a:t>
            </a:r>
            <a:r>
              <a:rPr lang="en-US" altLang="zh-CN" dirty="0" smtClean="0"/>
              <a:t>.</a:t>
            </a:r>
            <a:endParaRPr lang="en-US" altLang="zh-CN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Test configurations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UE antenna </a:t>
            </a:r>
            <a:r>
              <a:rPr lang="en-US" altLang="zh-CN" dirty="0"/>
              <a:t>configuration</a:t>
            </a:r>
            <a:endParaRPr lang="zh-CN" altLang="zh-CN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 smtClean="0"/>
          </a:p>
          <a:p>
            <a:endParaRPr lang="en-US" sz="28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800" dirty="0"/>
          </a:p>
          <a:p>
            <a:pPr lvl="1"/>
            <a:endParaRPr 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239053"/>
              </p:ext>
            </p:extLst>
          </p:nvPr>
        </p:nvGraphicFramePr>
        <p:xfrm>
          <a:off x="1763688" y="2922696"/>
          <a:ext cx="5400600" cy="8238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5733"/>
                <a:gridCol w="4794867"/>
              </a:tblGrid>
              <a:tr h="397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Config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71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LTE FDD, NR 30kHz SSB SCS, 40 MHz bandwidth, TDD duplex mode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327486"/>
              </p:ext>
            </p:extLst>
          </p:nvPr>
        </p:nvGraphicFramePr>
        <p:xfrm>
          <a:off x="2123728" y="4295275"/>
          <a:ext cx="4032448" cy="6458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59320"/>
                <a:gridCol w="1173128"/>
              </a:tblGrid>
              <a:tr h="32294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PCell (</a:t>
                      </a:r>
                      <a:r>
                        <a:rPr lang="en-US" sz="1400">
                          <a:effectLst/>
                        </a:rPr>
                        <a:t>LTE carrier 1</a:t>
                      </a:r>
                      <a:r>
                        <a:rPr lang="en-GB" sz="1400">
                          <a:effectLst/>
                        </a:rPr>
                        <a:t>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1x2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2294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PSCell (NR carrier 2)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2x2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872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Agreement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46094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Test case </a:t>
            </a:r>
            <a:r>
              <a:rPr lang="en-US" altLang="zh-CN" sz="2400" dirty="0"/>
              <a:t>for DL Interruptions at UE switching between NR uplink carrier 1 and NR uplink carrier 2 in inter-band uplink CA case: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Test configurations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UE antenna </a:t>
            </a:r>
            <a:r>
              <a:rPr lang="en-US" altLang="zh-CN" dirty="0"/>
              <a:t>configuration</a:t>
            </a:r>
            <a:endParaRPr lang="zh-CN" altLang="zh-CN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 smtClean="0"/>
          </a:p>
          <a:p>
            <a:endParaRPr lang="en-US" sz="28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800" dirty="0"/>
          </a:p>
          <a:p>
            <a:pPr lvl="1"/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708041"/>
              </p:ext>
            </p:extLst>
          </p:nvPr>
        </p:nvGraphicFramePr>
        <p:xfrm>
          <a:off x="1907704" y="4318170"/>
          <a:ext cx="4032448" cy="6458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59320"/>
                <a:gridCol w="1173128"/>
              </a:tblGrid>
              <a:tr h="32294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PCell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(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NR carrier 1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1x2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2294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PSCell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(NR carrier 2)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2x2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719375"/>
              </p:ext>
            </p:extLst>
          </p:nvPr>
        </p:nvGraphicFramePr>
        <p:xfrm>
          <a:off x="1759290" y="2051720"/>
          <a:ext cx="5697428" cy="15812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2860"/>
                <a:gridCol w="4654568"/>
              </a:tblGrid>
              <a:tr h="2934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Config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Description</a:t>
                      </a:r>
                      <a:endParaRPr lang="zh-CN" sz="11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68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NR carrier 1</a:t>
                      </a:r>
                      <a:r>
                        <a:rPr lang="en-US" sz="1200" dirty="0">
                          <a:effectLst/>
                        </a:rPr>
                        <a:t>: </a:t>
                      </a:r>
                      <a:r>
                        <a:rPr lang="en-GB" sz="1200" dirty="0">
                          <a:effectLst/>
                        </a:rPr>
                        <a:t>15 kHz SSB SCS, 10 MHz bandwidth, FDD duplex mode;</a:t>
                      </a:r>
                      <a:endParaRPr lang="zh-CN" sz="1100" dirty="0">
                        <a:effectLst/>
                      </a:endParaRPr>
                    </a:p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NR carrier 2: 30 kHz SSB SCS, 40 MHz bandwidth, TDD duplex mode;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868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NR carrier 1 30 kHz SSB SCS, 40 MHz bandwidth, TDD duplex mode;</a:t>
                      </a:r>
                    </a:p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NR carrier 2 30 kHz SSB SCS, 40 MHz bandwidth, TDD duplex mode;</a:t>
                      </a:r>
                    </a:p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Note: TDD CA combination configuration with different UL/DL patterns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198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altLang="zh-CN" sz="3200" b="1" dirty="0" smtClean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267013"/>
            <a:ext cx="846094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800" dirty="0" smtClean="0"/>
              <a:t>How </a:t>
            </a:r>
            <a:r>
              <a:rPr lang="en-US" altLang="zh-CN" sz="2800" dirty="0"/>
              <a:t>to verify the symbol-level DL interruption in </a:t>
            </a:r>
            <a:r>
              <a:rPr lang="en-US" altLang="zh-CN" sz="2800" dirty="0" smtClean="0"/>
              <a:t>test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Test </a:t>
            </a:r>
            <a:r>
              <a:rPr lang="en-US" altLang="zh-CN" sz="2000" dirty="0"/>
              <a:t>case for verifying Radio Link Monitoring Scheduling </a:t>
            </a:r>
            <a:r>
              <a:rPr lang="en-US" altLang="zh-CN" sz="2000" dirty="0" smtClean="0"/>
              <a:t>Restrictions can be as an reference.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altLang="zh-CN" sz="2000" dirty="0"/>
              <a:t>This test verifies that </a:t>
            </a:r>
            <a:r>
              <a:rPr lang="en-GB" altLang="zh-CN" sz="2000" dirty="0" smtClean="0"/>
              <a:t>UE  can correctly receive </a:t>
            </a:r>
            <a:r>
              <a:rPr lang="en-GB" altLang="zh-CN" sz="2000" dirty="0"/>
              <a:t>the PDCCH scheduled on the symbols right before the DL interruption so that it sends ACK/NACK </a:t>
            </a:r>
            <a:r>
              <a:rPr lang="en-GB" altLang="zh-CN" sz="2000" dirty="0" smtClean="0"/>
              <a:t>correctly.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altLang="zh-CN" sz="2000" dirty="0"/>
              <a:t>Interruption </a:t>
            </a:r>
            <a:r>
              <a:rPr lang="en-GB" altLang="zh-CN" sz="2000" dirty="0" smtClean="0"/>
              <a:t>location happens from symbol #</a:t>
            </a:r>
            <a:r>
              <a:rPr lang="en-US" altLang="zh-CN" sz="2000" dirty="0" smtClean="0"/>
              <a:t>[14-</a:t>
            </a:r>
            <a:r>
              <a:rPr lang="en-US" altLang="zh-CN" sz="2000" dirty="0"/>
              <a:t>(Interruption length+2)] to the end of last GP </a:t>
            </a:r>
            <a:r>
              <a:rPr lang="en-US" altLang="zh-CN" sz="2000" dirty="0" smtClean="0"/>
              <a:t>symbol</a:t>
            </a:r>
            <a:r>
              <a:rPr lang="en-GB" altLang="zh-CN" sz="2000" dirty="0" smtClean="0"/>
              <a:t> assuming 2 symbols for SRS transmission in special slot.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altLang="zh-CN" sz="2000" dirty="0" smtClean="0"/>
              <a:t>Detailed parameters are FFS, e.g., MRTD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altLang="zh-CN" sz="2000" dirty="0" smtClean="0"/>
              <a:t>Other test schemes are not precluded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0742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altLang="zh-CN" sz="3200" b="1" dirty="0" smtClean="0"/>
              <a:t>Work split</a:t>
            </a:r>
            <a:endParaRPr lang="en-US" sz="3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854203"/>
              </p:ext>
            </p:extLst>
          </p:nvPr>
        </p:nvGraphicFramePr>
        <p:xfrm>
          <a:off x="1187623" y="1268759"/>
          <a:ext cx="6984776" cy="41764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1960"/>
                <a:gridCol w="3891226"/>
                <a:gridCol w="872184"/>
                <a:gridCol w="1649406"/>
              </a:tblGrid>
              <a:tr h="71596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Index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kern="100">
                          <a:effectLst/>
                        </a:rPr>
                        <a:t>Test cases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kern="100">
                          <a:effectLst/>
                        </a:rPr>
                        <a:t>Assigned company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kern="100">
                          <a:effectLst/>
                        </a:rPr>
                        <a:t>Big CR responsibility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1596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kern="100">
                          <a:effectLst/>
                        </a:rPr>
                        <a:t>Test case for DL Interruptions at UE switching between LTE 1Tx carrier and NR 2Tx carrier in inter-band ENDC case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>
                          <a:effectLst/>
                        </a:rPr>
                        <a:t>Huawei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kern="100" dirty="0" smtClean="0">
                          <a:effectLst/>
                        </a:rPr>
                        <a:t>     Huawei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7226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>
                          <a:effectLst/>
                        </a:rPr>
                        <a:t>2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kern="100">
                          <a:effectLst/>
                        </a:rPr>
                        <a:t>Test case for DL Interruptions at UE switching between NR uplink carrier 1 and NR uplink carrier 2 in inter-band uplink CA case</a:t>
                      </a:r>
                      <a:endParaRPr lang="zh-CN" sz="1400" kern="10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kern="100">
                          <a:effectLst/>
                        </a:rPr>
                        <a:t>(FDD+TDD)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r>
                        <a:rPr lang="en-US" sz="1400" kern="100" dirty="0" smtClean="0">
                          <a:effectLst/>
                        </a:rPr>
                        <a:t>China Telecom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7226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 dirty="0" smtClean="0">
                          <a:effectLst/>
                        </a:rPr>
                        <a:t>3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kern="100">
                          <a:effectLst/>
                        </a:rPr>
                        <a:t>Test case for DL Interruptions at UE switching between NR uplink carrier 1 and NR uplink carrier 2 in inter-band uplink CA case</a:t>
                      </a:r>
                      <a:endParaRPr lang="zh-CN" sz="1400" kern="10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kern="100">
                          <a:effectLst/>
                        </a:rPr>
                        <a:t>(TDD+TDD with different UL/DL pattern)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r>
                        <a:rPr lang="en-US" sz="1400" kern="100" dirty="0" smtClean="0">
                          <a:effectLst/>
                        </a:rPr>
                        <a:t>CMCC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537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9806</TotalTime>
  <Words>536</Words>
  <Application>Microsoft Office PowerPoint</Application>
  <PresentationFormat>全屏显示(4:3)</PresentationFormat>
  <Paragraphs>90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MS Mincho</vt:lpstr>
      <vt:lpstr>ＭＳ Ｐゴシック</vt:lpstr>
      <vt:lpstr>等线</vt:lpstr>
      <vt:lpstr>宋体</vt:lpstr>
      <vt:lpstr>Arial</vt:lpstr>
      <vt:lpstr>Calibri</vt:lpstr>
      <vt:lpstr>Times New Roman</vt:lpstr>
      <vt:lpstr>Wingdings</vt:lpstr>
      <vt:lpstr>Office テーマ</vt:lpstr>
      <vt:lpstr>WF on test case for DL interruption due to Tx switching between two uplink carriers</vt:lpstr>
      <vt:lpstr>Agreement</vt:lpstr>
      <vt:lpstr>Agreement</vt:lpstr>
      <vt:lpstr>Agreement</vt:lpstr>
      <vt:lpstr>Way Forward</vt:lpstr>
      <vt:lpstr>Work split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422</cp:revision>
  <dcterms:created xsi:type="dcterms:W3CDTF">2017-01-18T16:32:26Z</dcterms:created>
  <dcterms:modified xsi:type="dcterms:W3CDTF">2020-08-27T00:18:49Z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2019-02-28 08:17:17Z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(3)arVdIWb6PNkUcPTKiAu90lPlC1yYxnnVzR4Jj4oO7CVB/DwXd4fL7BIfl80+kxlehiZh0Vrs
xcx+ItNz5UNRSUKQrMBjmJ5WC3HGb3lvNax18Sl74EWZPnqceBwBGNt8DgCupZgGwekkXoPt
TazQZtrVayfBBmi69pV+vDOevHrrAlbT1JdPKDmp5bWHzt4U82a+BInhR5QFd7vrrzVARHJ1
5LXu/wRm5xRtmAfBQb</vt:lpwstr>
  </property>
  <property fmtid="{D5CDD505-2E9C-101B-9397-08002B2CF9AE}" pid="10" name="_2015_ms_pID_7253431">
    <vt:lpwstr>ujAkI3wXepaQhK6OWe//9SshI1qR56yuR/pSqqGVVxMJN1qRpgM35O
TKMeYteyHSU4jBwNTkRb8Q2nsUmOxMwD+qeJvgMbVg2UN4XZWjFWa0MvPGQPa/SanVXzxxko
q/ydaPVzl2TZGlmTJnCvoHugyILZCs3GXSdWdLEbdJPuL/Yi4bZgjzH7s5Gf1SvFsqIQUXIZ
dxmO+ePu9lHCz0z0EgodQpxzoxCzWO5Uc8Ji</vt:lpwstr>
  </property>
  <property fmtid="{D5CDD505-2E9C-101B-9397-08002B2CF9AE}" pid="11" name="_2015_ms_pID_7253432">
    <vt:lpwstr>4Q==</vt:lpwstr>
  </property>
</Properties>
</file>