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648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513E3A6-B9BC-47CC-9546-703D41E72F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15C621E8-B233-477A-AC22-B517FD44F3F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EF7E8F0-DF9C-4D1F-BC6D-A50E7FBC19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77FA6-14F9-4F9B-BC46-8871F47A9012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693FA49-E975-46C1-9ADE-C168058D0D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425BB07-538A-47AF-9C83-1D5B233D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DAD3D-E604-4648-A9C7-566F700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47795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387E969-82F9-4894-8F12-EF92FAA0FF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E86CD74E-AF37-4A9A-8EAE-03BAD254F3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34A1BE7-B6AA-4BD5-89A8-957CDFC4B5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77FA6-14F9-4F9B-BC46-8871F47A9012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EE0E463-2A77-48B4-96FA-DCF007FC9B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D93EA04-B28F-44F2-B530-7C84F5603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DAD3D-E604-4648-A9C7-566F700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39934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A97C64D4-6DAA-4EF7-9412-514349BD5EA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BFB29A1A-C22B-4C70-BC44-9FBAE0C099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E4EA0EA-FB0F-4F20-8166-119EE680E2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77FA6-14F9-4F9B-BC46-8871F47A9012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4854A09-DF14-4BB0-8222-021F3A9FAE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38DD96C-3F61-4186-BA84-C9DDC60108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DAD3D-E604-4648-A9C7-566F700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1577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6C11D8E-BA83-42AB-8FA3-A4048A3218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A8611A8-A400-4519-A1AF-CB78710DDB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6D1E7B3-711E-49CD-85ED-56690507F1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77FA6-14F9-4F9B-BC46-8871F47A9012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904CC46-BB0E-4369-A899-B28A3CA6A5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4CD804B-4208-4DCA-B826-50A8715E82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DAD3D-E604-4648-A9C7-566F700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9054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60A4D9C-A9AB-4664-83F4-64A43F27A9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C3D36EDB-39DB-450F-BC19-5297BC632F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F9565AF2-0A22-4626-A14B-8093479939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77FA6-14F9-4F9B-BC46-8871F47A9012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BB1A91D-01CA-4D53-B2BB-44C7CBD841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297ED4F-34CD-4D68-8534-FDED77F13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DAD3D-E604-4648-A9C7-566F700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1418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4FA70E3-4394-4F59-AC7D-E2D0F845AB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A8E039E-CAAD-433F-830D-843BAF2E711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6F69FBA2-106C-44E3-A954-F6B4AEEBFF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1E186288-18C5-4BD3-B235-0C32EF82CE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77FA6-14F9-4F9B-BC46-8871F47A9012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B3FB20F3-25FA-4127-8EB0-7C5A03D035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6C3380FE-B97D-4976-9E9C-4CEBAFD513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DAD3D-E604-4648-A9C7-566F700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3036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5C56C0D-DD28-4A7F-81D6-73856ACAF5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BCA62EE6-B6A3-4BC5-A764-5FE14EDC9B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9825C2DC-A4DD-4FC3-A0A1-EE4BA1C114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A3991833-E441-4C41-80C0-1B977CABA48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118344BD-BC0A-4D62-A1C9-A04A52AE217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ADF92ACA-0C53-48D7-AF7C-5E50212B01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77FA6-14F9-4F9B-BC46-8871F47A9012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635BF3F7-218C-4C6F-BB3F-1A09AD1342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8EB091AE-E943-4AEA-82F8-5B8EDE1940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DAD3D-E604-4648-A9C7-566F700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7318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1EC03A6-A176-461D-AFCD-78344C2DB7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3B93DE9-8559-4621-BB96-8C09330092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77FA6-14F9-4F9B-BC46-8871F47A9012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C39A36E9-4BBB-4B9F-8B3C-0C251D77D1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02331A13-633C-4647-A9C5-328948240D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DAD3D-E604-4648-A9C7-566F700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84299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D53AF411-175F-4444-BA52-03B4EC37A0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77FA6-14F9-4F9B-BC46-8871F47A9012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AC201B43-76D4-4583-B98C-275745983D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4F6B74D1-EAE8-474D-B923-6E0D5DCF87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DAD3D-E604-4648-A9C7-566F700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0711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959FF2D-E95E-4155-9DDF-4D22F96D14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45890FE-9490-42E8-8063-C0C2EEFEBE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E68B1D2F-7B0F-4A61-878A-40A59000C04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FA382E9C-0557-439E-BBC1-57BDA57C71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77FA6-14F9-4F9B-BC46-8871F47A9012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5E94AD34-21B8-4FE2-A9DF-761396AA43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910CF4DF-093E-4176-9EF4-9EAA87355F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DAD3D-E604-4648-A9C7-566F700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2223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4FD9C64-D640-4789-BCF5-C03FF6C5C9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B17023DB-A429-47C1-913F-1AD7D2A46B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A962B66F-7DA0-46FB-8A58-4BE3D47C97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64F80D5D-1BF7-4977-81A4-F69A37A92F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77FA6-14F9-4F9B-BC46-8871F47A9012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D777FFE9-4F0F-47D5-88E2-8B8F8C294F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B42F1111-5722-456E-AF6F-FAFE609D56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DAD3D-E604-4648-A9C7-566F700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30298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C9DD8DAE-8130-4491-B28D-48BFA106A3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9D341038-7069-464A-AA8D-2D350C0B6F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89F64A2-2287-4084-9621-06147C1CD3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D77FA6-14F9-4F9B-BC46-8871F47A9012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1A9E735-EF38-4FE5-8293-9FDCCEC9A1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1EF942D-225C-4526-BEF1-A744D1712C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1DAD3D-E604-4648-A9C7-566F700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9982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061E050-588E-4ED2-968E-02254B024D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651731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WF on Completing Rel-16 </a:t>
            </a:r>
            <a:r>
              <a:rPr lang="en-US" dirty="0" err="1"/>
              <a:t>eMIMO</a:t>
            </a:r>
            <a:r>
              <a:rPr lang="en-US" dirty="0"/>
              <a:t> RRM Core Requirement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703A2C79-E080-491D-AFCE-D17887D800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427878"/>
            <a:ext cx="9144000" cy="1655762"/>
          </a:xfrm>
        </p:spPr>
        <p:txBody>
          <a:bodyPr/>
          <a:lstStyle/>
          <a:p>
            <a:r>
              <a:rPr lang="en-US" dirty="0"/>
              <a:t>Samsung, …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3005290-B47D-42A9-8855-4A6D38C26D58}"/>
              </a:ext>
            </a:extLst>
          </p:cNvPr>
          <p:cNvSpPr txBox="1"/>
          <p:nvPr/>
        </p:nvSpPr>
        <p:spPr>
          <a:xfrm>
            <a:off x="996593" y="739739"/>
            <a:ext cx="37889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 WG4 Meeting # 96-e </a:t>
            </a:r>
          </a:p>
          <a:p>
            <a:r>
              <a:rPr lang="en-GB" b="1" dirty="0"/>
              <a:t>Electronic Meeting, 17 – 28 Aug, 2020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13EF9F9D-EEF2-4BFC-8087-40C5A7AAF8AD}"/>
              </a:ext>
            </a:extLst>
          </p:cNvPr>
          <p:cNvSpPr txBox="1"/>
          <p:nvPr/>
        </p:nvSpPr>
        <p:spPr>
          <a:xfrm>
            <a:off x="10459092" y="893852"/>
            <a:ext cx="13211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R4-2012146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75986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0A309B1-EAAD-4C17-A559-C15E83EB71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694" y="287154"/>
            <a:ext cx="10515600" cy="825722"/>
          </a:xfrm>
        </p:spPr>
        <p:txBody>
          <a:bodyPr>
            <a:normAutofit/>
          </a:bodyPr>
          <a:lstStyle/>
          <a:p>
            <a:r>
              <a:rPr lang="en-US" sz="3200" dirty="0"/>
              <a:t>Agreement from RAN4#96 Chairman Notes from 1</a:t>
            </a:r>
            <a:r>
              <a:rPr lang="en-US" sz="3200" baseline="30000" dirty="0"/>
              <a:t>st</a:t>
            </a:r>
            <a:r>
              <a:rPr lang="en-US" sz="3200" dirty="0"/>
              <a:t> Round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xmlns="" id="{E45527D3-4E8E-4FD9-BF8B-A05BB3F90E2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597194" y="1112876"/>
                <a:ext cx="11402432" cy="5606901"/>
              </a:xfrm>
            </p:spPr>
            <p:txBody>
              <a:bodyPr>
                <a:normAutofit fontScale="55000" lnSpcReduction="20000"/>
              </a:bodyPr>
              <a:lstStyle/>
              <a:p>
                <a:pPr marL="0" indent="0" hangingPunct="0">
                  <a:spcAft>
                    <a:spcPts val="1200"/>
                  </a:spcAft>
                  <a:buNone/>
                </a:pPr>
                <a:r>
                  <a:rPr lang="en-GB" b="1" u="sng" dirty="0"/>
                  <a:t>Topic #2: DL/UL Beam Indication with Reduced Latency and Overhead</a:t>
                </a:r>
                <a:endParaRPr lang="en-GB" u="sng" dirty="0"/>
              </a:p>
              <a:p>
                <a:pPr marL="0" indent="0" hangingPunct="0">
                  <a:buNone/>
                </a:pPr>
                <a:r>
                  <a:rPr lang="en-GB" u="sng" dirty="0"/>
                  <a:t>Issue 2-1-1: The necessity of RRM requirement for MAC-CE based </a:t>
                </a:r>
                <a:r>
                  <a:rPr lang="en-GB" u="sng" dirty="0" err="1"/>
                  <a:t>Pathloss</a:t>
                </a:r>
                <a:r>
                  <a:rPr lang="en-GB" u="sng" dirty="0"/>
                  <a:t> RS activation procedure:</a:t>
                </a:r>
                <a:endParaRPr lang="en-US" dirty="0"/>
              </a:p>
              <a:p>
                <a:pPr marL="0" indent="0" hangingPunct="0">
                  <a:spcAft>
                    <a:spcPts val="900"/>
                  </a:spcAft>
                  <a:buNone/>
                </a:pPr>
                <a:r>
                  <a:rPr lang="en-GB" sz="2500" dirty="0">
                    <a:highlight>
                      <a:srgbClr val="00FF00"/>
                    </a:highlight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Agreement</a:t>
                </a:r>
                <a:endParaRPr lang="en-US" sz="2500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342900" lvl="0" indent="-342900">
                  <a:lnSpc>
                    <a:spcPct val="107000"/>
                  </a:lnSpc>
                  <a:spcBef>
                    <a:spcPts val="300"/>
                  </a:spcBef>
                  <a:spcAft>
                    <a:spcPts val="300"/>
                  </a:spcAft>
                  <a:buFont typeface="Symbol" panose="05050102010706020507" pitchFamily="18" charset="2"/>
                  <a:buChar char=""/>
                </a:pPr>
                <a:r>
                  <a:rPr lang="en-US" sz="2500" dirty="0">
                    <a:highlight>
                      <a:srgbClr val="00FF00"/>
                    </a:highlight>
                    <a:latin typeface="Times New Roman" panose="02020603050405020304" pitchFamily="18" charset="0"/>
                    <a:ea typeface="宋体" panose="02010600030101010101" pitchFamily="2" charset="-122"/>
                  </a:rPr>
                  <a:t>MAC-CE based </a:t>
                </a:r>
                <a:r>
                  <a:rPr lang="en-US" sz="2500" dirty="0" err="1">
                    <a:highlight>
                      <a:srgbClr val="00FF00"/>
                    </a:highlight>
                    <a:latin typeface="Times New Roman" panose="02020603050405020304" pitchFamily="18" charset="0"/>
                    <a:ea typeface="宋体" panose="02010600030101010101" pitchFamily="2" charset="-122"/>
                  </a:rPr>
                  <a:t>pathloss</a:t>
                </a:r>
                <a:r>
                  <a:rPr lang="en-US" sz="2500" dirty="0">
                    <a:highlight>
                      <a:srgbClr val="00FF00"/>
                    </a:highlight>
                    <a:latin typeface="Times New Roman" panose="02020603050405020304" pitchFamily="18" charset="0"/>
                    <a:ea typeface="宋体" panose="02010600030101010101" pitchFamily="2" charset="-122"/>
                  </a:rPr>
                  <a:t> RS activation procedure: </a:t>
                </a:r>
                <a:endParaRPr lang="en-US" sz="25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marL="742950" lvl="1" indent="-285750">
                  <a:lnSpc>
                    <a:spcPct val="107000"/>
                  </a:lnSpc>
                  <a:spcBef>
                    <a:spcPts val="300"/>
                  </a:spcBef>
                  <a:spcAft>
                    <a:spcPts val="300"/>
                  </a:spcAft>
                  <a:buFont typeface="Courier New" panose="02070309020205020404" pitchFamily="49" charset="0"/>
                  <a:buChar char="o"/>
                </a:pPr>
                <a:r>
                  <a:rPr lang="en-US" sz="2500" dirty="0">
                    <a:highlight>
                      <a:srgbClr val="00FF00"/>
                    </a:highlight>
                    <a:latin typeface="Times New Roman" panose="02020603050405020304" pitchFamily="18" charset="0"/>
                    <a:ea typeface="宋体" panose="02010600030101010101" pitchFamily="2" charset="-122"/>
                  </a:rPr>
                  <a:t>RAN4 specify known/unknown PL RS condition, and specify delay requirement when target PL RS is known.</a:t>
                </a:r>
                <a:endParaRPr lang="en-US" sz="25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marL="342900" lvl="0" indent="-342900">
                  <a:lnSpc>
                    <a:spcPct val="107000"/>
                  </a:lnSpc>
                  <a:spcBef>
                    <a:spcPts val="300"/>
                  </a:spcBef>
                  <a:spcAft>
                    <a:spcPts val="300"/>
                  </a:spcAft>
                  <a:buFont typeface="Symbol" panose="05050102010706020507" pitchFamily="18" charset="2"/>
                  <a:buChar char=""/>
                </a:pPr>
                <a:r>
                  <a:rPr lang="en-US" sz="2500" dirty="0">
                    <a:highlight>
                      <a:srgbClr val="00FF00"/>
                    </a:highlight>
                    <a:latin typeface="Times New Roman" panose="02020603050405020304" pitchFamily="18" charset="0"/>
                    <a:ea typeface="宋体" panose="02010600030101010101" pitchFamily="2" charset="-122"/>
                  </a:rPr>
                  <a:t>No performance test should be defined in Rel-16 to capture this requirement in 38.133 if RAN4 can’t confirm the testability of the </a:t>
                </a:r>
                <a:r>
                  <a:rPr lang="en-US" sz="2500" dirty="0" err="1">
                    <a:highlight>
                      <a:srgbClr val="00FF00"/>
                    </a:highlight>
                    <a:latin typeface="Times New Roman" panose="02020603050405020304" pitchFamily="18" charset="0"/>
                    <a:ea typeface="宋体" panose="02010600030101010101" pitchFamily="2" charset="-122"/>
                  </a:rPr>
                  <a:t>pathloss</a:t>
                </a:r>
                <a:r>
                  <a:rPr lang="en-US" sz="2500" dirty="0">
                    <a:highlight>
                      <a:srgbClr val="00FF00"/>
                    </a:highlight>
                    <a:latin typeface="Times New Roman" panose="02020603050405020304" pitchFamily="18" charset="0"/>
                    <a:ea typeface="宋体" panose="02010600030101010101" pitchFamily="2" charset="-122"/>
                  </a:rPr>
                  <a:t> RS activation procedure.</a:t>
                </a:r>
                <a:endParaRPr lang="en-US" sz="25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marL="0" indent="0" hangingPunct="0">
                  <a:buNone/>
                </a:pPr>
                <a:endParaRPr lang="en-GB" u="sng" dirty="0"/>
              </a:p>
              <a:p>
                <a:pPr marL="0" indent="0" hangingPunct="0">
                  <a:buNone/>
                </a:pPr>
                <a:r>
                  <a:rPr lang="en-GB" u="sng" dirty="0"/>
                  <a:t>Issue 2-1-2: If RAN4 conclude “yes” to Issue 2-1-1, how to specify requirement:</a:t>
                </a:r>
                <a:endParaRPr lang="en-US" dirty="0"/>
              </a:p>
              <a:p>
                <a:pPr marL="0" indent="0" hangingPunct="0">
                  <a:spcAft>
                    <a:spcPts val="900"/>
                  </a:spcAft>
                  <a:buNone/>
                </a:pPr>
                <a:r>
                  <a:rPr lang="en-GB" sz="2500" dirty="0">
                    <a:highlight>
                      <a:srgbClr val="00FF00"/>
                    </a:highlight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Agreement</a:t>
                </a:r>
                <a:endParaRPr lang="en-US" sz="2500" dirty="0">
                  <a:highlight>
                    <a:srgbClr val="00FF00"/>
                  </a:highlight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342900" indent="-342900">
                  <a:lnSpc>
                    <a:spcPct val="107000"/>
                  </a:lnSpc>
                  <a:spcBef>
                    <a:spcPts val="300"/>
                  </a:spcBef>
                  <a:spcAft>
                    <a:spcPts val="300"/>
                  </a:spcAft>
                  <a:buFont typeface="Symbol" panose="05050102010706020507" pitchFamily="18" charset="2"/>
                  <a:buChar char=""/>
                </a:pPr>
                <a:r>
                  <a:rPr lang="en-US" sz="2500" dirty="0">
                    <a:highlight>
                      <a:srgbClr val="00FF00"/>
                    </a:highlight>
                    <a:latin typeface="Times New Roman" panose="02020603050405020304" pitchFamily="18" charset="0"/>
                    <a:ea typeface="宋体" panose="02010600030101010101" pitchFamily="2" charset="-122"/>
                  </a:rPr>
                  <a:t>Delay requirement for MAC-CE based </a:t>
                </a:r>
                <a:r>
                  <a:rPr lang="en-US" sz="2500" dirty="0" err="1">
                    <a:highlight>
                      <a:srgbClr val="00FF00"/>
                    </a:highlight>
                    <a:latin typeface="Times New Roman" panose="02020603050405020304" pitchFamily="18" charset="0"/>
                    <a:ea typeface="宋体" panose="02010600030101010101" pitchFamily="2" charset="-122"/>
                  </a:rPr>
                  <a:t>Pathloss</a:t>
                </a:r>
                <a:r>
                  <a:rPr lang="en-US" sz="2500" dirty="0">
                    <a:highlight>
                      <a:srgbClr val="00FF00"/>
                    </a:highlight>
                    <a:latin typeface="Times New Roman" panose="02020603050405020304" pitchFamily="18" charset="0"/>
                    <a:ea typeface="宋体" panose="02010600030101010101" pitchFamily="2" charset="-122"/>
                  </a:rPr>
                  <a:t> RS activation procedure:</a:t>
                </a:r>
              </a:p>
              <a:p>
                <a:pPr marL="742950" lvl="1" indent="-285750">
                  <a:lnSpc>
                    <a:spcPct val="107000"/>
                  </a:lnSpc>
                  <a:spcAft>
                    <a:spcPts val="600"/>
                  </a:spcAft>
                  <a:buFont typeface="Courier New" panose="02070309020205020404" pitchFamily="49" charset="0"/>
                  <a:buChar char="o"/>
                </a:pPr>
                <a:r>
                  <a:rPr lang="en-US" sz="2500" dirty="0">
                    <a:effectLst/>
                    <a:highlight>
                      <a:srgbClr val="00FF00"/>
                    </a:highlight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For PL RS known case, n +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500" i="1">
                            <a:effectLst/>
                            <a:highlight>
                              <a:srgbClr val="00FF00"/>
                            </a:highlight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</m:ctrlPr>
                      </m:sSubPr>
                      <m:e>
                        <m:r>
                          <a:rPr lang="en-US" sz="2500" i="1">
                            <a:effectLst/>
                            <a:highlight>
                              <a:srgbClr val="00FF00"/>
                            </a:highlight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𝑇</m:t>
                        </m:r>
                      </m:e>
                      <m:sub>
                        <m:r>
                          <a:rPr lang="en-US" sz="2500" i="1">
                            <a:effectLst/>
                            <a:highlight>
                              <a:srgbClr val="00FF00"/>
                            </a:highlight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𝐻𝐴𝑅𝑄</m:t>
                        </m:r>
                      </m:sub>
                    </m:sSub>
                  </m:oMath>
                </a14:m>
                <a:r>
                  <a:rPr lang="en-US" sz="2500" dirty="0">
                    <a:effectLst/>
                    <a:highlight>
                      <a:srgbClr val="00FF00"/>
                    </a:highlight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 </a:t>
                </a:r>
                <a14:m>
                  <m:oMath xmlns:m="http://schemas.openxmlformats.org/officeDocument/2006/math">
                    <m:d>
                      <m:dPr>
                        <m:begChr m:val="⌈"/>
                        <m:endChr m:val="⌉"/>
                        <m:ctrlPr>
                          <a:rPr lang="en-US" sz="2500" i="1">
                            <a:effectLst/>
                            <a:highlight>
                              <a:srgbClr val="00FF00"/>
                            </a:highlight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2500" i="1">
                                <a:effectLst/>
                                <a:highlight>
                                  <a:srgbClr val="00FF00"/>
                                </a:highlight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</m:ctrlPr>
                          </m:fPr>
                          <m:num>
                            <m:r>
                              <a:rPr lang="en-US" sz="2500">
                                <a:effectLst/>
                                <a:highlight>
                                  <a:srgbClr val="00FF00"/>
                                </a:highlight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3</m:t>
                            </m:r>
                            <m:r>
                              <m:rPr>
                                <m:sty m:val="p"/>
                              </m:rPr>
                              <a:rPr lang="en-US" sz="2500">
                                <a:effectLst/>
                                <a:highlight>
                                  <a:srgbClr val="00FF00"/>
                                </a:highlight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ms</m:t>
                            </m:r>
                            <m:r>
                              <a:rPr lang="en-US" sz="2500">
                                <a:effectLst/>
                                <a:highlight>
                                  <a:srgbClr val="00FF00"/>
                                </a:highlight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 + 5</m:t>
                            </m:r>
                            <m:r>
                              <a:rPr lang="en-US" sz="2500" i="1">
                                <a:effectLst/>
                                <a:highlight>
                                  <a:srgbClr val="00FF00"/>
                                </a:highlight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∗</m:t>
                            </m:r>
                            <m:sSub>
                              <m:sSubPr>
                                <m:ctrlPr>
                                  <a:rPr lang="en-US" sz="2500" i="1">
                                    <a:effectLst/>
                                    <a:highlight>
                                      <a:srgbClr val="00FF00"/>
                                    </a:highlight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</a:rPr>
                                </m:ctrlPr>
                              </m:sSubPr>
                              <m:e>
                                <m:r>
                                  <a:rPr lang="en-US" sz="2500" i="1">
                                    <a:effectLst/>
                                    <a:highlight>
                                      <a:srgbClr val="00FF00"/>
                                    </a:highlight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</a:rPr>
                                  <m:t>𝑇</m:t>
                                </m:r>
                              </m:e>
                              <m:sub>
                                <m:r>
                                  <a:rPr lang="en-US" sz="2500" i="1">
                                    <a:effectLst/>
                                    <a:highlight>
                                      <a:srgbClr val="00FF00"/>
                                    </a:highlight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</a:rPr>
                                  <m:t>𝑡𝑎𝑟𝑔𝑒𝑡</m:t>
                                </m:r>
                                <m:r>
                                  <a:rPr lang="en-US" sz="2500">
                                    <a:effectLst/>
                                    <a:highlight>
                                      <a:srgbClr val="00FF00"/>
                                    </a:highlight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</a:rPr>
                                  <m:t>_</m:t>
                                </m:r>
                                <m:r>
                                  <a:rPr lang="en-US" sz="2500" i="1">
                                    <a:effectLst/>
                                    <a:highlight>
                                      <a:srgbClr val="00FF00"/>
                                    </a:highlight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</a:rPr>
                                  <m:t>𝑃𝐿</m:t>
                                </m:r>
                                <m:r>
                                  <a:rPr lang="en-US" sz="2500" i="1">
                                    <a:effectLst/>
                                    <a:highlight>
                                      <a:srgbClr val="00FF00"/>
                                    </a:highlight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</a:rPr>
                                  <m:t>−</m:t>
                                </m:r>
                                <m:r>
                                  <a:rPr lang="en-US" sz="2500" i="1">
                                    <a:effectLst/>
                                    <a:highlight>
                                      <a:srgbClr val="00FF00"/>
                                    </a:highlight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</a:rPr>
                                  <m:t>𝑅𝑆</m:t>
                                </m:r>
                              </m:sub>
                            </m:sSub>
                            <m:r>
                              <a:rPr lang="en-US" sz="2500">
                                <a:effectLst/>
                                <a:highlight>
                                  <a:srgbClr val="00FF00"/>
                                </a:highlight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 + 2</m:t>
                            </m:r>
                            <m:r>
                              <m:rPr>
                                <m:sty m:val="p"/>
                              </m:rPr>
                              <a:rPr lang="en-US" sz="2500">
                                <a:effectLst/>
                                <a:highlight>
                                  <a:srgbClr val="00FF00"/>
                                </a:highlight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ms</m:t>
                            </m:r>
                          </m:num>
                          <m:den>
                            <m:r>
                              <a:rPr lang="en-US" sz="2500" i="1">
                                <a:effectLst/>
                                <a:highlight>
                                  <a:srgbClr val="00FF00"/>
                                </a:highlight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𝑁𝑅</m:t>
                            </m:r>
                            <m:r>
                              <a:rPr lang="en-US" sz="2500">
                                <a:effectLst/>
                                <a:highlight>
                                  <a:srgbClr val="00FF00"/>
                                </a:highlight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 </m:t>
                            </m:r>
                            <m:r>
                              <a:rPr lang="en-US" sz="2500" i="1">
                                <a:effectLst/>
                                <a:highlight>
                                  <a:srgbClr val="00FF00"/>
                                </a:highlight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𝑠𝑙𝑜𝑡</m:t>
                            </m:r>
                            <m:r>
                              <a:rPr lang="en-US" sz="2500">
                                <a:effectLst/>
                                <a:highlight>
                                  <a:srgbClr val="00FF00"/>
                                </a:highlight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 </m:t>
                            </m:r>
                            <m:r>
                              <a:rPr lang="en-US" sz="2500" i="1">
                                <a:effectLst/>
                                <a:highlight>
                                  <a:srgbClr val="00FF00"/>
                                </a:highlight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𝑙𝑒𝑛𝑔𝑡h</m:t>
                            </m:r>
                          </m:den>
                        </m:f>
                      </m:e>
                    </m:d>
                  </m:oMath>
                </a14:m>
                <a:endParaRPr lang="en-US" sz="2900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lvl="1"/>
                <a:endParaRPr lang="en-US" dirty="0"/>
              </a:p>
              <a:p>
                <a:pPr marL="0" indent="0" hangingPunct="0">
                  <a:buNone/>
                </a:pPr>
                <a:r>
                  <a:rPr lang="en-GB" u="sng" dirty="0"/>
                  <a:t>Issue 2-1-3: If RAN4 conclude “yes” to Issue 2-1-1, expected UE </a:t>
                </a:r>
                <a:r>
                  <a:rPr lang="en-GB" u="sng" dirty="0" err="1"/>
                  <a:t>behavior</a:t>
                </a:r>
                <a:r>
                  <a:rPr lang="en-GB" u="sng" dirty="0"/>
                  <a:t> before </a:t>
                </a:r>
                <a:r>
                  <a:rPr lang="en-GB" u="sng" dirty="0" err="1"/>
                  <a:t>Pathloss</a:t>
                </a:r>
                <a:r>
                  <a:rPr lang="en-GB" u="sng" dirty="0"/>
                  <a:t> RS is applied:</a:t>
                </a:r>
              </a:p>
              <a:p>
                <a:pPr marL="0" indent="0" hangingPunct="0">
                  <a:spcAft>
                    <a:spcPts val="900"/>
                  </a:spcAft>
                  <a:buNone/>
                </a:pPr>
                <a:r>
                  <a:rPr lang="en-GB" sz="2500" dirty="0">
                    <a:highlight>
                      <a:srgbClr val="00FF00"/>
                    </a:highlight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Agreement</a:t>
                </a:r>
                <a:endParaRPr lang="en-US" sz="2500" dirty="0">
                  <a:highlight>
                    <a:srgbClr val="00FF00"/>
                  </a:highlight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342900" lvl="0" indent="-342900">
                  <a:lnSpc>
                    <a:spcPct val="107000"/>
                  </a:lnSpc>
                  <a:spcBef>
                    <a:spcPts val="300"/>
                  </a:spcBef>
                  <a:spcAft>
                    <a:spcPts val="300"/>
                  </a:spcAft>
                  <a:buFont typeface="Symbol" panose="05050102010706020507" pitchFamily="18" charset="2"/>
                  <a:buChar char=""/>
                </a:pPr>
                <a:r>
                  <a:rPr lang="en-US" sz="2500" dirty="0">
                    <a:highlight>
                      <a:srgbClr val="00FF00"/>
                    </a:highlight>
                    <a:latin typeface="Times New Roman" panose="02020603050405020304" pitchFamily="18" charset="0"/>
                    <a:ea typeface="宋体" panose="02010600030101010101" pitchFamily="2" charset="-122"/>
                  </a:rPr>
                  <a:t>No requirement should be defined during the transition period of the applicable timing, i.e., between 1 to 5 measurement samples, for activating/updating PL RS. </a:t>
                </a:r>
              </a:p>
              <a:p>
                <a:pPr marL="342900" lvl="0" indent="-342900">
                  <a:lnSpc>
                    <a:spcPct val="107000"/>
                  </a:lnSpc>
                  <a:spcBef>
                    <a:spcPts val="300"/>
                  </a:spcBef>
                  <a:spcAft>
                    <a:spcPts val="300"/>
                  </a:spcAft>
                  <a:buFont typeface="Symbol" panose="05050102010706020507" pitchFamily="18" charset="2"/>
                  <a:buChar char=""/>
                </a:pPr>
                <a:r>
                  <a:rPr lang="en-US" sz="2500" dirty="0">
                    <a:highlight>
                      <a:srgbClr val="00FF00"/>
                    </a:highlight>
                    <a:latin typeface="Times New Roman" panose="02020603050405020304" pitchFamily="18" charset="0"/>
                    <a:ea typeface="宋体" panose="02010600030101010101" pitchFamily="2" charset="-122"/>
                  </a:rPr>
                  <a:t>RAN4 further study and conclude the timeline to apply old PL RS by RAN4#96: </a:t>
                </a:r>
              </a:p>
              <a:p>
                <a:pPr marL="742950" lvl="1" indent="-285750">
                  <a:lnSpc>
                    <a:spcPct val="107000"/>
                  </a:lnSpc>
                  <a:spcAft>
                    <a:spcPts val="600"/>
                  </a:spcAft>
                  <a:buFont typeface="Courier New" panose="02070309020205020404" pitchFamily="49" charset="0"/>
                  <a:buChar char="o"/>
                </a:pPr>
                <a:r>
                  <a:rPr lang="en-US" dirty="0">
                    <a:effectLst/>
                    <a:highlight>
                      <a:srgbClr val="00FF00"/>
                    </a:highlight>
                    <a:latin typeface="Times New Roman" panose="02020603050405020304" pitchFamily="18" charset="0"/>
                    <a:ea typeface="宋体" panose="02010600030101010101" pitchFamily="2" charset="-122"/>
                  </a:rPr>
                  <a:t>FFS: UE shall apply old </a:t>
                </a:r>
                <a:r>
                  <a:rPr lang="en-US" dirty="0" err="1">
                    <a:effectLst/>
                    <a:highlight>
                      <a:srgbClr val="00FF00"/>
                    </a:highlight>
                    <a:latin typeface="Times New Roman" panose="02020603050405020304" pitchFamily="18" charset="0"/>
                    <a:ea typeface="宋体" panose="02010600030101010101" pitchFamily="2" charset="-122"/>
                  </a:rPr>
                  <a:t>pathloss</a:t>
                </a:r>
                <a:r>
                  <a:rPr lang="en-US" dirty="0">
                    <a:effectLst/>
                    <a:highlight>
                      <a:srgbClr val="00FF00"/>
                    </a:highlight>
                    <a:latin typeface="Times New Roman" panose="02020603050405020304" pitchFamily="18" charset="0"/>
                    <a:ea typeface="宋体" panose="02010600030101010101" pitchFamily="2" charset="-122"/>
                  </a:rPr>
                  <a:t> reference signals until the slot</a:t>
                </a:r>
                <a:r>
                  <a:rPr lang="en-US" b="1" dirty="0">
                    <a:effectLst/>
                    <a:highlight>
                      <a:srgbClr val="00FF00"/>
                    </a:highlight>
                    <a:latin typeface="Calibri" panose="020F0502020204030204" pitchFamily="34" charset="0"/>
                    <a:ea typeface="宋体" panose="02010600030101010101" pitchFamily="2" charset="-122"/>
                    <a:cs typeface="Arial" panose="020B0604020202020204" pitchFamily="34" charset="0"/>
                  </a:rPr>
                  <a:t> </a:t>
                </a:r>
                <a:r>
                  <a:rPr lang="en-GB" dirty="0">
                    <a:effectLst/>
                    <a:highlight>
                      <a:srgbClr val="00FF00"/>
                    </a:highlight>
                    <a:latin typeface="Times New Roman" panose="02020603050405020304" pitchFamily="18" charset="0"/>
                    <a:ea typeface="宋体" panose="02010600030101010101" pitchFamily="2" charset="-122"/>
                  </a:rPr>
                  <a:t>n +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effectLst/>
                            <a:highlight>
                              <a:srgbClr val="00FF00"/>
                            </a:highlight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</m:ctrlPr>
                      </m:sSubPr>
                      <m:e>
                        <m:r>
                          <a:rPr lang="en-GB" i="1">
                            <a:effectLst/>
                            <a:highlight>
                              <a:srgbClr val="00FF00"/>
                            </a:highlight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𝑇</m:t>
                        </m:r>
                      </m:e>
                      <m:sub>
                        <m:r>
                          <a:rPr lang="en-GB" i="1">
                            <a:effectLst/>
                            <a:highlight>
                              <a:srgbClr val="00FF00"/>
                            </a:highlight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𝐻𝐴𝑅𝑄</m:t>
                        </m:r>
                      </m:sub>
                    </m:sSub>
                  </m:oMath>
                </a14:m>
                <a:r>
                  <a:rPr lang="en-GB" dirty="0">
                    <a:effectLst/>
                    <a:highlight>
                      <a:srgbClr val="00FF00"/>
                    </a:highlight>
                    <a:latin typeface="Times New Roman" panose="02020603050405020304" pitchFamily="18" charset="0"/>
                    <a:ea typeface="宋体" panose="02010600030101010101" pitchFamily="2" charset="-122"/>
                  </a:rPr>
                  <a:t>+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i="1">
                            <a:effectLst/>
                            <a:highlight>
                              <a:srgbClr val="00FF00"/>
                            </a:highlight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</m:ctrlPr>
                      </m:sSubSupPr>
                      <m:e>
                        <m:r>
                          <a:rPr lang="en-US">
                            <a:effectLst/>
                            <a:highlight>
                              <a:srgbClr val="00FF00"/>
                            </a:highlight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3</m:t>
                        </m:r>
                        <m:r>
                          <m:rPr>
                            <m:sty m:val="p"/>
                          </m:rPr>
                          <a:rPr lang="en-US">
                            <a:effectLst/>
                            <a:highlight>
                              <a:srgbClr val="00FF00"/>
                            </a:highlight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N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>
                            <a:effectLst/>
                            <a:highlight>
                              <a:srgbClr val="00FF00"/>
                            </a:highlight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slot</m:t>
                        </m:r>
                      </m:sub>
                      <m:sup>
                        <m:r>
                          <m:rPr>
                            <m:sty m:val="p"/>
                          </m:rPr>
                          <a:rPr lang="en-US">
                            <a:effectLst/>
                            <a:highlight>
                              <a:srgbClr val="00FF00"/>
                            </a:highlight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subframe</m:t>
                        </m:r>
                        <m:r>
                          <a:rPr lang="en-US">
                            <a:effectLst/>
                            <a:highlight>
                              <a:srgbClr val="00FF00"/>
                            </a:highlight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,µ</m:t>
                        </m:r>
                      </m:sup>
                    </m:sSubSup>
                  </m:oMath>
                </a14:m>
                <a:r>
                  <a:rPr lang="en-GB" dirty="0">
                    <a:effectLst/>
                    <a:highlight>
                      <a:srgbClr val="00FF00"/>
                    </a:highlight>
                    <a:latin typeface="Times New Roman" panose="02020603050405020304" pitchFamily="18" charset="0"/>
                    <a:ea typeface="宋体" panose="02010600030101010101" pitchFamily="2" charset="-122"/>
                  </a:rPr>
                  <a:t>, </a:t>
                </a:r>
                <a:r>
                  <a:rPr lang="en-US" dirty="0">
                    <a:effectLst/>
                    <a:highlight>
                      <a:srgbClr val="00FF00"/>
                    </a:highlight>
                    <a:latin typeface="Times New Roman" panose="02020603050405020304" pitchFamily="18" charset="0"/>
                    <a:ea typeface="宋体" panose="02010600030101010101" pitchFamily="2" charset="-122"/>
                  </a:rPr>
                  <a:t>upon receiving PDSCH carrying MAC-CE activation in slot n.</a:t>
                </a:r>
                <a:endParaRPr lang="en-US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="" xmlns:a16="http://schemas.microsoft.com/office/drawing/2014/main" xmlns:a14="http://schemas.microsoft.com/office/drawing/2010/main" id="{E45527D3-4E8E-4FD9-BF8B-A05BB3F90E2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97194" y="1112876"/>
                <a:ext cx="11402432" cy="5606901"/>
              </a:xfrm>
              <a:blipFill rotWithShape="0">
                <a:blip r:embed="rId2"/>
                <a:stretch>
                  <a:fillRect l="-214" t="-1306" b="-54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842897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0A309B1-EAAD-4C17-A559-C15E83EB71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693" y="287154"/>
            <a:ext cx="11597883" cy="825722"/>
          </a:xfrm>
        </p:spPr>
        <p:txBody>
          <a:bodyPr>
            <a:normAutofit/>
          </a:bodyPr>
          <a:lstStyle/>
          <a:p>
            <a:r>
              <a:rPr lang="en-US" sz="3200" dirty="0"/>
              <a:t>Agreement from RAN4#96 Chairman Notes from 1</a:t>
            </a:r>
            <a:r>
              <a:rPr lang="en-US" sz="3200" baseline="30000" dirty="0"/>
              <a:t>st</a:t>
            </a:r>
            <a:r>
              <a:rPr lang="en-US" sz="3200" dirty="0"/>
              <a:t> Round </a:t>
            </a:r>
            <a:r>
              <a:rPr lang="en-US" sz="3200" i="1" dirty="0"/>
              <a:t>(cont.)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45527D3-4E8E-4FD9-BF8B-A05BB3F90E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418" y="2154693"/>
            <a:ext cx="11402432" cy="2866888"/>
          </a:xfrm>
        </p:spPr>
        <p:txBody>
          <a:bodyPr>
            <a:normAutofit/>
          </a:bodyPr>
          <a:lstStyle/>
          <a:p>
            <a:pPr marL="0" indent="0" hangingPunct="0">
              <a:spcAft>
                <a:spcPts val="1200"/>
              </a:spcAft>
              <a:buNone/>
            </a:pPr>
            <a:r>
              <a:rPr lang="en-GB" sz="1800" b="1" u="sng" dirty="0"/>
              <a:t>Topic #3: Multi-</a:t>
            </a:r>
            <a:r>
              <a:rPr lang="en-GB" sz="1800" b="1" u="sng" dirty="0" err="1"/>
              <a:t>TRxP</a:t>
            </a:r>
            <a:r>
              <a:rPr lang="en-GB" sz="1800" b="1" u="sng" dirty="0"/>
              <a:t> Transmission</a:t>
            </a:r>
            <a:endParaRPr lang="en-GB" sz="1800" u="sng" dirty="0"/>
          </a:p>
          <a:p>
            <a:pPr marL="0" indent="0" hangingPunct="0">
              <a:buNone/>
            </a:pPr>
            <a:r>
              <a:rPr lang="en-GB" sz="1800" u="sng" dirty="0"/>
              <a:t>Issue 3-1-2: Whether or not to specify how UE determine the reference timing of which </a:t>
            </a:r>
            <a:r>
              <a:rPr lang="en-GB" sz="1800" u="sng" dirty="0" err="1"/>
              <a:t>TRxP</a:t>
            </a:r>
            <a:r>
              <a:rPr lang="en-GB" sz="1800" u="sng" dirty="0"/>
              <a:t> is used for defining MRTD/MTTD requirements in intra-band EN-DC/CA</a:t>
            </a:r>
            <a:endParaRPr lang="en-US" sz="1800" u="sng" dirty="0"/>
          </a:p>
          <a:p>
            <a:pPr marL="0" indent="0" hangingPunct="0">
              <a:spcAft>
                <a:spcPts val="900"/>
              </a:spcAft>
              <a:buNone/>
            </a:pPr>
            <a:r>
              <a:rPr lang="en-GB" sz="1800" dirty="0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Agreement</a:t>
            </a:r>
            <a:endParaRPr lang="en-US" sz="1800" dirty="0">
              <a:highlight>
                <a:srgbClr val="00FF00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indent="-342900">
              <a:lnSpc>
                <a:spcPct val="107000"/>
              </a:lnSpc>
              <a:spcBef>
                <a:spcPts val="300"/>
              </a:spcBef>
              <a:spcAft>
                <a:spcPts val="300"/>
              </a:spcAft>
              <a:buFont typeface="Symbol" panose="05050102010706020507" pitchFamily="18" charset="2"/>
              <a:buChar char=""/>
            </a:pPr>
            <a:r>
              <a:rPr lang="en-US" sz="1800" dirty="0">
                <a:highlight>
                  <a:srgbClr val="00FF00"/>
                </a:highlight>
                <a:latin typeface="Times New Roman" panose="02020603050405020304" pitchFamily="18" charset="0"/>
                <a:ea typeface="宋体" panose="02010600030101010101" pitchFamily="2" charset="-122"/>
              </a:rPr>
              <a:t>For multi-</a:t>
            </a:r>
            <a:r>
              <a:rPr lang="en-US" sz="1800" dirty="0" err="1">
                <a:highlight>
                  <a:srgbClr val="00FF00"/>
                </a:highlight>
                <a:latin typeface="Times New Roman" panose="02020603050405020304" pitchFamily="18" charset="0"/>
                <a:ea typeface="宋体" panose="02010600030101010101" pitchFamily="2" charset="-122"/>
              </a:rPr>
              <a:t>TRxP</a:t>
            </a:r>
            <a:r>
              <a:rPr lang="en-US" sz="1800" dirty="0">
                <a:highlight>
                  <a:srgbClr val="00FF00"/>
                </a:highlight>
                <a:latin typeface="Times New Roman" panose="02020603050405020304" pitchFamily="18" charset="0"/>
                <a:ea typeface="宋体" panose="02010600030101010101" pitchFamily="2" charset="-122"/>
              </a:rPr>
              <a:t> transmissions, RAN4 shall not to specify how UE to determine the reference timing of which </a:t>
            </a:r>
            <a:r>
              <a:rPr lang="en-US" sz="1800" dirty="0" err="1">
                <a:highlight>
                  <a:srgbClr val="00FF00"/>
                </a:highlight>
                <a:latin typeface="Times New Roman" panose="02020603050405020304" pitchFamily="18" charset="0"/>
                <a:ea typeface="宋体" panose="02010600030101010101" pitchFamily="2" charset="-122"/>
              </a:rPr>
              <a:t>TRxP</a:t>
            </a:r>
            <a:r>
              <a:rPr lang="en-US" sz="1800" dirty="0">
                <a:highlight>
                  <a:srgbClr val="00FF00"/>
                </a:highlight>
                <a:latin typeface="Times New Roman" panose="02020603050405020304" pitchFamily="18" charset="0"/>
                <a:ea typeface="宋体" panose="02010600030101010101" pitchFamily="2" charset="-122"/>
              </a:rPr>
              <a:t> is used for defining MRTD/MTTD requirements in intra-band EN-DC/CA.</a:t>
            </a:r>
          </a:p>
        </p:txBody>
      </p:sp>
    </p:spTree>
    <p:extLst>
      <p:ext uri="{BB962C8B-B14F-4D97-AF65-F5344CB8AC3E}">
        <p14:creationId xmlns:p14="http://schemas.microsoft.com/office/powerpoint/2010/main" val="27791546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0A309B1-EAAD-4C17-A559-C15E83EB71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693" y="287154"/>
            <a:ext cx="11282915" cy="825722"/>
          </a:xfrm>
        </p:spPr>
        <p:txBody>
          <a:bodyPr>
            <a:normAutofit fontScale="90000"/>
          </a:bodyPr>
          <a:lstStyle/>
          <a:p>
            <a:r>
              <a:rPr lang="en-US" sz="3200" dirty="0"/>
              <a:t>Agreement from RAN4#96 Chairman Notes from </a:t>
            </a:r>
            <a:r>
              <a:rPr lang="en-US" altLang="zh-CN" sz="3200" dirty="0"/>
              <a:t>GTW Session (25</a:t>
            </a:r>
            <a:r>
              <a:rPr lang="en-US" altLang="zh-CN" sz="3200" baseline="30000" dirty="0"/>
              <a:t>th</a:t>
            </a:r>
            <a:r>
              <a:rPr lang="en-US" altLang="zh-CN" sz="3200" dirty="0"/>
              <a:t> Aug)</a:t>
            </a:r>
            <a:endParaRPr lang="en-US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xmlns="" id="{E45527D3-4E8E-4FD9-BF8B-A05BB3F90E2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76693" y="1552355"/>
                <a:ext cx="11402432" cy="5606901"/>
              </a:xfrm>
            </p:spPr>
            <p:txBody>
              <a:bodyPr>
                <a:normAutofit/>
              </a:bodyPr>
              <a:lstStyle/>
              <a:p>
                <a:pPr marL="0" indent="0" hangingPunct="0">
                  <a:spcAft>
                    <a:spcPts val="1200"/>
                  </a:spcAft>
                  <a:buNone/>
                </a:pPr>
                <a:r>
                  <a:rPr lang="en-GB" sz="1800" b="1" u="sng" dirty="0"/>
                  <a:t>Topic #2: DL/UL Beam Indication with Reduced Latency and Overhead</a:t>
                </a:r>
                <a:endParaRPr lang="en-GB" sz="1800" u="sng" dirty="0"/>
              </a:p>
              <a:p>
                <a:pPr marL="0" indent="0" hangingPunct="0">
                  <a:buNone/>
                </a:pPr>
                <a:r>
                  <a:rPr lang="en-GB" sz="1800" u="sng" dirty="0"/>
                  <a:t>For expected UE behaviour before </a:t>
                </a:r>
                <a:r>
                  <a:rPr lang="en-GB" sz="1800" u="sng" dirty="0" err="1"/>
                  <a:t>Pathloss</a:t>
                </a:r>
                <a:r>
                  <a:rPr lang="en-GB" sz="1800" u="sng" dirty="0"/>
                  <a:t> RS is applied:</a:t>
                </a:r>
                <a:endParaRPr lang="en-US" sz="1800" dirty="0"/>
              </a:p>
              <a:p>
                <a:pPr marL="0" lvl="0" indent="0" hangingPunct="0">
                  <a:spcAft>
                    <a:spcPts val="900"/>
                  </a:spcAft>
                  <a:buNone/>
                </a:pPr>
                <a:r>
                  <a:rPr lang="en-US" sz="1800" dirty="0">
                    <a:highlight>
                      <a:srgbClr val="00FF00"/>
                    </a:highlight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Agreement</a:t>
                </a:r>
              </a:p>
              <a:p>
                <a:pPr marL="342900" indent="-342900">
                  <a:lnSpc>
                    <a:spcPct val="107000"/>
                  </a:lnSpc>
                  <a:spcBef>
                    <a:spcPts val="300"/>
                  </a:spcBef>
                  <a:spcAft>
                    <a:spcPts val="300"/>
                  </a:spcAft>
                  <a:buFont typeface="Symbol" panose="05050102010706020507" pitchFamily="18" charset="2"/>
                  <a:buChar char=""/>
                </a:pPr>
                <a:r>
                  <a:rPr lang="en-US" sz="1800" dirty="0">
                    <a:highlight>
                      <a:srgbClr val="00FF00"/>
                    </a:highlight>
                    <a:latin typeface="Times New Roman" panose="02020603050405020304" pitchFamily="18" charset="0"/>
                    <a:ea typeface="宋体" panose="02010600030101010101" pitchFamily="2" charset="-122"/>
                  </a:rPr>
                  <a:t>UE shall apply old </a:t>
                </a:r>
                <a:r>
                  <a:rPr lang="en-US" sz="1800" dirty="0" err="1">
                    <a:highlight>
                      <a:srgbClr val="00FF00"/>
                    </a:highlight>
                    <a:latin typeface="Times New Roman" panose="02020603050405020304" pitchFamily="18" charset="0"/>
                    <a:ea typeface="宋体" panose="02010600030101010101" pitchFamily="2" charset="-122"/>
                  </a:rPr>
                  <a:t>pathloss</a:t>
                </a:r>
                <a:r>
                  <a:rPr lang="en-US" sz="1800" dirty="0">
                    <a:highlight>
                      <a:srgbClr val="00FF00"/>
                    </a:highlight>
                    <a:latin typeface="Times New Roman" panose="02020603050405020304" pitchFamily="18" charset="0"/>
                    <a:ea typeface="宋体" panose="02010600030101010101" pitchFamily="2" charset="-122"/>
                  </a:rPr>
                  <a:t> reference signals until the slot </a:t>
                </a:r>
                <a:r>
                  <a:rPr lang="en-GB" sz="1800" dirty="0">
                    <a:highlight>
                      <a:srgbClr val="00FF00"/>
                    </a:highlight>
                    <a:latin typeface="Times New Roman" panose="02020603050405020304" pitchFamily="18" charset="0"/>
                    <a:ea typeface="宋体" panose="02010600030101010101" pitchFamily="2" charset="-122"/>
                  </a:rPr>
                  <a:t>n +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highlight>
                              <a:srgbClr val="00FF00"/>
                            </a:highlight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</m:ctrlPr>
                      </m:sSubPr>
                      <m:e>
                        <m:r>
                          <a:rPr lang="en-GB" sz="1800">
                            <a:highlight>
                              <a:srgbClr val="00FF00"/>
                            </a:highlight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𝑇</m:t>
                        </m:r>
                      </m:e>
                      <m:sub>
                        <m:r>
                          <a:rPr lang="en-GB" sz="1800">
                            <a:highlight>
                              <a:srgbClr val="00FF00"/>
                            </a:highlight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𝐻𝐴𝑅𝑄</m:t>
                        </m:r>
                      </m:sub>
                    </m:sSub>
                  </m:oMath>
                </a14:m>
                <a:r>
                  <a:rPr lang="en-GB" sz="1800" dirty="0">
                    <a:highlight>
                      <a:srgbClr val="00FF00"/>
                    </a:highlight>
                    <a:latin typeface="Times New Roman" panose="02020603050405020304" pitchFamily="18" charset="0"/>
                    <a:ea typeface="宋体" panose="02010600030101010101" pitchFamily="2" charset="-122"/>
                  </a:rPr>
                  <a:t>+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800" i="1">
                            <a:highlight>
                              <a:srgbClr val="00FF00"/>
                            </a:highlight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</m:ctrlPr>
                      </m:sSubSupPr>
                      <m:e>
                        <m:r>
                          <a:rPr lang="en-US" sz="1800">
                            <a:highlight>
                              <a:srgbClr val="00FF00"/>
                            </a:highlight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3</m:t>
                        </m:r>
                        <m:r>
                          <m:rPr>
                            <m:sty m:val="p"/>
                          </m:rPr>
                          <a:rPr lang="en-US" sz="1800">
                            <a:highlight>
                              <a:srgbClr val="00FF00"/>
                            </a:highlight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N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1800">
                            <a:highlight>
                              <a:srgbClr val="00FF00"/>
                            </a:highlight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slot</m:t>
                        </m:r>
                      </m:sub>
                      <m:sup>
                        <m:r>
                          <m:rPr>
                            <m:sty m:val="p"/>
                          </m:rPr>
                          <a:rPr lang="en-US" sz="1800">
                            <a:highlight>
                              <a:srgbClr val="00FF00"/>
                            </a:highlight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subframe</m:t>
                        </m:r>
                        <m:r>
                          <a:rPr lang="en-US" sz="1800">
                            <a:highlight>
                              <a:srgbClr val="00FF00"/>
                            </a:highlight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,µ</m:t>
                        </m:r>
                      </m:sup>
                    </m:sSubSup>
                  </m:oMath>
                </a14:m>
                <a:r>
                  <a:rPr lang="en-US" sz="1800" dirty="0">
                    <a:highlight>
                      <a:srgbClr val="00FF00"/>
                    </a:highlight>
                    <a:latin typeface="Times New Roman" panose="02020603050405020304" pitchFamily="18" charset="0"/>
                    <a:ea typeface="宋体" panose="02010600030101010101" pitchFamily="2" charset="-122"/>
                  </a:rPr>
                  <a:t>, upon receiving PDSCH carrying MAC-CE activation in slot n.</a:t>
                </a:r>
              </a:p>
              <a:p>
                <a:pPr marL="0" indent="0" hangingPunct="0">
                  <a:buNone/>
                </a:pPr>
                <a:endParaRPr lang="en-GB" sz="1800" u="sng" dirty="0"/>
              </a:p>
              <a:p>
                <a:pPr marL="0" indent="0" hangingPunct="0">
                  <a:buNone/>
                </a:pPr>
                <a:r>
                  <a:rPr lang="en-GB" sz="1800" b="1" u="sng" dirty="0"/>
                  <a:t>Topic #3: Multi-</a:t>
                </a:r>
                <a:r>
                  <a:rPr lang="en-GB" sz="1800" b="1" u="sng" dirty="0" err="1"/>
                  <a:t>TRxP</a:t>
                </a:r>
                <a:r>
                  <a:rPr lang="en-GB" sz="1800" b="1" u="sng" dirty="0"/>
                  <a:t> Transmission</a:t>
                </a:r>
                <a:endParaRPr lang="en-GB" sz="1800" u="sng" dirty="0"/>
              </a:p>
              <a:p>
                <a:pPr marL="0" indent="0" hangingPunct="0">
                  <a:buNone/>
                </a:pPr>
                <a:r>
                  <a:rPr lang="en-US" sz="1800" dirty="0">
                    <a:highlight>
                      <a:srgbClr val="00FF00"/>
                    </a:highlight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Agreement</a:t>
                </a:r>
                <a:endParaRPr lang="en-US" sz="1800" dirty="0"/>
              </a:p>
              <a:p>
                <a:pPr marL="342900" lvl="0" indent="-342900">
                  <a:lnSpc>
                    <a:spcPct val="107000"/>
                  </a:lnSpc>
                  <a:spcBef>
                    <a:spcPts val="300"/>
                  </a:spcBef>
                  <a:spcAft>
                    <a:spcPts val="300"/>
                  </a:spcAft>
                  <a:buFont typeface="Symbol" panose="05050102010706020507" pitchFamily="18" charset="2"/>
                  <a:buChar char=""/>
                </a:pPr>
                <a:r>
                  <a:rPr lang="en-US" sz="1800" dirty="0">
                    <a:highlight>
                      <a:srgbClr val="00FF00"/>
                    </a:highlight>
                    <a:latin typeface="Times New Roman" panose="02020603050405020304" pitchFamily="18" charset="0"/>
                    <a:ea typeface="宋体" panose="02010600030101010101" pitchFamily="2" charset="-122"/>
                  </a:rPr>
                  <a:t>For Rel-16 </a:t>
                </a:r>
                <a:r>
                  <a:rPr lang="en-US" sz="1800" dirty="0" err="1">
                    <a:highlight>
                      <a:srgbClr val="00FF00"/>
                    </a:highlight>
                    <a:latin typeface="Times New Roman" panose="02020603050405020304" pitchFamily="18" charset="0"/>
                    <a:ea typeface="宋体" panose="02010600030101010101" pitchFamily="2" charset="-122"/>
                  </a:rPr>
                  <a:t>eMIMO</a:t>
                </a:r>
                <a:r>
                  <a:rPr lang="en-US" sz="1800" dirty="0">
                    <a:highlight>
                      <a:srgbClr val="00FF00"/>
                    </a:highlight>
                    <a:latin typeface="Times New Roman" panose="02020603050405020304" pitchFamily="18" charset="0"/>
                    <a:ea typeface="宋体" panose="02010600030101010101" pitchFamily="2" charset="-122"/>
                  </a:rPr>
                  <a:t> multi-</a:t>
                </a:r>
                <a:r>
                  <a:rPr lang="en-US" sz="1800" dirty="0" err="1">
                    <a:highlight>
                      <a:srgbClr val="00FF00"/>
                    </a:highlight>
                    <a:latin typeface="Times New Roman" panose="02020603050405020304" pitchFamily="18" charset="0"/>
                    <a:ea typeface="宋体" panose="02010600030101010101" pitchFamily="2" charset="-122"/>
                  </a:rPr>
                  <a:t>TRxP</a:t>
                </a:r>
                <a:r>
                  <a:rPr lang="en-US" sz="1800" dirty="0">
                    <a:highlight>
                      <a:srgbClr val="00FF00"/>
                    </a:highlight>
                    <a:latin typeface="Times New Roman" panose="02020603050405020304" pitchFamily="18" charset="0"/>
                    <a:ea typeface="宋体" panose="02010600030101010101" pitchFamily="2" charset="-122"/>
                  </a:rPr>
                  <a:t> transmission, </a:t>
                </a:r>
              </a:p>
              <a:p>
                <a:pPr marL="800100" lvl="2" indent="-342900">
                  <a:lnSpc>
                    <a:spcPct val="107000"/>
                  </a:lnSpc>
                  <a:spcBef>
                    <a:spcPts val="300"/>
                  </a:spcBef>
                  <a:spcAft>
                    <a:spcPts val="300"/>
                  </a:spcAft>
                  <a:buFont typeface="Symbol" panose="05050102010706020507" pitchFamily="18" charset="2"/>
                  <a:buChar char=""/>
                </a:pPr>
                <a:r>
                  <a:rPr lang="en-US" sz="1600" dirty="0">
                    <a:highlight>
                      <a:srgbClr val="00FF00"/>
                    </a:highlight>
                    <a:latin typeface="Times New Roman" panose="02020603050405020304" pitchFamily="18" charset="0"/>
                    <a:ea typeface="宋体" panose="02010600030101010101" pitchFamily="2" charset="-122"/>
                  </a:rPr>
                  <a:t>No RRM core requirement impact identified on MRTD/MTTD values specified in Rel-15;</a:t>
                </a:r>
              </a:p>
              <a:p>
                <a:pPr marL="0" indent="0" hangingPunct="0">
                  <a:buNone/>
                </a:pPr>
                <a:endParaRPr lang="en-GB" sz="1800" u="sng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="" xmlns:a16="http://schemas.microsoft.com/office/drawing/2014/main" xmlns:a14="http://schemas.microsoft.com/office/drawing/2010/main" id="{E45527D3-4E8E-4FD9-BF8B-A05BB3F90E2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76693" y="1552355"/>
                <a:ext cx="11402432" cy="5606901"/>
              </a:xfrm>
              <a:blipFill rotWithShape="0">
                <a:blip r:embed="rId2"/>
                <a:stretch>
                  <a:fillRect l="-428" t="-108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943118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0A309B1-EAAD-4C17-A559-C15E83EB71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693" y="287154"/>
            <a:ext cx="11597883" cy="825722"/>
          </a:xfrm>
        </p:spPr>
        <p:txBody>
          <a:bodyPr>
            <a:normAutofit/>
          </a:bodyPr>
          <a:lstStyle/>
          <a:p>
            <a:r>
              <a:rPr lang="en-US" sz="3200" dirty="0"/>
              <a:t>WF on Multi-</a:t>
            </a:r>
            <a:r>
              <a:rPr lang="en-US" sz="3200" dirty="0" err="1"/>
              <a:t>TRxP</a:t>
            </a:r>
            <a:r>
              <a:rPr lang="en-US" sz="3200" dirty="0"/>
              <a:t> Transmission</a:t>
            </a:r>
            <a:endParaRPr lang="en-US" sz="3200" i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79120" y="1559442"/>
            <a:ext cx="11140440" cy="5085197"/>
          </a:xfrm>
        </p:spPr>
        <p:txBody>
          <a:bodyPr>
            <a:normAutofit/>
          </a:bodyPr>
          <a:lstStyle/>
          <a:p>
            <a:pPr hangingPunct="0">
              <a:lnSpc>
                <a:spcPct val="120000"/>
              </a:lnSpc>
              <a:spcBef>
                <a:spcPts val="600"/>
              </a:spcBef>
            </a:pPr>
            <a:r>
              <a:rPr lang="en-US" sz="3600" dirty="0"/>
              <a:t>For Rel-16 </a:t>
            </a:r>
            <a:r>
              <a:rPr lang="en-US" sz="3600" dirty="0" err="1"/>
              <a:t>eMIMO</a:t>
            </a:r>
            <a:r>
              <a:rPr lang="en-US" sz="3600" dirty="0"/>
              <a:t> multi-</a:t>
            </a:r>
            <a:r>
              <a:rPr lang="en-US" sz="3600" dirty="0" err="1"/>
              <a:t>TRxP</a:t>
            </a:r>
            <a:r>
              <a:rPr lang="en-US" sz="3600" dirty="0"/>
              <a:t> transmission, </a:t>
            </a:r>
          </a:p>
          <a:p>
            <a:pPr lvl="2" hangingPunct="0">
              <a:lnSpc>
                <a:spcPct val="120000"/>
              </a:lnSpc>
              <a:spcBef>
                <a:spcPts val="600"/>
              </a:spcBef>
            </a:pPr>
            <a:r>
              <a:rPr lang="en-US" sz="2400" dirty="0"/>
              <a:t>It is RAN4 common understanding that MRTD/MTTD requirements in clauses 7.5.3, 7.6.3 and 7.6.4 </a:t>
            </a:r>
            <a:r>
              <a:rPr lang="en-GB" sz="2400" dirty="0"/>
              <a:t>is sufficient for support </a:t>
            </a:r>
            <a:r>
              <a:rPr lang="en-US" sz="2400" dirty="0"/>
              <a:t>the deployment with multi-DCI based and single-DCI based multi-</a:t>
            </a:r>
            <a:r>
              <a:rPr lang="en-US" sz="2400" dirty="0" err="1"/>
              <a:t>TRxP</a:t>
            </a:r>
            <a:r>
              <a:rPr lang="en-US" sz="2400" dirty="0"/>
              <a:t> transmission.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4682013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390</TotalTime>
  <Words>313</Words>
  <Application>Microsoft Office PowerPoint</Application>
  <PresentationFormat>Widescreen</PresentationFormat>
  <Paragraphs>41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5" baseType="lpstr">
      <vt:lpstr>等线 Light</vt:lpstr>
      <vt:lpstr>宋体</vt:lpstr>
      <vt:lpstr>Arial</vt:lpstr>
      <vt:lpstr>Calibri</vt:lpstr>
      <vt:lpstr>Calibri Light</vt:lpstr>
      <vt:lpstr>Cambria Math</vt:lpstr>
      <vt:lpstr>Courier New</vt:lpstr>
      <vt:lpstr>Symbol</vt:lpstr>
      <vt:lpstr>Times New Roman</vt:lpstr>
      <vt:lpstr>Office Theme</vt:lpstr>
      <vt:lpstr>WF on Completing Rel-16 eMIMO RRM Core Requirement</vt:lpstr>
      <vt:lpstr>Agreement from RAN4#96 Chairman Notes from 1st Round</vt:lpstr>
      <vt:lpstr>Agreement from RAN4#96 Chairman Notes from 1st Round (cont.)</vt:lpstr>
      <vt:lpstr>Agreement from RAN4#96 Chairman Notes from GTW Session (25th Aug)</vt:lpstr>
      <vt:lpstr>WF on Multi-TRxP Transmission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Enabling Transparent TxD in Rel-16</dc:title>
  <dc:creator>Qualcomm User</dc:creator>
  <cp:lastModifiedBy>Jackson Wang</cp:lastModifiedBy>
  <cp:revision>32</cp:revision>
  <dcterms:created xsi:type="dcterms:W3CDTF">2020-05-30T01:52:32Z</dcterms:created>
  <dcterms:modified xsi:type="dcterms:W3CDTF">2020-08-27T01:15:51Z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C:\Users\h0809.wang\AppData\Local\Temp\Temp1_R4-2008465.zip\R4-2008465 WF on Enabling Transparent TxD in Rel-16 V2.pptx</vt:lpwstr>
  </property>
</Properties>
</file>