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4"/>
  </p:notesMasterIdLst>
  <p:sldIdLst>
    <p:sldId id="256" r:id="rId5"/>
    <p:sldId id="300" r:id="rId6"/>
    <p:sldId id="302" r:id="rId7"/>
    <p:sldId id="270" r:id="rId8"/>
    <p:sldId id="273" r:id="rId9"/>
    <p:sldId id="298" r:id="rId10"/>
    <p:sldId id="299" r:id="rId11"/>
    <p:sldId id="304" r:id="rId12"/>
    <p:sldId id="30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8"/>
            <a:ext cx="11887200" cy="1499532"/>
          </a:xfrm>
        </p:spPr>
        <p:txBody>
          <a:bodyPr>
            <a:normAutofit/>
          </a:bodyPr>
          <a:lstStyle/>
          <a:p>
            <a:r>
              <a:rPr lang="en-US" sz="4800" dirty="0"/>
              <a:t>WF on </a:t>
            </a:r>
            <a:r>
              <a:rPr lang="en-US" sz="4800" dirty="0" err="1"/>
              <a:t>gNB</a:t>
            </a:r>
            <a:r>
              <a:rPr lang="en-US" sz="4800" dirty="0"/>
              <a:t> requirements for NR positioning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96-e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August 17-28,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7.7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R4-2012140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SRS configurations for </a:t>
            </a:r>
            <a:r>
              <a:rPr lang="en-US" b="1" dirty="0" err="1"/>
              <a:t>gNB</a:t>
            </a:r>
            <a:r>
              <a:rPr lang="en-US" b="1" dirty="0"/>
              <a:t> measurement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SRS configurations for defining accuracy requirements are derived from link level simulations.</a:t>
            </a:r>
          </a:p>
          <a:p>
            <a:r>
              <a:rPr lang="en-US" dirty="0"/>
              <a:t>SRS configurations for which accuracy requirements are met are FFS.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38482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Accuracy dependency on SRS BW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 err="1"/>
              <a:t>gNB</a:t>
            </a:r>
            <a:r>
              <a:rPr lang="en-US" dirty="0"/>
              <a:t> positioning measurement accuracy is defined based on the SRS BW.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09696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2031570" cy="645952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Selection of option for </a:t>
            </a:r>
            <a:r>
              <a:rPr lang="en-US" sz="3600" b="1" dirty="0" err="1"/>
              <a:t>gNB</a:t>
            </a:r>
            <a:r>
              <a:rPr lang="en-US" sz="3600" b="1" dirty="0"/>
              <a:t> measurement accuracy requirements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hangingPunct="0"/>
            <a:r>
              <a:rPr lang="en-GB" dirty="0"/>
              <a:t>FFS: </a:t>
            </a:r>
            <a:r>
              <a:rPr lang="en-US" dirty="0" err="1"/>
              <a:t>gNB</a:t>
            </a:r>
            <a:r>
              <a:rPr lang="en-US" dirty="0"/>
              <a:t> measurements for which accuracy shall be defined.</a:t>
            </a:r>
            <a:endParaRPr lang="en-GB" dirty="0"/>
          </a:p>
          <a:p>
            <a:pPr hangingPunct="0"/>
            <a:r>
              <a:rPr lang="en-GB" dirty="0"/>
              <a:t>Candidate options:</a:t>
            </a:r>
          </a:p>
          <a:p>
            <a:pPr lvl="1" hangingPunct="0"/>
            <a:r>
              <a:rPr lang="sv-SE" dirty="0"/>
              <a:t>Option 1: </a:t>
            </a:r>
          </a:p>
          <a:p>
            <a:pPr lvl="2" hangingPunct="0"/>
            <a:r>
              <a:rPr lang="en-US" dirty="0"/>
              <a:t>Define accuracy for SRS-RSRP and </a:t>
            </a:r>
            <a:r>
              <a:rPr lang="en-US" dirty="0" err="1"/>
              <a:t>gNB</a:t>
            </a:r>
            <a:r>
              <a:rPr lang="en-US" dirty="0"/>
              <a:t> Rx-Tx time difference </a:t>
            </a:r>
            <a:endParaRPr lang="sv-SE" dirty="0"/>
          </a:p>
          <a:p>
            <a:pPr lvl="1" hangingPunct="0"/>
            <a:r>
              <a:rPr lang="sv-SE" dirty="0"/>
              <a:t>Option 2: </a:t>
            </a:r>
          </a:p>
          <a:p>
            <a:pPr lvl="2" hangingPunct="0"/>
            <a:r>
              <a:rPr lang="en-US" dirty="0"/>
              <a:t>Define accuracy for SRS-RSRP, </a:t>
            </a:r>
            <a:r>
              <a:rPr lang="en-US" dirty="0" err="1"/>
              <a:t>gNB</a:t>
            </a:r>
            <a:r>
              <a:rPr lang="en-US" dirty="0"/>
              <a:t> Rx-Tx time difference and UL RTOA</a:t>
            </a:r>
            <a:endParaRPr lang="sv-SE" dirty="0"/>
          </a:p>
          <a:p>
            <a:pPr lvl="1" hangingPunct="0"/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Optionality of gNB accuracy requirements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FFS: whether </a:t>
            </a:r>
            <a:r>
              <a:rPr lang="en-US" dirty="0" err="1"/>
              <a:t>gNB</a:t>
            </a:r>
            <a:r>
              <a:rPr lang="en-US" dirty="0"/>
              <a:t> positioning measurement accuracy is optional or mandatory if </a:t>
            </a:r>
            <a:r>
              <a:rPr lang="en-US" dirty="0" err="1"/>
              <a:t>gNB</a:t>
            </a:r>
            <a:r>
              <a:rPr lang="en-US" dirty="0"/>
              <a:t> supports the positioning measurement.</a:t>
            </a:r>
          </a:p>
          <a:p>
            <a:pPr hangingPunct="0"/>
            <a:r>
              <a:rPr lang="en-GB" dirty="0"/>
              <a:t>Candidate options:</a:t>
            </a:r>
          </a:p>
          <a:p>
            <a:pPr lvl="1" hangingPunct="0"/>
            <a:r>
              <a:rPr lang="sv-SE" dirty="0"/>
              <a:t>Option 1: </a:t>
            </a:r>
          </a:p>
          <a:p>
            <a:pPr lvl="2" hangingPunct="0"/>
            <a:r>
              <a:rPr lang="en-US" dirty="0"/>
              <a:t>Mandatory for </a:t>
            </a:r>
            <a:r>
              <a:rPr lang="en-US" dirty="0" err="1"/>
              <a:t>gNB</a:t>
            </a:r>
            <a:r>
              <a:rPr lang="en-US" dirty="0"/>
              <a:t> to meet accuracy for supported positioning measurement </a:t>
            </a:r>
          </a:p>
          <a:p>
            <a:pPr lvl="1" hangingPunct="0"/>
            <a:r>
              <a:rPr lang="sv-SE" dirty="0"/>
              <a:t>Option 2: </a:t>
            </a:r>
          </a:p>
          <a:p>
            <a:pPr lvl="2" hangingPunct="0"/>
            <a:r>
              <a:rPr lang="en-US" dirty="0"/>
              <a:t>Optional for </a:t>
            </a:r>
            <a:r>
              <a:rPr lang="en-US" dirty="0" err="1"/>
              <a:t>gNB</a:t>
            </a:r>
            <a:r>
              <a:rPr lang="en-US" dirty="0"/>
              <a:t> to meet accuracy for supported positioning measurement </a:t>
            </a:r>
          </a:p>
          <a:p>
            <a:pPr marL="0" indent="0" hangingPunc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712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Side conditions for </a:t>
            </a:r>
            <a:r>
              <a:rPr lang="en-US" b="1" dirty="0" err="1"/>
              <a:t>gNB</a:t>
            </a:r>
            <a:r>
              <a:rPr lang="en-US" b="1" dirty="0"/>
              <a:t> measurement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75063"/>
            <a:ext cx="12192000" cy="6028409"/>
          </a:xfrm>
        </p:spPr>
        <p:txBody>
          <a:bodyPr>
            <a:normAutofit/>
          </a:bodyPr>
          <a:lstStyle/>
          <a:p>
            <a:r>
              <a:rPr lang="en-US" dirty="0"/>
              <a:t>Issue-1: FFS: One set or separate set of side conditions (e.g. SINR) for defining </a:t>
            </a:r>
            <a:r>
              <a:rPr lang="en-US" dirty="0" err="1"/>
              <a:t>gNB</a:t>
            </a:r>
            <a:r>
              <a:rPr lang="en-US" dirty="0"/>
              <a:t> positioning measurement accuracy.</a:t>
            </a:r>
          </a:p>
          <a:p>
            <a:pPr lvl="1"/>
            <a:r>
              <a:rPr lang="en-US" dirty="0"/>
              <a:t>Option 1:</a:t>
            </a:r>
          </a:p>
          <a:p>
            <a:pPr lvl="2"/>
            <a:r>
              <a:rPr lang="en-US" dirty="0"/>
              <a:t>One set of side conditions to meet accuracy for UE in serving as well as in </a:t>
            </a:r>
            <a:r>
              <a:rPr lang="en-US" dirty="0" err="1"/>
              <a:t>neighbour</a:t>
            </a:r>
            <a:r>
              <a:rPr lang="en-US" dirty="0"/>
              <a:t> cells </a:t>
            </a:r>
          </a:p>
          <a:p>
            <a:pPr lvl="1"/>
            <a:r>
              <a:rPr lang="en-US" dirty="0"/>
              <a:t>Option 2: </a:t>
            </a:r>
          </a:p>
          <a:p>
            <a:pPr lvl="2"/>
            <a:r>
              <a:rPr lang="en-US" dirty="0"/>
              <a:t>Separate side conditions to meet accuracy for UE in serving and for UE in </a:t>
            </a:r>
            <a:r>
              <a:rPr lang="en-US" dirty="0" err="1"/>
              <a:t>neighbour</a:t>
            </a:r>
            <a:r>
              <a:rPr lang="en-US" dirty="0"/>
              <a:t> cells </a:t>
            </a:r>
          </a:p>
          <a:p>
            <a:r>
              <a:rPr lang="en-US" dirty="0"/>
              <a:t>Issue-2: FFS: Methodology for deriving </a:t>
            </a:r>
            <a:r>
              <a:rPr lang="en-US" dirty="0" err="1"/>
              <a:t>gNB</a:t>
            </a:r>
            <a:r>
              <a:rPr lang="en-US" dirty="0"/>
              <a:t> positioning measurement accuracy.</a:t>
            </a:r>
          </a:p>
          <a:p>
            <a:pPr lvl="1" hangingPunct="0"/>
            <a:r>
              <a:rPr lang="en-GB" dirty="0"/>
              <a:t>Candidate options for deriving side conditions:</a:t>
            </a:r>
          </a:p>
          <a:p>
            <a:pPr lvl="2" hangingPunct="0"/>
            <a:r>
              <a:rPr lang="en-US" dirty="0"/>
              <a:t>Option 1: </a:t>
            </a:r>
          </a:p>
          <a:p>
            <a:pPr lvl="3" hangingPunct="0"/>
            <a:r>
              <a:rPr lang="en-US" dirty="0"/>
              <a:t>Side conditions based on clause 7.2, TS 36.111</a:t>
            </a:r>
            <a:endParaRPr lang="en-US" dirty="0">
              <a:solidFill>
                <a:srgbClr val="FF0000"/>
              </a:solidFill>
            </a:endParaRPr>
          </a:p>
          <a:p>
            <a:pPr lvl="2" hangingPunct="0"/>
            <a:r>
              <a:rPr lang="en-US" dirty="0"/>
              <a:t>Option 2:  </a:t>
            </a:r>
          </a:p>
          <a:p>
            <a:pPr lvl="3" hangingPunct="0"/>
            <a:r>
              <a:rPr lang="en-US" dirty="0"/>
              <a:t>Side conditions derived from system simulations</a:t>
            </a:r>
          </a:p>
        </p:txBody>
      </p:sp>
    </p:spTree>
    <p:extLst>
      <p:ext uri="{BB962C8B-B14F-4D97-AF65-F5344CB8AC3E}">
        <p14:creationId xmlns:p14="http://schemas.microsoft.com/office/powerpoint/2010/main" val="1355843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Beam configuration for </a:t>
            </a:r>
            <a:r>
              <a:rPr lang="en-US" b="1" dirty="0" err="1"/>
              <a:t>gNB</a:t>
            </a:r>
            <a:r>
              <a:rPr lang="en-US" b="1" dirty="0"/>
              <a:t> measurement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FFS: Antenna beam configuration assumption in </a:t>
            </a:r>
            <a:r>
              <a:rPr lang="en-US" dirty="0" err="1"/>
              <a:t>gNB</a:t>
            </a:r>
            <a:r>
              <a:rPr lang="en-US" dirty="0"/>
              <a:t> for defining </a:t>
            </a:r>
            <a:r>
              <a:rPr lang="en-US" dirty="0" err="1"/>
              <a:t>gNB</a:t>
            </a:r>
            <a:r>
              <a:rPr lang="en-US" dirty="0"/>
              <a:t> positioning measurement accuracy.</a:t>
            </a:r>
          </a:p>
          <a:p>
            <a:pPr hangingPunct="0"/>
            <a:r>
              <a:rPr lang="en-GB" dirty="0"/>
              <a:t>Candidate options:</a:t>
            </a:r>
          </a:p>
          <a:p>
            <a:pPr lvl="1" hangingPunct="0"/>
            <a:r>
              <a:rPr lang="en-US" dirty="0"/>
              <a:t>Option 1: </a:t>
            </a:r>
          </a:p>
          <a:p>
            <a:pPr lvl="2" hangingPunct="0"/>
            <a:r>
              <a:rPr lang="en-US" dirty="0"/>
              <a:t>Fixed antenna beams are assumed in </a:t>
            </a:r>
            <a:r>
              <a:rPr lang="en-US" dirty="0" err="1"/>
              <a:t>gNB</a:t>
            </a:r>
            <a:r>
              <a:rPr lang="en-US" dirty="0"/>
              <a:t> for deriving accuracy</a:t>
            </a:r>
          </a:p>
          <a:p>
            <a:pPr lvl="1" hangingPunct="0"/>
            <a:r>
              <a:rPr lang="en-US" dirty="0"/>
              <a:t>Option 2: </a:t>
            </a:r>
          </a:p>
          <a:p>
            <a:pPr lvl="2" hangingPunct="0"/>
            <a:r>
              <a:rPr lang="en-US" dirty="0"/>
              <a:t>Accuracy does not depend on antenna beam configuration in </a:t>
            </a:r>
            <a:r>
              <a:rPr lang="en-US" dirty="0" err="1"/>
              <a:t>gNB</a:t>
            </a:r>
            <a:r>
              <a:rPr lang="en-US" dirty="0"/>
              <a:t> i.e. do not assume fixed </a:t>
            </a:r>
            <a:r>
              <a:rPr lang="en-US" dirty="0" err="1"/>
              <a:t>gNB</a:t>
            </a:r>
            <a:r>
              <a:rPr lang="en-US" dirty="0"/>
              <a:t> antenna beams </a:t>
            </a:r>
          </a:p>
        </p:txBody>
      </p:sp>
    </p:spTree>
    <p:extLst>
      <p:ext uri="{BB962C8B-B14F-4D97-AF65-F5344CB8AC3E}">
        <p14:creationId xmlns:p14="http://schemas.microsoft.com/office/powerpoint/2010/main" val="3190030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SRS configurations for </a:t>
            </a:r>
            <a:r>
              <a:rPr lang="en-US" b="1" dirty="0" err="1"/>
              <a:t>gNB</a:t>
            </a:r>
            <a:r>
              <a:rPr lang="en-US" b="1" dirty="0"/>
              <a:t> measurement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FFS: Whether accuracy is defined and met for all or subset of SRS configurations:</a:t>
            </a:r>
          </a:p>
          <a:p>
            <a:r>
              <a:rPr lang="en-US" dirty="0"/>
              <a:t>Candidate options:</a:t>
            </a:r>
            <a:endParaRPr lang="sv-SE" dirty="0"/>
          </a:p>
          <a:p>
            <a:pPr lvl="1"/>
            <a:r>
              <a:rPr lang="en-US" dirty="0"/>
              <a:t>Option 1: </a:t>
            </a:r>
          </a:p>
          <a:p>
            <a:pPr lvl="2"/>
            <a:r>
              <a:rPr lang="en-US" dirty="0"/>
              <a:t>Accuracy is defined for all SRS configurations but is met only for subset of SRS configurations declared by the manufacturer</a:t>
            </a:r>
          </a:p>
          <a:p>
            <a:pPr lvl="1"/>
            <a:r>
              <a:rPr lang="en-US" dirty="0"/>
              <a:t>Option 2: </a:t>
            </a:r>
          </a:p>
          <a:p>
            <a:pPr lvl="2"/>
            <a:r>
              <a:rPr lang="en-US" dirty="0"/>
              <a:t>Accuracy is defined and met for subset of SRS configurations.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73132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Accuracy for different BS types (1-C, 1-H, 1-O, 2-O)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Same </a:t>
            </a:r>
            <a:r>
              <a:rPr lang="en-US" dirty="0" err="1"/>
              <a:t>gNB</a:t>
            </a:r>
            <a:r>
              <a:rPr lang="en-US" dirty="0"/>
              <a:t> positioning measurement accuracy requirement applies to all BS types (1-C, 1-H, 1-O, 2-O).</a:t>
            </a:r>
          </a:p>
          <a:p>
            <a:pPr lvl="1"/>
            <a:r>
              <a:rPr lang="en-US" dirty="0"/>
              <a:t>Note: </a:t>
            </a:r>
            <a:r>
              <a:rPr lang="en-US"/>
              <a:t>This issue can </a:t>
            </a:r>
            <a:r>
              <a:rPr lang="en-US" dirty="0"/>
              <a:t>be further checked after the </a:t>
            </a:r>
            <a:r>
              <a:rPr lang="en-US"/>
              <a:t>side condition is defined.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465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4" ma:contentTypeDescription="Create a new document." ma:contentTypeScope="" ma:versionID="4657363b426412f99c90575c569fa0bf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1d137aa175c9de76dc3e16bb87d534cf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Props1.xml><?xml version="1.0" encoding="utf-8"?>
<ds:datastoreItem xmlns:ds="http://schemas.openxmlformats.org/officeDocument/2006/customXml" ds:itemID="{30648D3B-30CD-469B-833B-86A2B251B3F9}"/>
</file>

<file path=customXml/itemProps2.xml><?xml version="1.0" encoding="utf-8"?>
<ds:datastoreItem xmlns:ds="http://schemas.openxmlformats.org/officeDocument/2006/customXml" ds:itemID="{E208662E-930F-459F-8C8C-562DA63FD02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D66A53-22E3-424F-921C-F0DDC601C957}">
  <ds:schemaRefs>
    <ds:schemaRef ds:uri="http://schemas.microsoft.com/office/2006/metadata/properties"/>
    <ds:schemaRef ds:uri="http://schemas.microsoft.com/office/infopath/2007/PartnerControls"/>
    <ds:schemaRef ds:uri="2f282d3b-eb4a-4b09-b61f-b9593442e28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457</Words>
  <Application>Microsoft Office PowerPoint</Application>
  <PresentationFormat>Widescreen</PresentationFormat>
  <Paragraphs>54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WF on gNB requirements for NR positioning</vt:lpstr>
      <vt:lpstr>SRS configurations for gNB measurement accuracy</vt:lpstr>
      <vt:lpstr>Accuracy dependency on SRS BW</vt:lpstr>
      <vt:lpstr>Selection of option for gNB measurement accuracy requirements</vt:lpstr>
      <vt:lpstr>Optionality of gNB accuracy requirements</vt:lpstr>
      <vt:lpstr>Side conditions for gNB measurement accuracy</vt:lpstr>
      <vt:lpstr>Beam configuration for gNB measurement accuracy</vt:lpstr>
      <vt:lpstr>SRS configurations for gNB measurement accuracy</vt:lpstr>
      <vt:lpstr>Accuracy for different BS types (1-C, 1-H, 1-O, 2-O)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2020-08-27T14:05:29Z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-1770393099</vt:i4>
  </property>
  <property fmtid="{D5CDD505-2E9C-101B-9397-08002B2CF9AE}" pid="12" name="UpdateProcess">
    <vt:lpwstr>End</vt:lpwstr>
  </property>
  <property fmtid="{D5CDD505-2E9C-101B-9397-08002B2CF9AE}" pid="13" name="ContentTypeId">
    <vt:lpwstr>0x010100F3E9551B3FDDA24EBF0A209BAAD637CA</vt:lpwstr>
  </property>
</Properties>
</file>