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2"/>
  </p:notesMasterIdLst>
  <p:sldIdLst>
    <p:sldId id="256" r:id="rId5"/>
    <p:sldId id="300" r:id="rId6"/>
    <p:sldId id="297" r:id="rId7"/>
    <p:sldId id="301" r:id="rId8"/>
    <p:sldId id="303" r:id="rId9"/>
    <p:sldId id="304" r:id="rId10"/>
    <p:sldId id="29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impact of NR positioning measurements on RRM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96-e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August 17-28,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</a:t>
            </a:r>
            <a:r>
              <a:rPr kumimoji="1" lang="en-US" altLang="ja-JP" sz="2000">
                <a:latin typeface="Arial" charset="0"/>
                <a:ea typeface="Batang" pitchFamily="18" charset="-127"/>
                <a:cs typeface="Times New Roman" pitchFamily="18" charset="0"/>
              </a:rPr>
              <a:t>: 7.7</a:t>
            </a:r>
            <a:endParaRPr kumimoji="1" lang="en-US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R4-2012135</a:t>
            </a: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New MG Patterns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sv-SE" dirty="0"/>
              <a:t>Introduce following 2 new MG patterns:</a:t>
            </a:r>
          </a:p>
          <a:p>
            <a:pPr hangingPunct="0"/>
            <a:endParaRPr lang="sv-SE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r>
              <a:rPr lang="en-US" dirty="0"/>
              <a:t>New MG patterns can only be configured when the UE is configured with PRS measurements.</a:t>
            </a:r>
          </a:p>
          <a:p>
            <a:pPr hangingPunct="0"/>
            <a:endParaRPr lang="en-US" dirty="0"/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A1FBE40-C2A0-46AF-B7E9-3CE13B3ABBF0}"/>
              </a:ext>
            </a:extLst>
          </p:cNvPr>
          <p:cNvGraphicFramePr>
            <a:graphicFrameLocks noGrp="1"/>
          </p:cNvGraphicFramePr>
          <p:nvPr/>
        </p:nvGraphicFramePr>
        <p:xfrm>
          <a:off x="2145212" y="1530773"/>
          <a:ext cx="5418666" cy="110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093178118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694584792"/>
                    </a:ext>
                  </a:extLst>
                </a:gridCol>
              </a:tblGrid>
              <a:tr h="245774">
                <a:tc>
                  <a:txBody>
                    <a:bodyPr/>
                    <a:lstStyle/>
                    <a:p>
                      <a:r>
                        <a:rPr lang="en-US" dirty="0"/>
                        <a:t>MGL (</a:t>
                      </a:r>
                      <a:r>
                        <a:rPr lang="en-US" dirty="0" err="1"/>
                        <a:t>ms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MGRP (</a:t>
                      </a:r>
                      <a:r>
                        <a:rPr lang="en-US" dirty="0" err="1"/>
                        <a:t>ms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1472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5431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537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3698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Applicability of new MG Patterns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US" dirty="0"/>
              <a:t>Whether new MG patterns is applicable for only PRS measurements or for both PRS and RRM measurements?</a:t>
            </a:r>
          </a:p>
          <a:p>
            <a:pPr hangingPunct="0"/>
            <a:r>
              <a:rPr lang="en-US" dirty="0"/>
              <a:t>Status: no consensus</a:t>
            </a:r>
          </a:p>
          <a:p>
            <a:pPr hangingPunct="0"/>
            <a:r>
              <a:rPr lang="en-US" dirty="0"/>
              <a:t>Candidate options:</a:t>
            </a:r>
          </a:p>
          <a:p>
            <a:pPr lvl="1"/>
            <a:r>
              <a:rPr lang="en-US" dirty="0"/>
              <a:t>Option 1:</a:t>
            </a:r>
            <a:endParaRPr lang="sv-SE" dirty="0"/>
          </a:p>
          <a:p>
            <a:pPr lvl="2"/>
            <a:r>
              <a:rPr lang="en-GB" dirty="0"/>
              <a:t>New MG patterns are applicable only for PRS measurements i.e. new gaps cannot be shared with RRM measurements.</a:t>
            </a:r>
            <a:endParaRPr lang="sv-SE" dirty="0"/>
          </a:p>
          <a:p>
            <a:pPr lvl="1"/>
            <a:r>
              <a:rPr lang="de-DE" dirty="0"/>
              <a:t>Option 2:</a:t>
            </a:r>
            <a:endParaRPr lang="sv-SE" dirty="0"/>
          </a:p>
          <a:p>
            <a:pPr lvl="2"/>
            <a:r>
              <a:rPr lang="en-GB" dirty="0"/>
              <a:t>New MG patterns are applicable for PRS and all RRM measurements i.e. new gaps can be shared between PRS and RRM measurements.</a:t>
            </a:r>
            <a:endParaRPr lang="sv-SE" dirty="0"/>
          </a:p>
          <a:p>
            <a:pPr lvl="1"/>
            <a:r>
              <a:rPr lang="en-US" dirty="0"/>
              <a:t>Option 3: </a:t>
            </a:r>
          </a:p>
          <a:p>
            <a:pPr lvl="2"/>
            <a:r>
              <a:rPr lang="en-GB" dirty="0"/>
              <a:t>New MG patterns are applicable for PRS and NR/LTE RRM measurements i.e. new gaps are not shared between PRS and 2G/3G RRM measurements.</a:t>
            </a:r>
            <a:endParaRPr lang="sv-SE" dirty="0"/>
          </a:p>
          <a:p>
            <a:pPr lvl="1"/>
            <a:r>
              <a:rPr lang="en-US" dirty="0"/>
              <a:t>Option 4: </a:t>
            </a:r>
            <a:endParaRPr lang="sv-SE" dirty="0"/>
          </a:p>
          <a:p>
            <a:pPr lvl="2"/>
            <a:r>
              <a:rPr lang="en-GB" dirty="0"/>
              <a:t>New MG patterns are applicable for PRS and RRM measurements;</a:t>
            </a:r>
            <a:endParaRPr lang="sv-SE" dirty="0"/>
          </a:p>
          <a:p>
            <a:pPr lvl="2"/>
            <a:r>
              <a:rPr lang="en-GB" dirty="0"/>
              <a:t>the UE is required to meet requirements for PRS measurements performed in the new MG gap pattern; and </a:t>
            </a:r>
            <a:endParaRPr lang="sv-SE" dirty="0"/>
          </a:p>
          <a:p>
            <a:pPr lvl="2"/>
            <a:r>
              <a:rPr lang="en-GB" dirty="0"/>
              <a:t>while the new MG pattern is configured for the PRS measurements the UE is not required to meet requirements for RRM measurements which need gaps.</a:t>
            </a:r>
            <a:endParaRPr lang="sv-SE" dirty="0"/>
          </a:p>
          <a:p>
            <a:pPr lvl="2" hangingPunct="0"/>
            <a:endParaRPr lang="en-US" dirty="0"/>
          </a:p>
          <a:p>
            <a:pPr marL="0" indent="0" hangingPunc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39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New MG Pattern Capabilities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New MG patterns is defined as per-UE or per-UE and per-FR capabilities?</a:t>
            </a:r>
          </a:p>
          <a:p>
            <a:pPr hangingPunct="0"/>
            <a:r>
              <a:rPr lang="en-US" dirty="0"/>
              <a:t>Status: no consensus</a:t>
            </a:r>
          </a:p>
          <a:p>
            <a:pPr hangingPunct="0"/>
            <a:r>
              <a:rPr lang="en-US" dirty="0"/>
              <a:t>Candidate options:</a:t>
            </a:r>
          </a:p>
          <a:p>
            <a:pPr lvl="1" hangingPunct="0"/>
            <a:r>
              <a:rPr lang="en-US" dirty="0"/>
              <a:t> Option 1: </a:t>
            </a:r>
          </a:p>
          <a:p>
            <a:pPr lvl="2" hangingPunct="0"/>
            <a:r>
              <a:rPr lang="en-GB" dirty="0"/>
              <a:t>Defined as per-UE and per-FR capabilities</a:t>
            </a:r>
            <a:endParaRPr lang="sv-SE" dirty="0"/>
          </a:p>
          <a:p>
            <a:pPr lvl="1" hangingPunct="0"/>
            <a:r>
              <a:rPr lang="en-US" dirty="0"/>
              <a:t>Option 2:</a:t>
            </a:r>
            <a:endParaRPr lang="sv-SE" dirty="0"/>
          </a:p>
          <a:p>
            <a:pPr lvl="2" hangingPunct="0"/>
            <a:r>
              <a:rPr lang="en-GB" dirty="0"/>
              <a:t>Defined as only per-UE capability </a:t>
            </a:r>
            <a:endParaRPr lang="en-US" dirty="0"/>
          </a:p>
          <a:p>
            <a:pPr hangingPunct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951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New MG Patterns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If new gaps are shared between PRS and RRM measurements then use the existing CSSF for sharing new MG pattern between RRM and PRS measurements?</a:t>
            </a:r>
          </a:p>
          <a:p>
            <a:pPr hangingPunct="0"/>
            <a:r>
              <a:rPr lang="en-US" dirty="0"/>
              <a:t>Status: no consensus</a:t>
            </a:r>
          </a:p>
          <a:p>
            <a:pPr hangingPunct="0"/>
            <a:r>
              <a:rPr lang="en-US" dirty="0"/>
              <a:t>Candidate options:</a:t>
            </a:r>
          </a:p>
          <a:p>
            <a:pPr lvl="2" hangingPunct="0"/>
            <a:r>
              <a:rPr lang="en-US" dirty="0"/>
              <a:t>Yes</a:t>
            </a:r>
          </a:p>
          <a:p>
            <a:pPr lvl="2" hangingPunct="0"/>
            <a:r>
              <a:rPr lang="en-US" dirty="0"/>
              <a:t>No</a:t>
            </a:r>
          </a:p>
          <a:p>
            <a:pPr marL="0" indent="0" hangingPunc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94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New MG Patterns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If existing CSSF is used then rules for new MG sharing between RRM and PRS measurements?</a:t>
            </a:r>
          </a:p>
          <a:p>
            <a:pPr hangingPunct="0"/>
            <a:r>
              <a:rPr lang="en-US" dirty="0"/>
              <a:t>Status: no consensus</a:t>
            </a:r>
          </a:p>
          <a:p>
            <a:pPr hangingPunct="0"/>
            <a:r>
              <a:rPr lang="en-US" dirty="0"/>
              <a:t>Candidate options:</a:t>
            </a:r>
          </a:p>
          <a:p>
            <a:pPr lvl="1"/>
            <a:r>
              <a:rPr lang="en-US" dirty="0"/>
              <a:t>Option 1: </a:t>
            </a:r>
            <a:endParaRPr lang="sv-SE" dirty="0"/>
          </a:p>
          <a:p>
            <a:pPr lvl="2"/>
            <a:r>
              <a:rPr lang="en-US" dirty="0"/>
              <a:t>Equal split of gaps between PRS and all RRM measurements</a:t>
            </a:r>
            <a:endParaRPr lang="sv-SE" dirty="0"/>
          </a:p>
          <a:p>
            <a:pPr lvl="1"/>
            <a:r>
              <a:rPr lang="en-US" dirty="0"/>
              <a:t>Option 2: </a:t>
            </a:r>
            <a:endParaRPr lang="sv-SE" dirty="0"/>
          </a:p>
          <a:p>
            <a:pPr lvl="2"/>
            <a:r>
              <a:rPr lang="en-US" dirty="0"/>
              <a:t>NR positioning measurements are counted together with inter-frequency and inter-RAT measurement objects and</a:t>
            </a:r>
            <a:endParaRPr lang="sv-SE" dirty="0"/>
          </a:p>
          <a:p>
            <a:pPr lvl="2"/>
            <a:r>
              <a:rPr lang="en-US" dirty="0"/>
              <a:t>gap sharing of NR positioning should be based on the same principle of LTE-PRS, i.e., scarce PRS (corresponding to long periodicities) should be prioritized over other candidates for measurement in the same gap instance.</a:t>
            </a:r>
            <a:endParaRPr lang="sv-SE" dirty="0"/>
          </a:p>
          <a:p>
            <a:pPr lvl="1"/>
            <a:r>
              <a:rPr lang="en-US" dirty="0"/>
              <a:t>Option 3: </a:t>
            </a:r>
            <a:endParaRPr lang="sv-SE" dirty="0"/>
          </a:p>
          <a:p>
            <a:pPr lvl="2" hangingPunct="0"/>
            <a:r>
              <a:rPr lang="en-US" dirty="0"/>
              <a:t>If PRS periodicity &gt;= 80 </a:t>
            </a:r>
            <a:r>
              <a:rPr lang="en-US" dirty="0" err="1"/>
              <a:t>ms</a:t>
            </a:r>
            <a:r>
              <a:rPr lang="en-US" dirty="0"/>
              <a:t>, then PRS measurement is prioritized over other candidates for measurement in the same gap instance;</a:t>
            </a:r>
            <a:endParaRPr lang="sv-SE" dirty="0"/>
          </a:p>
          <a:p>
            <a:pPr lvl="2"/>
            <a:r>
              <a:rPr lang="en-US" dirty="0"/>
              <a:t>Otherwise, Equal split of gaps between PRS and all RRM measurements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772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6754"/>
            <a:ext cx="12192000" cy="804983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SRS transmission during DRX inactive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8240"/>
            <a:ext cx="12192000" cy="564523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Periodic and semi-persistent positioning SRS transmissions during DRX inactive time are NOT allowed in Rel-16. 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3593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C6DD27-1947-4971-9F54-4278C41F58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0872F4-CFE0-40C3-BA6C-65C932A5C368}">
  <ds:schemaRefs>
    <ds:schemaRef ds:uri="http://schemas.microsoft.com/office/2006/metadata/properties"/>
    <ds:schemaRef ds:uri="http://schemas.microsoft.com/office/infopath/2007/PartnerControls"/>
    <ds:schemaRef ds:uri="2f282d3b-eb4a-4b09-b61f-b9593442e286"/>
  </ds:schemaRefs>
</ds:datastoreItem>
</file>

<file path=customXml/itemProps3.xml><?xml version="1.0" encoding="utf-8"?>
<ds:datastoreItem xmlns:ds="http://schemas.openxmlformats.org/officeDocument/2006/customXml" ds:itemID="{8ED429DD-E995-4F79-A6B3-D3219C274C8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</Words>
  <Application>Microsoft Office PowerPoint</Application>
  <PresentationFormat>Widescreen</PresentationFormat>
  <Paragraphs>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on impact of NR positioning measurements on RRM</vt:lpstr>
      <vt:lpstr>New MG Patterns</vt:lpstr>
      <vt:lpstr>Applicability of new MG Patterns</vt:lpstr>
      <vt:lpstr>New MG Pattern Capabilities </vt:lpstr>
      <vt:lpstr>New MG Patterns</vt:lpstr>
      <vt:lpstr>New MG Patterns</vt:lpstr>
      <vt:lpstr>SRS transmission during DRX inactive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2020-08-27T10:46:45Z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