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2" r:id="rId6"/>
    <p:sldId id="294" r:id="rId7"/>
    <p:sldId id="296" r:id="rId8"/>
    <p:sldId id="297" r:id="rId9"/>
    <p:sldId id="298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57248"/>
            <a:ext cx="5616575" cy="868434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#96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17-28 </a:t>
            </a:r>
            <a:r>
              <a:rPr lang="en-US" altLang="zh-CN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Auguest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requirements for PRS-RSRP measurements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R4-2012133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period for PRS RSRP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11161240" cy="4708526"/>
          </a:xfrm>
        </p:spPr>
        <p:txBody>
          <a:bodyPr>
            <a:normAutofit fontScale="40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The principle to define measurement period of PRS RSRP can be:</a:t>
            </a:r>
          </a:p>
          <a:p>
            <a:pPr lvl="1"/>
            <a:r>
              <a:rPr lang="en-US" sz="3400" dirty="0">
                <a:solidFill>
                  <a:srgbClr val="FF0000"/>
                </a:solidFill>
              </a:rPr>
              <a:t>If the number of required PRS-RSRP samples is larger than the number of samples of RSTD or UE Rx-Tx, then:</a:t>
            </a:r>
          </a:p>
          <a:p>
            <a:pPr lvl="2"/>
            <a:r>
              <a:rPr lang="en-GB" sz="3400" dirty="0">
                <a:solidFill>
                  <a:srgbClr val="FF0000"/>
                </a:solidFill>
              </a:rPr>
              <a:t>when configured with UE Rx-Tx time difference, PRS-RSRP measurement period requirements can be: </a:t>
            </a:r>
            <a:endParaRPr lang="sv-SE" sz="3400" dirty="0">
              <a:solidFill>
                <a:srgbClr val="FF0000"/>
              </a:solidFill>
            </a:endParaRPr>
          </a:p>
          <a:p>
            <a:pPr lvl="3"/>
            <a:r>
              <a:rPr lang="en-GB" sz="3400" dirty="0">
                <a:solidFill>
                  <a:srgbClr val="FF0000"/>
                </a:solidFill>
              </a:rPr>
              <a:t> max(T</a:t>
            </a:r>
            <a:r>
              <a:rPr lang="en-GB" sz="3400" baseline="-25000" dirty="0">
                <a:solidFill>
                  <a:srgbClr val="FF0000"/>
                </a:solidFill>
              </a:rPr>
              <a:t>PRS-RSRP</a:t>
            </a:r>
            <a:r>
              <a:rPr lang="en-GB" sz="3400" dirty="0">
                <a:solidFill>
                  <a:srgbClr val="FF0000"/>
                </a:solidFill>
              </a:rPr>
              <a:t>,T</a:t>
            </a:r>
            <a:r>
              <a:rPr lang="en-GB" sz="3400" baseline="-25000" dirty="0">
                <a:solidFill>
                  <a:srgbClr val="FF0000"/>
                </a:solidFill>
              </a:rPr>
              <a:t>UE Rx-Tx</a:t>
            </a:r>
            <a:r>
              <a:rPr lang="en-GB" sz="3400" dirty="0">
                <a:solidFill>
                  <a:srgbClr val="FF0000"/>
                </a:solidFill>
              </a:rPr>
              <a:t>), where T</a:t>
            </a:r>
            <a:r>
              <a:rPr lang="en-GB" sz="3400" baseline="-25000" dirty="0">
                <a:solidFill>
                  <a:srgbClr val="FF0000"/>
                </a:solidFill>
              </a:rPr>
              <a:t>PRS-RSRP</a:t>
            </a:r>
            <a:r>
              <a:rPr lang="en-GB" sz="3400" dirty="0">
                <a:solidFill>
                  <a:srgbClr val="FF0000"/>
                </a:solidFill>
              </a:rPr>
              <a:t> and T</a:t>
            </a:r>
            <a:r>
              <a:rPr lang="en-GB" sz="3400" baseline="-25000" dirty="0">
                <a:solidFill>
                  <a:srgbClr val="FF0000"/>
                </a:solidFill>
              </a:rPr>
              <a:t>UE Rx-Tx</a:t>
            </a:r>
            <a:r>
              <a:rPr lang="en-GB" sz="3400" dirty="0">
                <a:solidFill>
                  <a:srgbClr val="FF0000"/>
                </a:solidFill>
              </a:rPr>
              <a:t> are the measurement periods for PRS-RSRP and UE Rx-Tx, when configured without other measurements</a:t>
            </a:r>
            <a:endParaRPr lang="sv-SE" sz="3400" dirty="0">
              <a:solidFill>
                <a:srgbClr val="FF0000"/>
              </a:solidFill>
            </a:endParaRPr>
          </a:p>
          <a:p>
            <a:pPr lvl="2"/>
            <a:r>
              <a:rPr lang="en-GB" sz="3400" dirty="0">
                <a:solidFill>
                  <a:srgbClr val="FF0000"/>
                </a:solidFill>
              </a:rPr>
              <a:t>when configured with RSTD, PRS-RSRP measurement period requirements can be : </a:t>
            </a:r>
            <a:endParaRPr lang="sv-SE" sz="3400" dirty="0">
              <a:solidFill>
                <a:srgbClr val="FF0000"/>
              </a:solidFill>
            </a:endParaRPr>
          </a:p>
          <a:p>
            <a:pPr lvl="3"/>
            <a:r>
              <a:rPr lang="en-GB" sz="3400" dirty="0">
                <a:solidFill>
                  <a:srgbClr val="FF0000"/>
                </a:solidFill>
              </a:rPr>
              <a:t>max(T</a:t>
            </a:r>
            <a:r>
              <a:rPr lang="en-GB" sz="3400" baseline="-25000" dirty="0">
                <a:solidFill>
                  <a:srgbClr val="FF0000"/>
                </a:solidFill>
              </a:rPr>
              <a:t>PRS-RSRP</a:t>
            </a:r>
            <a:r>
              <a:rPr lang="en-GB" sz="3400" dirty="0">
                <a:solidFill>
                  <a:srgbClr val="FF0000"/>
                </a:solidFill>
              </a:rPr>
              <a:t>,T</a:t>
            </a:r>
            <a:r>
              <a:rPr lang="en-GB" sz="3400" baseline="-25000" dirty="0">
                <a:solidFill>
                  <a:srgbClr val="FF0000"/>
                </a:solidFill>
              </a:rPr>
              <a:t>RSTD</a:t>
            </a:r>
            <a:r>
              <a:rPr lang="en-GB" sz="3400" dirty="0">
                <a:solidFill>
                  <a:srgbClr val="FF0000"/>
                </a:solidFill>
              </a:rPr>
              <a:t>), where T</a:t>
            </a:r>
            <a:r>
              <a:rPr lang="en-GB" sz="3400" baseline="-25000" dirty="0">
                <a:solidFill>
                  <a:srgbClr val="FF0000"/>
                </a:solidFill>
              </a:rPr>
              <a:t>PRS-RSRP</a:t>
            </a:r>
            <a:r>
              <a:rPr lang="en-GB" sz="3400" dirty="0">
                <a:solidFill>
                  <a:srgbClr val="FF0000"/>
                </a:solidFill>
              </a:rPr>
              <a:t> and T</a:t>
            </a:r>
            <a:r>
              <a:rPr lang="en-GB" sz="3400" baseline="-25000" dirty="0">
                <a:solidFill>
                  <a:srgbClr val="FF0000"/>
                </a:solidFill>
              </a:rPr>
              <a:t>RSTD</a:t>
            </a:r>
            <a:r>
              <a:rPr lang="en-GB" sz="3400" dirty="0">
                <a:solidFill>
                  <a:srgbClr val="FF0000"/>
                </a:solidFill>
              </a:rPr>
              <a:t> are the measurement periods for PRS-RSRP and RSTD, when configured without other measurements</a:t>
            </a:r>
          </a:p>
          <a:p>
            <a:pPr lvl="2"/>
            <a:r>
              <a:rPr lang="en-GB" sz="3400" dirty="0">
                <a:solidFill>
                  <a:srgbClr val="FF0000"/>
                </a:solidFill>
              </a:rPr>
              <a:t>If PRS-RSRP is not configured together with any of UE Rx-Tx or RSTD, the PRS-RSRP measurement is defined as T</a:t>
            </a:r>
            <a:r>
              <a:rPr lang="en-GB" sz="3400" baseline="-25000" dirty="0">
                <a:solidFill>
                  <a:srgbClr val="FF0000"/>
                </a:solidFill>
              </a:rPr>
              <a:t>PRS-RSRP</a:t>
            </a:r>
            <a:r>
              <a:rPr lang="en-GB" sz="3400" dirty="0">
                <a:solidFill>
                  <a:srgbClr val="FF0000"/>
                </a:solidFill>
              </a:rPr>
              <a:t> </a:t>
            </a:r>
            <a:endParaRPr lang="en-US" sz="3400" dirty="0">
              <a:solidFill>
                <a:srgbClr val="FF0000"/>
              </a:solidFill>
            </a:endParaRPr>
          </a:p>
          <a:p>
            <a:pPr lvl="1"/>
            <a:r>
              <a:rPr lang="en-US" sz="3400" dirty="0">
                <a:solidFill>
                  <a:srgbClr val="FF0000"/>
                </a:solidFill>
              </a:rPr>
              <a:t>If the number of required PRS-RSRP samples is not larger than the number of samples of RSTD or UE Rx-Tx, then:</a:t>
            </a:r>
          </a:p>
          <a:p>
            <a:pPr lvl="2"/>
            <a:r>
              <a:rPr lang="en-GB" sz="3400" dirty="0">
                <a:solidFill>
                  <a:srgbClr val="FF0000"/>
                </a:solidFill>
              </a:rPr>
              <a:t>when configured with UE Rx-Tx time difference, PRS-RSRP measurement period requirements can be: </a:t>
            </a:r>
            <a:endParaRPr lang="sv-SE" sz="3400" dirty="0">
              <a:solidFill>
                <a:srgbClr val="FF0000"/>
              </a:solidFill>
            </a:endParaRPr>
          </a:p>
          <a:p>
            <a:pPr lvl="3"/>
            <a:r>
              <a:rPr lang="en-GB" sz="3400" dirty="0">
                <a:solidFill>
                  <a:srgbClr val="FF0000"/>
                </a:solidFill>
              </a:rPr>
              <a:t>T</a:t>
            </a:r>
            <a:r>
              <a:rPr lang="en-GB" sz="3400" baseline="-25000" dirty="0">
                <a:solidFill>
                  <a:srgbClr val="FF0000"/>
                </a:solidFill>
              </a:rPr>
              <a:t>UE Rx-Tx </a:t>
            </a:r>
            <a:r>
              <a:rPr lang="en-GB" sz="3400" dirty="0">
                <a:solidFill>
                  <a:srgbClr val="FF0000"/>
                </a:solidFill>
              </a:rPr>
              <a:t>where T</a:t>
            </a:r>
            <a:r>
              <a:rPr lang="en-GB" sz="3400" baseline="-25000" dirty="0">
                <a:solidFill>
                  <a:srgbClr val="FF0000"/>
                </a:solidFill>
              </a:rPr>
              <a:t>UE Rx-Tx</a:t>
            </a:r>
            <a:r>
              <a:rPr lang="en-GB" sz="3400" dirty="0">
                <a:solidFill>
                  <a:srgbClr val="FF0000"/>
                </a:solidFill>
              </a:rPr>
              <a:t> are the measurement periods for UE Rx-Tx, when configured without other measurements</a:t>
            </a:r>
            <a:endParaRPr lang="sv-SE" sz="3400" dirty="0">
              <a:solidFill>
                <a:srgbClr val="FF0000"/>
              </a:solidFill>
            </a:endParaRPr>
          </a:p>
          <a:p>
            <a:pPr lvl="2"/>
            <a:r>
              <a:rPr lang="en-GB" sz="3400" dirty="0">
                <a:solidFill>
                  <a:srgbClr val="FF0000"/>
                </a:solidFill>
              </a:rPr>
              <a:t>when configured with RSTD, PRS-RSRP measurement period requirements can be : </a:t>
            </a:r>
            <a:endParaRPr lang="sv-SE" sz="3400" dirty="0">
              <a:solidFill>
                <a:srgbClr val="FF0000"/>
              </a:solidFill>
            </a:endParaRPr>
          </a:p>
          <a:p>
            <a:pPr lvl="3"/>
            <a:r>
              <a:rPr lang="en-GB" sz="3400" dirty="0" err="1">
                <a:solidFill>
                  <a:srgbClr val="FF0000"/>
                </a:solidFill>
              </a:rPr>
              <a:t>T</a:t>
            </a:r>
            <a:r>
              <a:rPr lang="en-GB" sz="3400" baseline="-25000" dirty="0" err="1">
                <a:solidFill>
                  <a:srgbClr val="FF0000"/>
                </a:solidFill>
              </a:rPr>
              <a:t>RSTD,</a:t>
            </a:r>
            <a:r>
              <a:rPr lang="en-GB" sz="3400" dirty="0" err="1">
                <a:solidFill>
                  <a:srgbClr val="FF0000"/>
                </a:solidFill>
              </a:rPr>
              <a:t>where</a:t>
            </a:r>
            <a:r>
              <a:rPr lang="en-GB" sz="3400" dirty="0">
                <a:solidFill>
                  <a:srgbClr val="FF0000"/>
                </a:solidFill>
              </a:rPr>
              <a:t> T</a:t>
            </a:r>
            <a:r>
              <a:rPr lang="en-GB" sz="3400" baseline="-25000" dirty="0">
                <a:solidFill>
                  <a:srgbClr val="FF0000"/>
                </a:solidFill>
              </a:rPr>
              <a:t>RSTD</a:t>
            </a:r>
            <a:r>
              <a:rPr lang="en-GB" sz="3400" dirty="0">
                <a:solidFill>
                  <a:srgbClr val="FF0000"/>
                </a:solidFill>
              </a:rPr>
              <a:t> are the measurement periods for RSTD, when configured without other measurements</a:t>
            </a:r>
          </a:p>
          <a:p>
            <a:pPr lvl="1"/>
            <a:r>
              <a:rPr lang="en-GB" sz="3800" dirty="0">
                <a:solidFill>
                  <a:srgbClr val="FF0000"/>
                </a:solidFill>
              </a:rPr>
              <a:t>If PRS-RSRP is not configured together with any of UE Rx-Tx or RSTD, the PRS-RSRP measurement is defined as T</a:t>
            </a:r>
            <a:r>
              <a:rPr lang="en-GB" sz="3800" baseline="-25000" dirty="0">
                <a:solidFill>
                  <a:srgbClr val="FF0000"/>
                </a:solidFill>
              </a:rPr>
              <a:t>PRS-RSRP</a:t>
            </a:r>
            <a:r>
              <a:rPr lang="en-GB" sz="3800" dirty="0">
                <a:solidFill>
                  <a:srgbClr val="FF0000"/>
                </a:solidFill>
              </a:rPr>
              <a:t> </a:t>
            </a:r>
            <a:endParaRPr lang="en-US" sz="3800" dirty="0">
              <a:solidFill>
                <a:srgbClr val="FF0000"/>
              </a:solidFill>
            </a:endParaRPr>
          </a:p>
          <a:p>
            <a:pPr lvl="2"/>
            <a:r>
              <a:rPr lang="en-GB" strike="sngStrike" dirty="0">
                <a:solidFill>
                  <a:srgbClr val="FF0000"/>
                </a:solidFill>
              </a:rPr>
              <a:t>when configured with UE Rx-Tx time difference, PRS-RSRP measurement period </a:t>
            </a:r>
            <a:r>
              <a:rPr lang="en-GB" dirty="0">
                <a:solidFill>
                  <a:srgbClr val="FF0000"/>
                </a:solidFill>
              </a:rPr>
              <a:t>requirements can be same as that of UE Rx-Tx time difference measurement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GB" dirty="0">
                <a:solidFill>
                  <a:srgbClr val="FF0000"/>
                </a:solidFill>
              </a:rPr>
              <a:t>when configured with RSTD, PRS-RSRP measurement period requirements can be same as that of RSTD measurement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when not configured with either UE Rx-Tx or RSTD, measurement period requirements of RSTD can be reused for PRS-RSRP measurement</a:t>
            </a:r>
            <a:r>
              <a:rPr lang="en-GB" dirty="0"/>
              <a:t>.</a:t>
            </a:r>
          </a:p>
          <a:p>
            <a:pPr marL="857250" lvl="2" indent="0">
              <a:buNone/>
            </a:pPr>
            <a:endParaRPr lang="en-GB" strike="sngStrike" dirty="0"/>
          </a:p>
          <a:p>
            <a:pPr marL="457200" lvl="1" indent="0">
              <a:buNone/>
            </a:pPr>
            <a:endParaRPr lang="en-GB" strike="sngStrike" dirty="0"/>
          </a:p>
          <a:p>
            <a:pPr marL="457200" lvl="1" indent="0">
              <a:buNone/>
            </a:pPr>
            <a:r>
              <a:rPr lang="en-GB" i="1" strike="sngStrike" dirty="0"/>
              <a:t>Notes:</a:t>
            </a:r>
            <a:r>
              <a:rPr lang="en-US" i="1" strike="sngStrike" dirty="0"/>
              <a:t>  The exact number of required samples for a successful PRS-RSRP measurement report can be same as that of for RSTD or UE Rx-Tx. If  any issues identified for this number during the performance part (e.g. the lager number is needed to grantee the correct PRS RSRP measurement) RAN4 can revise this number absolutely.</a:t>
            </a:r>
            <a:r>
              <a:rPr lang="zh-CN" altLang="en-US" i="1" strike="sngStrike" dirty="0"/>
              <a:t> </a:t>
            </a:r>
            <a:endParaRPr lang="en-GB" i="1" strike="sngStrike" dirty="0"/>
          </a:p>
          <a:p>
            <a:pPr marL="457200" lvl="1" indent="0">
              <a:buNone/>
            </a:pP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9357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capability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FF0000"/>
                </a:solidFill>
              </a:rPr>
              <a:t>RAN4 will refer to RAN2 positioning capabilities in RAN4 requirements</a:t>
            </a:r>
          </a:p>
          <a:p>
            <a:pPr lvl="0"/>
            <a:r>
              <a:rPr lang="en-GB" dirty="0">
                <a:solidFill>
                  <a:srgbClr val="FF0000"/>
                </a:solidFill>
              </a:rPr>
              <a:t>RAN4 will not separately define measurement capability in terms of number of PRS layers, TRPs, resource sets and resources that UE shall be able to measure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3BDD9A-EA20-439A-BEC4-82FDC49F7810}"/>
              </a:ext>
            </a:extLst>
          </p:cNvPr>
          <p:cNvSpPr/>
          <p:nvPr/>
        </p:nvSpPr>
        <p:spPr>
          <a:xfrm>
            <a:off x="609600" y="5157192"/>
            <a:ext cx="10153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2000" i="1" strike="sngStrike" dirty="0">
                <a:solidFill>
                  <a:schemeClr val="accent1">
                    <a:lumMod val="75000"/>
                  </a:schemeClr>
                </a:solidFill>
              </a:rPr>
              <a:t>[Moderator Notes:</a:t>
            </a:r>
            <a:r>
              <a:rPr lang="en-US" sz="2000" i="1" strike="sngStrike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GB" sz="2000" strike="sngStrike" dirty="0">
                <a:solidFill>
                  <a:schemeClr val="accent1">
                    <a:lumMod val="75000"/>
                  </a:schemeClr>
                </a:solidFill>
              </a:rPr>
              <a:t>According to the majorities’ view, the minimum capability for PRS RSRP report can be covered by RAN1’s capability defined. </a:t>
            </a:r>
            <a:r>
              <a:rPr lang="en-US" altLang="zh-CN" sz="2000" i="1" strike="sngStrike" dirty="0">
                <a:solidFill>
                  <a:schemeClr val="accent1">
                    <a:lumMod val="75000"/>
                  </a:schemeClr>
                </a:solidFill>
              </a:rPr>
              <a:t>]</a:t>
            </a:r>
            <a:endParaRPr lang="en-GB" sz="2000" i="1" strike="sngStrike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95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Side condition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424" y="1196753"/>
            <a:ext cx="10670976" cy="4929412"/>
          </a:xfrm>
        </p:spPr>
        <p:txBody>
          <a:bodyPr>
            <a:normAutofit/>
          </a:bodyPr>
          <a:lstStyle/>
          <a:p>
            <a:r>
              <a:rPr lang="en-US" sz="2800" dirty="0"/>
              <a:t>For DL-</a:t>
            </a:r>
            <a:r>
              <a:rPr lang="en-US" sz="2800" dirty="0" err="1"/>
              <a:t>AoD</a:t>
            </a:r>
            <a:r>
              <a:rPr lang="en-US" sz="2800" dirty="0"/>
              <a:t>, the </a:t>
            </a:r>
            <a:r>
              <a:rPr lang="en-GB" sz="2800" dirty="0"/>
              <a:t>side condition of PRS RSRP can be specified</a:t>
            </a:r>
            <a:endParaRPr lang="en-US" sz="2800" dirty="0"/>
          </a:p>
          <a:p>
            <a:pPr lvl="1"/>
            <a:r>
              <a:rPr lang="en-GB" sz="2400" dirty="0"/>
              <a:t>Option 1:  </a:t>
            </a:r>
            <a:r>
              <a:rPr lang="en-GB" dirty="0"/>
              <a:t>Serving cell/TRP side conditions need to be specified </a:t>
            </a:r>
            <a:r>
              <a:rPr lang="en-GB" dirty="0">
                <a:solidFill>
                  <a:srgbClr val="00B0F0"/>
                </a:solidFill>
              </a:rPr>
              <a:t>(in addition to neighbour cells) </a:t>
            </a:r>
            <a:r>
              <a:rPr lang="en-GB" dirty="0"/>
              <a:t>as </a:t>
            </a:r>
          </a:p>
          <a:p>
            <a:pPr lvl="2"/>
            <a:r>
              <a:rPr lang="en-GB" dirty="0"/>
              <a:t>Option 1-1: -6 dB </a:t>
            </a:r>
          </a:p>
          <a:p>
            <a:pPr lvl="2"/>
            <a:r>
              <a:rPr lang="en-GB" dirty="0"/>
              <a:t>Option 1-2. -3 dB </a:t>
            </a:r>
            <a:endParaRPr lang="en-US" dirty="0"/>
          </a:p>
          <a:p>
            <a:pPr lvl="1"/>
            <a:r>
              <a:rPr lang="en-US" sz="2400" dirty="0"/>
              <a:t>Option 2: </a:t>
            </a:r>
            <a:r>
              <a:rPr lang="en-GB" sz="2400" strike="sngStrike" dirty="0"/>
              <a:t>For the </a:t>
            </a:r>
            <a:r>
              <a:rPr lang="en-GB" sz="2400" dirty="0"/>
              <a:t>reference cell/TRPs  side conditions ned to be specified </a:t>
            </a:r>
            <a:r>
              <a:rPr lang="en-GB" sz="2400" dirty="0">
                <a:solidFill>
                  <a:srgbClr val="00B0F0"/>
                </a:solidFill>
              </a:rPr>
              <a:t>(in addition to neighbour cells) </a:t>
            </a:r>
            <a:r>
              <a:rPr lang="en-GB" sz="2400" strike="sngStrike" dirty="0"/>
              <a:t>and neighbour cell/TRPs</a:t>
            </a:r>
          </a:p>
          <a:p>
            <a:pPr lvl="2"/>
            <a:r>
              <a:rPr lang="en-GB" dirty="0"/>
              <a:t>Same as that for the reference cell in PRS-RSTD</a:t>
            </a:r>
          </a:p>
          <a:p>
            <a:pPr lvl="1"/>
            <a:r>
              <a:rPr lang="en-US" sz="2400" dirty="0"/>
              <a:t>Option 3 :for </a:t>
            </a:r>
            <a:r>
              <a:rPr lang="en-GB" sz="2400" dirty="0" err="1"/>
              <a:t>neighbor</a:t>
            </a:r>
            <a:r>
              <a:rPr lang="en-GB" sz="2400" dirty="0"/>
              <a:t> cell/TRPs ONLY. </a:t>
            </a:r>
          </a:p>
          <a:p>
            <a:pPr lvl="1"/>
            <a:r>
              <a:rPr lang="en-GB" sz="2400" dirty="0">
                <a:solidFill>
                  <a:srgbClr val="00B0F0"/>
                </a:solidFill>
              </a:rPr>
              <a:t>Option 4: serving cell/TRP and reference cell/TRP need to be specified (in addition to neighbour cells) </a:t>
            </a:r>
            <a:endParaRPr lang="en-US" sz="2400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519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wrap="square" anchor="ctr">
            <a:normAutofit fontScale="90000"/>
          </a:bodyPr>
          <a:lstStyle/>
          <a:p>
            <a:r>
              <a:rPr lang="en-US" altLang="zh-CN" b="1" dirty="0"/>
              <a:t>Measurement accuracy requirements for PRS RSRP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Number of samples for PRS RSRP measurement accuracy: </a:t>
            </a:r>
          </a:p>
          <a:p>
            <a:pPr lvl="1">
              <a:lnSpc>
                <a:spcPct val="90000"/>
              </a:lnSpc>
            </a:pPr>
            <a:r>
              <a:rPr lang="en-US" altLang="zh-CN" dirty="0">
                <a:solidFill>
                  <a:srgbClr val="00B0F0"/>
                </a:solidFill>
              </a:rPr>
              <a:t>FFS, consider that PRS occasion is not defined by RAN4</a:t>
            </a:r>
          </a:p>
          <a:p>
            <a:pPr lvl="1">
              <a:lnSpc>
                <a:spcPct val="90000"/>
              </a:lnSpc>
            </a:pPr>
            <a:r>
              <a:rPr lang="en-US" altLang="zh-CN" sz="2400" strike="sngStrike" dirty="0"/>
              <a:t>Option 1: 1 sample including resource repetitions within the PRS occasion </a:t>
            </a:r>
          </a:p>
          <a:p>
            <a:pPr lvl="1">
              <a:lnSpc>
                <a:spcPct val="90000"/>
              </a:lnSpc>
            </a:pPr>
            <a:r>
              <a:rPr lang="en-US" altLang="zh-CN" sz="2400" strike="sngStrike" dirty="0"/>
              <a:t>Option 2: </a:t>
            </a:r>
            <a:r>
              <a:rPr lang="en-US" sz="2400" strike="sngStrike" dirty="0"/>
              <a:t>depends on</a:t>
            </a:r>
          </a:p>
          <a:p>
            <a:pPr lvl="2">
              <a:lnSpc>
                <a:spcPct val="90000"/>
              </a:lnSpc>
            </a:pPr>
            <a:r>
              <a:rPr lang="en-US" sz="2200" strike="sngStrike" dirty="0"/>
              <a:t> </a:t>
            </a:r>
            <a:r>
              <a:rPr lang="en-GB" sz="2200" strike="sngStrike" dirty="0"/>
              <a:t>the number of slot repetitions (note: two closest repetitions within the same PRS period can be separated by up to 32 slots), and </a:t>
            </a:r>
          </a:p>
          <a:p>
            <a:pPr lvl="2">
              <a:lnSpc>
                <a:spcPct val="90000"/>
              </a:lnSpc>
            </a:pPr>
            <a:r>
              <a:rPr lang="en-GB" sz="2200" strike="sngStrike" dirty="0"/>
              <a:t>the number of comb patterns per slot</a:t>
            </a:r>
            <a:endParaRPr lang="en-US" sz="2200" strike="sngStrike" dirty="0"/>
          </a:p>
          <a:p>
            <a:pPr>
              <a:lnSpc>
                <a:spcPct val="90000"/>
              </a:lnSpc>
            </a:pPr>
            <a:r>
              <a:rPr lang="en-US" dirty="0"/>
              <a:t>Types of requirements</a:t>
            </a:r>
            <a:endParaRPr lang="en-US" altLang="zh-CN" sz="15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Option 1: Define absolute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2: Define relative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3: Define both absolute  and relative accuracy requirements</a:t>
            </a:r>
          </a:p>
        </p:txBody>
      </p:sp>
    </p:spTree>
    <p:extLst>
      <p:ext uri="{BB962C8B-B14F-4D97-AF65-F5344CB8AC3E}">
        <p14:creationId xmlns:p14="http://schemas.microsoft.com/office/powerpoint/2010/main" val="90553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66130"/>
          </a:xfrm>
        </p:spPr>
        <p:txBody>
          <a:bodyPr wrap="square" anchor="ctr">
            <a:normAutofit/>
          </a:bodyPr>
          <a:lstStyle/>
          <a:p>
            <a:r>
              <a:rPr lang="en-US" sz="4000" b="1" dirty="0"/>
              <a:t>PRS RSRP measurement under cell change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When configured together with UE Rx-Tx, the UE </a:t>
            </a:r>
            <a:r>
              <a:rPr lang="en-GB" dirty="0" err="1">
                <a:solidFill>
                  <a:srgbClr val="00B050"/>
                </a:solidFill>
              </a:rPr>
              <a:t>behavior</a:t>
            </a:r>
            <a:r>
              <a:rPr lang="en-GB" dirty="0">
                <a:solidFill>
                  <a:srgbClr val="00B050"/>
                </a:solidFill>
              </a:rPr>
              <a:t> rules for PRS-RSRP are the same as for these for UE Rx-Tx (agreed in [R4-1915854])</a:t>
            </a:r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GB" dirty="0">
                <a:solidFill>
                  <a:srgbClr val="00B050"/>
                </a:solidFill>
              </a:rPr>
              <a:t>When configured together with RSTD, the UE </a:t>
            </a:r>
            <a:r>
              <a:rPr lang="en-GB" dirty="0" err="1">
                <a:solidFill>
                  <a:srgbClr val="00B050"/>
                </a:solidFill>
              </a:rPr>
              <a:t>behavior</a:t>
            </a:r>
            <a:r>
              <a:rPr lang="en-GB" dirty="0">
                <a:solidFill>
                  <a:srgbClr val="00B050"/>
                </a:solidFill>
              </a:rPr>
              <a:t> rules for PRS-RSPR measurement under cell change are the same as for RSTD (the rules for RSTD were agreed in [R4-1915854]):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The UE shall continue RSTD measurement after each serving cell change for: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intra-frequency handover,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inter-frequency handover.</a:t>
            </a:r>
          </a:p>
          <a:p>
            <a:r>
              <a:rPr lang="en-GB" dirty="0">
                <a:solidFill>
                  <a:srgbClr val="00B050"/>
                </a:solidFill>
              </a:rPr>
              <a:t>When not configured together with either UE Rx-Tx or RSTD, the UE </a:t>
            </a:r>
            <a:r>
              <a:rPr lang="en-GB" dirty="0" err="1">
                <a:solidFill>
                  <a:srgbClr val="00B050"/>
                </a:solidFill>
              </a:rPr>
              <a:t>behavior</a:t>
            </a:r>
            <a:r>
              <a:rPr lang="en-GB" dirty="0">
                <a:solidFill>
                  <a:srgbClr val="00B050"/>
                </a:solidFill>
              </a:rPr>
              <a:t> rules for PRS-RSPR measurement under cell change are the same as for RSTD (the rules for RSTD were agreed in [R4-1915854]).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503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6555</TotalTime>
  <Words>804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主题</vt:lpstr>
      <vt:lpstr>3GPP TSG-RAN WG4 Meeting #96-e Electronic Meeting, 17-28 Auguest, 2020</vt:lpstr>
      <vt:lpstr>Measurement period for PRS RSRP</vt:lpstr>
      <vt:lpstr>Measurement capability</vt:lpstr>
      <vt:lpstr>Side condition</vt:lpstr>
      <vt:lpstr>Measurement accuracy requirements for PRS RSRP </vt:lpstr>
      <vt:lpstr>PRS RSRP measurement under cell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326</cp:revision>
  <dcterms:created xsi:type="dcterms:W3CDTF">2016-01-12T08:39:50Z</dcterms:created>
  <dcterms:modified xsi:type="dcterms:W3CDTF">2020-08-27T01:29:16Z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0x010100EB28163D68FE8E4D9361964FDD814FC4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186e9fc9-d29b-46a7-aaec-f2af7160d25b</vt:lpwstr>
  </property>
  <property fmtid="{D5CDD505-2E9C-101B-9397-08002B2CF9AE}" pid="11" name="CTP_TimeStamp">
    <vt:lpwstr>2020-08-27 01:29:16Z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