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3" r:id="rId3"/>
    <p:sldId id="284" r:id="rId4"/>
    <p:sldId id="258" r:id="rId5"/>
    <p:sldId id="286" r:id="rId6"/>
    <p:sldId id="287" r:id="rId7"/>
    <p:sldId id="288" r:id="rId8"/>
    <p:sldId id="289" r:id="rId9"/>
    <p:sldId id="290" r:id="rId10"/>
    <p:sldId id="291" r:id="rId11"/>
    <p:sldId id="292" r:id="rId12"/>
    <p:sldId id="293" r:id="rId13"/>
    <p:sldId id="294" r:id="rId14"/>
    <p:sldId id="295" r:id="rId15"/>
    <p:sldId id="296" r:id="rId16"/>
    <p:sldId id="285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ricsson" initials="EAB" lastIdx="7" clrIdx="0">
    <p:extLst>
      <p:ext uri="{19B8F6BF-5375-455C-9EA6-DF929625EA0E}">
        <p15:presenceInfo xmlns:p15="http://schemas.microsoft.com/office/powerpoint/2012/main" userId="Ericsso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744" autoAdjust="0"/>
    <p:restoredTop sz="94660"/>
  </p:normalViewPr>
  <p:slideViewPr>
    <p:cSldViewPr snapToGrid="0">
      <p:cViewPr varScale="1">
        <p:scale>
          <a:sx n="68" d="100"/>
          <a:sy n="68" d="100"/>
        </p:scale>
        <p:origin x="90" y="8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48C041-E8A7-4DEF-85DE-2957B09B23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8529AA-5997-456D-8E67-BF8EF72EC98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41C2AF-8644-4CD8-98EE-61020B74B9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8AE9A-C3F7-49A6-9A80-03BB6F79EE92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A62F50-D52C-483B-9EA6-F1FC84B463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1F5D16-9B85-4BDB-8D5D-D9A3EBF7B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9983C-77F6-4897-A40E-27454F8CF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03891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5E42BF-8C17-43AE-BCF0-507B67AE6B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E4EB27F-12F7-4EF1-9EDC-174FCE12D0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CFF8A3-E095-4ECB-BF66-81AC3A9BA4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8AE9A-C3F7-49A6-9A80-03BB6F79EE92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1CE515-3B4A-4E7B-BC5B-C8EAD3589D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BFCD4B-F1F6-4A07-89A3-1EBBC394FB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9983C-77F6-4897-A40E-27454F8CF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4906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8B99980-5AD4-431A-94B9-05B78E59828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F7C6B02-E41B-44C5-95FF-ECECDE6400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019AFF-BAE4-43DD-B086-7803421A0B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8AE9A-C3F7-49A6-9A80-03BB6F79EE92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A2A497-0DEE-459A-BB37-AA9A2F033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04DB55-DA8B-4CDA-86CF-F0C7B18AB0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9983C-77F6-4897-A40E-27454F8CF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03477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E46DA1-F61F-4928-B5DF-D3059C4D10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1DB6C4-E53B-4EC3-9920-22DEE03F3F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041617-BC8E-4C73-97BD-1E22846AE0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8AE9A-C3F7-49A6-9A80-03BB6F79EE92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4C3455-2A1A-4086-91C0-528E9640B0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5A1D8C-3712-4036-8A4C-DD0EEE6860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9983C-77F6-4897-A40E-27454F8CF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1964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28B1B7-D972-4E81-B665-D9A162E800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56A4FB-5946-4578-AA76-B083C42743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96A812-08E3-4A1D-AD7E-E357730AF0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8AE9A-C3F7-49A6-9A80-03BB6F79EE92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1C6332-8B7A-4A8A-881A-F25B73524B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97934B-B9C2-425F-920B-C522B1C20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9983C-77F6-4897-A40E-27454F8CF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61824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B85ED9-016A-4EAE-8C8C-41C9CE303C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740761-6922-48FA-82B8-6C7F79BFEE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F272253-AAFA-4CC5-B26F-AE4D9F48AC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DB9A213-41D7-438D-9EBF-D271096579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8AE9A-C3F7-49A6-9A80-03BB6F79EE92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1DD408-C3D7-4D7D-B174-7E507665E7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513C10F-7A1D-4700-9B1D-9D45B1376E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9983C-77F6-4897-A40E-27454F8CF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5102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1EE7CB-5E1A-4E1F-863E-E3AC75340E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7D17D9-0AD1-4CD7-A7E3-4394463F99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191956-0B92-4169-AB35-C9111B38844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AEDCBAC-E197-42CB-B120-4C43120E03F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27AA4DC-2BB1-48DB-A8F8-AC737EE4A62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B3FC106-47FB-494C-BDBA-63DA186C03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8AE9A-C3F7-49A6-9A80-03BB6F79EE92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6C2738-AE93-411D-9AA9-84B106D552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14C634D-6983-4F8A-9E8C-E660873015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9983C-77F6-4897-A40E-27454F8CF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3375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26B48D-33E2-4424-B72D-F9A23F92AC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7E3466C-440B-4FD4-A4E1-5EEB7B3260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8AE9A-C3F7-49A6-9A80-03BB6F79EE92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884E854-E39F-4B2C-AAFB-299C23E0F0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3BE9FAA-EAE5-4375-AFD0-A3740D2A0B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9983C-77F6-4897-A40E-27454F8CF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33806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F00BDF2-3D4D-47D5-9515-C0F7DB72C3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8AE9A-C3F7-49A6-9A80-03BB6F79EE92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7EC229-F677-4F6B-AA22-B50A971160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D92BB6-A005-4D07-9B20-29A7A67949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9983C-77F6-4897-A40E-27454F8CF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46108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733D03-3227-4F7D-BD18-E07F5506DE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D4E528-8889-4C29-882F-F7381B0612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59B9E1-7109-4A3D-8E27-6213D0B01C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5B394D-980A-4059-8058-DF2F6B419C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8AE9A-C3F7-49A6-9A80-03BB6F79EE92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C5803F-80E9-4C0E-B9AB-1DFC0BA560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FCEDD5-BD5E-4668-939C-C713D7A44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9983C-77F6-4897-A40E-27454F8CF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20799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725B69-F484-4D62-8DCF-AA7F4C7675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27548C6-761B-4E09-AC1B-71FE44E5526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C7B9C0F-F9A3-428E-98A5-68276D2E3C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6C663D-79D6-4BE0-A294-C067493AB7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8AE9A-C3F7-49A6-9A80-03BB6F79EE92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598A34F-91F3-47A5-BCAB-F8A15E19A1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8CA5289-7522-42F6-80ED-5AA6881C8B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9983C-77F6-4897-A40E-27454F8CF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7241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811743D-3E47-4D6D-8F99-9C79A62A77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E50D45-7904-435E-88B4-B64436F91E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FD22BA-E104-43C4-9417-C6A091DBA6E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E8AE9A-C3F7-49A6-9A80-03BB6F79EE92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4DCE26-99FB-4BB3-B267-D643EE7165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55D32C-3EBD-4582-A51A-230204A467C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19983C-77F6-4897-A40E-27454F8CF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5835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A434D9-7B7A-4E3D-8DA4-4BF1E4A3E2E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dirty="0"/>
              <a:t>Way Forward on SCell Dormancy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DBC4FF4-1FC1-436A-877C-58056A298D1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/>
              <a:t>Ericsson,</a:t>
            </a:r>
            <a:r>
              <a:rPr lang="sv-SE" dirty="0">
                <a:solidFill>
                  <a:srgbClr val="0070C0"/>
                </a:solidFill>
              </a:rPr>
              <a:t> </a:t>
            </a:r>
            <a:r>
              <a:rPr lang="sv-SE" dirty="0"/>
              <a:t>...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B0516AE-7250-4E64-AF44-EC784B22B1A6}"/>
              </a:ext>
            </a:extLst>
          </p:cNvPr>
          <p:cNvSpPr txBox="1"/>
          <p:nvPr/>
        </p:nvSpPr>
        <p:spPr>
          <a:xfrm>
            <a:off x="425885" y="476032"/>
            <a:ext cx="48976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b="1" dirty="0"/>
              <a:t>3GPP TSG-RAN WG4 Meeting #96-e</a:t>
            </a:r>
          </a:p>
          <a:p>
            <a:r>
              <a:rPr lang="sv-SE" b="1" dirty="0"/>
              <a:t>Electronic Meeting, August 17 – 28, 2020</a:t>
            </a:r>
            <a:endParaRPr lang="en-US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0A03C48-36DE-4A13-9BDA-7459D109CB5C}"/>
              </a:ext>
            </a:extLst>
          </p:cNvPr>
          <p:cNvSpPr txBox="1"/>
          <p:nvPr/>
        </p:nvSpPr>
        <p:spPr>
          <a:xfrm>
            <a:off x="6868438" y="476032"/>
            <a:ext cx="48976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sv-SE" b="1" dirty="0"/>
              <a:t>R4-2012117</a:t>
            </a:r>
          </a:p>
          <a:p>
            <a:pPr algn="r"/>
            <a:r>
              <a:rPr lang="sv-SE" b="1" dirty="0"/>
              <a:t>Document for: </a:t>
            </a:r>
            <a:r>
              <a:rPr lang="sv-SE" dirty="0"/>
              <a:t>Approval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04234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0EE16-87D1-4820-A399-FE15952F3E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9560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sz="3200" b="1" dirty="0">
                <a:solidFill>
                  <a:srgbClr val="0070C0"/>
                </a:solidFill>
              </a:rPr>
              <a:t>2-3-2: Interruption requirements, outside DRX active time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A2D306-2FAF-4183-9F91-888EA80608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sv-SE" sz="2400" dirty="0">
                <a:highlight>
                  <a:srgbClr val="00FF00"/>
                </a:highlight>
              </a:rPr>
              <a:t>Agreement:</a:t>
            </a:r>
          </a:p>
          <a:p>
            <a:pPr marL="228600" lvl="1">
              <a:spcBef>
                <a:spcPts val="1000"/>
              </a:spcBef>
              <a:buFont typeface="Calibri" panose="020F0502020204030204" pitchFamily="34" charset="0"/>
              <a:buChar char="─"/>
            </a:pPr>
            <a:r>
              <a:rPr lang="en-US" sz="2000" dirty="0"/>
              <a:t>For BWP transition in a single SCell into/out of dormancy triggered by DCI 2-6 outside active time, the same set of interruption requirements shall be applied as for triggering inside active time.</a:t>
            </a:r>
          </a:p>
          <a:p>
            <a:pPr marL="228600" lvl="1">
              <a:spcBef>
                <a:spcPts val="1000"/>
              </a:spcBef>
              <a:buFont typeface="Calibri" panose="020F0502020204030204" pitchFamily="34" charset="0"/>
              <a:buChar char="─"/>
            </a:pPr>
            <a:r>
              <a:rPr lang="en-US" sz="2000" dirty="0"/>
              <a:t>If RAN1 defines something that makes Dormant BWP switching time/interruption outside DRX active time to always be absorbed into WUS gap, RAN4 revises the specification text accordingly.</a:t>
            </a:r>
          </a:p>
        </p:txBody>
      </p:sp>
    </p:spTree>
    <p:extLst>
      <p:ext uri="{BB962C8B-B14F-4D97-AF65-F5344CB8AC3E}">
        <p14:creationId xmlns:p14="http://schemas.microsoft.com/office/powerpoint/2010/main" val="17445660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0EE16-87D1-4820-A399-FE15952F3E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9560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sz="3200" b="1" dirty="0">
                <a:solidFill>
                  <a:srgbClr val="0070C0"/>
                </a:solidFill>
              </a:rPr>
              <a:t>2-4-1: Interruptions due to CSI and RRM measurements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A2D306-2FAF-4183-9F91-888EA80608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sv-SE" sz="2400" dirty="0">
                <a:highlight>
                  <a:srgbClr val="FFFF00"/>
                </a:highlight>
              </a:rPr>
              <a:t>Agreement:</a:t>
            </a:r>
          </a:p>
          <a:p>
            <a:pPr marL="228600" lvl="1">
              <a:spcBef>
                <a:spcPts val="1000"/>
              </a:spcBef>
              <a:buFont typeface="Calibri" panose="020F0502020204030204" pitchFamily="34" charset="0"/>
              <a:buChar char="─"/>
            </a:pPr>
            <a:r>
              <a:rPr lang="en-US" sz="1800" dirty="0"/>
              <a:t>For Interruptions due to SSB-based measurements and/or CSI-RS reception,</a:t>
            </a:r>
          </a:p>
          <a:p>
            <a:pPr marL="685800" lvl="2">
              <a:lnSpc>
                <a:spcPct val="70000"/>
              </a:lnSpc>
              <a:spcBef>
                <a:spcPts val="600"/>
              </a:spcBef>
              <a:buFont typeface="Calibri" panose="020F0502020204030204" pitchFamily="34" charset="0"/>
              <a:buChar char="─"/>
            </a:pPr>
            <a:r>
              <a:rPr lang="en-US" sz="1200" dirty="0"/>
              <a:t>If P-CSI reporting in dormant SCell is not configured or configured with a periodicity of CSI-</a:t>
            </a:r>
            <a:r>
              <a:rPr lang="en-US" sz="1200" dirty="0" err="1"/>
              <a:t>ReportConfig</a:t>
            </a:r>
            <a:r>
              <a:rPr lang="en-US" sz="1200" dirty="0"/>
              <a:t> for a </a:t>
            </a:r>
            <a:r>
              <a:rPr lang="en-US" sz="1200" dirty="0" err="1"/>
              <a:t>domant</a:t>
            </a:r>
            <a:r>
              <a:rPr lang="en-US" sz="1200" dirty="0"/>
              <a:t> SCell larger than [Z=160]</a:t>
            </a:r>
            <a:r>
              <a:rPr lang="en-US" sz="1200" dirty="0" err="1"/>
              <a:t>ms</a:t>
            </a:r>
            <a:r>
              <a:rPr lang="en-US" sz="1200" dirty="0"/>
              <a:t>:</a:t>
            </a:r>
          </a:p>
          <a:p>
            <a:pPr marL="1143000" lvl="3">
              <a:lnSpc>
                <a:spcPct val="70000"/>
              </a:lnSpc>
              <a:spcBef>
                <a:spcPts val="600"/>
              </a:spcBef>
              <a:buFont typeface="Calibri" panose="020F0502020204030204" pitchFamily="34" charset="0"/>
              <a:buChar char="─"/>
            </a:pPr>
            <a:r>
              <a:rPr lang="en-US" sz="1200" dirty="0"/>
              <a:t>Interruptions due to SSB reception are allowed with up to [X=0.5]% probability of missed ACK/NACK with the following conditions</a:t>
            </a:r>
          </a:p>
          <a:p>
            <a:pPr marL="1600200" lvl="4">
              <a:lnSpc>
                <a:spcPct val="70000"/>
              </a:lnSpc>
              <a:spcBef>
                <a:spcPts val="600"/>
              </a:spcBef>
              <a:buFont typeface="Calibri" panose="020F0502020204030204" pitchFamily="34" charset="0"/>
              <a:buChar char="─"/>
            </a:pPr>
            <a:r>
              <a:rPr lang="en-US" sz="1200" dirty="0"/>
              <a:t>UE is only allowed to cause interruptions immediately before and after an SSB burst</a:t>
            </a:r>
            <a:endParaRPr lang="en-US" sz="1200" strike="sngStrike" dirty="0"/>
          </a:p>
          <a:p>
            <a:pPr marL="1600200" lvl="4">
              <a:lnSpc>
                <a:spcPct val="70000"/>
              </a:lnSpc>
              <a:spcBef>
                <a:spcPts val="600"/>
              </a:spcBef>
              <a:buFont typeface="Calibri" panose="020F0502020204030204" pitchFamily="34" charset="0"/>
              <a:buChar char="─"/>
            </a:pPr>
            <a:r>
              <a:rPr lang="en-US" sz="1200" dirty="0"/>
              <a:t>Each interruption shall not exceed requirement in Table 8.2.2.2.2-1 if victim cells are not in the same band as the aggressor SCell</a:t>
            </a:r>
          </a:p>
          <a:p>
            <a:pPr marL="1600200" lvl="4">
              <a:lnSpc>
                <a:spcPct val="70000"/>
              </a:lnSpc>
              <a:spcBef>
                <a:spcPts val="600"/>
              </a:spcBef>
              <a:buFont typeface="Calibri" panose="020F0502020204030204" pitchFamily="34" charset="0"/>
              <a:buChar char="─"/>
            </a:pPr>
            <a:r>
              <a:rPr lang="en-US" sz="1200" dirty="0"/>
              <a:t>Each interruption shall not exceed requirement in Table 8.2.2.2.2-2 if victim cells are in the same band as the aggressor SCell.</a:t>
            </a:r>
          </a:p>
          <a:p>
            <a:pPr marL="1143000" lvl="3">
              <a:lnSpc>
                <a:spcPct val="70000"/>
              </a:lnSpc>
              <a:spcBef>
                <a:spcPts val="600"/>
              </a:spcBef>
              <a:buFont typeface="Calibri" panose="020F0502020204030204" pitchFamily="34" charset="0"/>
              <a:buChar char="─"/>
            </a:pPr>
            <a:r>
              <a:rPr lang="en-US" sz="1200" dirty="0"/>
              <a:t>For CSI-RS reception,</a:t>
            </a:r>
          </a:p>
          <a:p>
            <a:pPr marL="1600200" lvl="4">
              <a:lnSpc>
                <a:spcPct val="70000"/>
              </a:lnSpc>
              <a:spcBef>
                <a:spcPts val="600"/>
              </a:spcBef>
              <a:buFont typeface="Calibri" panose="020F0502020204030204" pitchFamily="34" charset="0"/>
              <a:buChar char="─"/>
            </a:pPr>
            <a:r>
              <a:rPr lang="en-US" sz="1200" dirty="0"/>
              <a:t>UE is allowed to cause interruptions immediately before and after consecutive CSI-RS resources associated with CSI-</a:t>
            </a:r>
            <a:r>
              <a:rPr lang="en-US" sz="1200" dirty="0" err="1"/>
              <a:t>ReportConfig</a:t>
            </a:r>
            <a:endParaRPr lang="en-US" sz="1200" dirty="0"/>
          </a:p>
          <a:p>
            <a:pPr marL="1600200" lvl="4">
              <a:lnSpc>
                <a:spcPct val="70000"/>
              </a:lnSpc>
              <a:spcBef>
                <a:spcPts val="600"/>
              </a:spcBef>
              <a:buFont typeface="Calibri" panose="020F0502020204030204" pitchFamily="34" charset="0"/>
              <a:buChar char="─"/>
            </a:pPr>
            <a:r>
              <a:rPr lang="en-US" sz="1200" dirty="0"/>
              <a:t>Additionally, if there are configured periodic CSI-RS resources not for CSI acquisition (e.g. TRS, BM), interruptions are allowed with up to [Y=0.5]% probability of missed ACK/NACK immediately before and after the consecutive CSI-RS resources not associated with CSI-</a:t>
            </a:r>
            <a:r>
              <a:rPr lang="en-US" sz="1200" dirty="0" err="1"/>
              <a:t>ReportConfig</a:t>
            </a:r>
            <a:endParaRPr lang="en-US" sz="1200" dirty="0"/>
          </a:p>
          <a:p>
            <a:pPr marL="1600200" lvl="4">
              <a:lnSpc>
                <a:spcPct val="70000"/>
              </a:lnSpc>
              <a:spcBef>
                <a:spcPts val="600"/>
              </a:spcBef>
              <a:buFont typeface="Calibri" panose="020F0502020204030204" pitchFamily="34" charset="0"/>
              <a:buChar char="─"/>
            </a:pPr>
            <a:r>
              <a:rPr lang="en-US" sz="1200" dirty="0"/>
              <a:t>Each interruption shall not exceed requirement in Table 8.2.2.2.2-1</a:t>
            </a:r>
          </a:p>
          <a:p>
            <a:pPr marL="1143000" lvl="3">
              <a:lnSpc>
                <a:spcPct val="70000"/>
              </a:lnSpc>
              <a:spcBef>
                <a:spcPts val="600"/>
              </a:spcBef>
              <a:buFont typeface="Calibri" panose="020F0502020204030204" pitchFamily="34" charset="0"/>
              <a:buChar char="─"/>
            </a:pPr>
            <a:r>
              <a:rPr lang="en-US" sz="1200" dirty="0"/>
              <a:t>Whether or not interruption happens to cells across FRs is determined by whether UE is capable of per-FR gap or not as defined in the legacy requirement of interruptions during measurements on deactivated SCC</a:t>
            </a:r>
          </a:p>
          <a:p>
            <a:pPr marL="1143000" lvl="3">
              <a:lnSpc>
                <a:spcPct val="70000"/>
              </a:lnSpc>
              <a:spcBef>
                <a:spcPts val="600"/>
              </a:spcBef>
              <a:buFont typeface="Calibri" panose="020F0502020204030204" pitchFamily="34" charset="0"/>
              <a:buChar char="─"/>
            </a:pPr>
            <a:r>
              <a:rPr lang="en-US" sz="1200" dirty="0"/>
              <a:t>Otherwise:</a:t>
            </a:r>
          </a:p>
          <a:p>
            <a:pPr marL="1600200" lvl="4">
              <a:lnSpc>
                <a:spcPct val="70000"/>
              </a:lnSpc>
              <a:spcBef>
                <a:spcPts val="600"/>
              </a:spcBef>
              <a:buFont typeface="Calibri" panose="020F0502020204030204" pitchFamily="34" charset="0"/>
              <a:buChar char="─"/>
            </a:pPr>
            <a:r>
              <a:rPr lang="en-US" sz="1200" dirty="0"/>
              <a:t>SSB and CSI-RS reception in the dormant SCell shall not cause interruption to active Cells</a:t>
            </a:r>
          </a:p>
          <a:p>
            <a:pPr marL="228600" lvl="1">
              <a:lnSpc>
                <a:spcPct val="70000"/>
              </a:lnSpc>
              <a:spcBef>
                <a:spcPts val="600"/>
              </a:spcBef>
              <a:buFont typeface="Calibri" panose="020F0502020204030204" pitchFamily="34" charset="0"/>
              <a:buChar char="─"/>
            </a:pPr>
            <a:r>
              <a:rPr lang="en-US" sz="1800" dirty="0"/>
              <a:t>Values of Z, X and Y are to be revisited at next RAN4 meeting</a:t>
            </a:r>
          </a:p>
        </p:txBody>
      </p:sp>
    </p:spTree>
    <p:extLst>
      <p:ext uri="{BB962C8B-B14F-4D97-AF65-F5344CB8AC3E}">
        <p14:creationId xmlns:p14="http://schemas.microsoft.com/office/powerpoint/2010/main" val="6319134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0EE16-87D1-4820-A399-FE15952F3E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9560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sz="3200" b="1" dirty="0">
                <a:solidFill>
                  <a:srgbClr val="0070C0"/>
                </a:solidFill>
              </a:rPr>
              <a:t>2-5-1: Delay requirements, switching of multiple </a:t>
            </a:r>
            <a:r>
              <a:rPr lang="en-US" sz="3200" b="1" dirty="0" err="1">
                <a:solidFill>
                  <a:srgbClr val="0070C0"/>
                </a:solidFill>
              </a:rPr>
              <a:t>SCells</a:t>
            </a:r>
            <a:endParaRPr lang="en-US" sz="3200" b="1" dirty="0">
              <a:solidFill>
                <a:srgbClr val="0070C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A2D306-2FAF-4183-9F91-888EA80608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sv-SE" sz="2400" dirty="0">
                <a:highlight>
                  <a:srgbClr val="FFFF00"/>
                </a:highlight>
              </a:rPr>
              <a:t>Agreement:</a:t>
            </a:r>
          </a:p>
          <a:p>
            <a:pPr marL="228600" lvl="1">
              <a:spcBef>
                <a:spcPts val="1000"/>
              </a:spcBef>
              <a:buFont typeface="Calibri" panose="020F0502020204030204" pitchFamily="34" charset="0"/>
              <a:buChar char="─"/>
            </a:pPr>
            <a:r>
              <a:rPr lang="en-US" sz="2000" dirty="0"/>
              <a:t>Delay requirements for switching of multiple </a:t>
            </a:r>
            <a:r>
              <a:rPr lang="en-US" sz="2000" dirty="0" err="1"/>
              <a:t>SCells</a:t>
            </a:r>
            <a:r>
              <a:rPr lang="en-US" sz="2000" dirty="0"/>
              <a:t> between dormancy and non-dormancy shall be based on corresponding delay requirements for switching of multiple </a:t>
            </a:r>
            <a:r>
              <a:rPr lang="en-US" sz="2000" dirty="0" err="1"/>
              <a:t>SCells</a:t>
            </a:r>
            <a:r>
              <a:rPr lang="en-US" sz="2000" dirty="0"/>
              <a:t> between non-dormant BWPs, i.e., </a:t>
            </a:r>
            <a:r>
              <a:rPr lang="en-US" sz="2000" dirty="0" err="1"/>
              <a:t>T</a:t>
            </a:r>
            <a:r>
              <a:rPr lang="en-US" sz="2000" baseline="-25000" dirty="0" err="1"/>
              <a:t>MultipleBWPswitchDelay</a:t>
            </a:r>
            <a:r>
              <a:rPr lang="en-US" sz="2000" dirty="0"/>
              <a:t> or </a:t>
            </a:r>
            <a:r>
              <a:rPr lang="en-US" sz="2000" dirty="0" err="1"/>
              <a:t>T</a:t>
            </a:r>
            <a:r>
              <a:rPr lang="en-US" sz="2000" baseline="-25000" dirty="0" err="1"/>
              <a:t>MultipleBWPswitchDelay</a:t>
            </a:r>
            <a:r>
              <a:rPr lang="en-US" sz="2000" dirty="0" err="1"/>
              <a:t>+Z</a:t>
            </a:r>
            <a:r>
              <a:rPr lang="en-US" sz="2000" dirty="0"/>
              <a:t> for simultaneous BWP switching case.</a:t>
            </a:r>
          </a:p>
          <a:p>
            <a:pPr marL="228600" lvl="1">
              <a:spcBef>
                <a:spcPts val="1000"/>
              </a:spcBef>
              <a:buFont typeface="Calibri" panose="020F0502020204030204" pitchFamily="34" charset="0"/>
              <a:buChar char="─"/>
            </a:pPr>
            <a:r>
              <a:rPr lang="en-GB" sz="2000" dirty="0"/>
              <a:t>The further need for optimizations can be discussed in the future release, if needed</a:t>
            </a:r>
          </a:p>
          <a:p>
            <a:pPr marL="0" lvl="1" indent="0">
              <a:spcBef>
                <a:spcPts val="1000"/>
              </a:spcBef>
              <a:buNone/>
            </a:pP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8805251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0EE16-87D1-4820-A399-FE15952F3E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9560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sz="3200" b="1" dirty="0">
                <a:solidFill>
                  <a:srgbClr val="0070C0"/>
                </a:solidFill>
              </a:rPr>
              <a:t>2-5-2: Interruption requirements, switching of multiple </a:t>
            </a:r>
            <a:r>
              <a:rPr lang="en-US" sz="3200" b="1" dirty="0" err="1">
                <a:solidFill>
                  <a:srgbClr val="0070C0"/>
                </a:solidFill>
              </a:rPr>
              <a:t>SCells</a:t>
            </a:r>
            <a:endParaRPr lang="en-US" sz="3200" b="1" dirty="0">
              <a:solidFill>
                <a:srgbClr val="0070C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A2D306-2FAF-4183-9F91-888EA80608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sv-SE" sz="2400" dirty="0">
                <a:highlight>
                  <a:srgbClr val="00FF00"/>
                </a:highlight>
              </a:rPr>
              <a:t>Agreement:</a:t>
            </a:r>
          </a:p>
          <a:p>
            <a:pPr marL="228600" lvl="1">
              <a:spcBef>
                <a:spcPts val="1000"/>
              </a:spcBef>
              <a:buFont typeface="Calibri" panose="020F0502020204030204" pitchFamily="34" charset="0"/>
              <a:buChar char="─"/>
            </a:pPr>
            <a:r>
              <a:rPr lang="en-US" sz="2000" dirty="0"/>
              <a:t>Interruption requirements for switching of multiple </a:t>
            </a:r>
            <a:r>
              <a:rPr lang="en-US" sz="2000" dirty="0" err="1"/>
              <a:t>Scells</a:t>
            </a:r>
            <a:r>
              <a:rPr lang="en-US" sz="2000" dirty="0"/>
              <a:t> between dormancy and non-dormancy shall be based on corresponding interruption requirements for switching of multiple </a:t>
            </a:r>
            <a:r>
              <a:rPr lang="en-US" sz="2000" dirty="0" err="1"/>
              <a:t>SCells</a:t>
            </a:r>
            <a:r>
              <a:rPr lang="en-US" sz="2000" dirty="0"/>
              <a:t> between non-dormant BWPs, i.e., the interruption as defined for single CC dormancy switch is allowed for each dormancy switch.</a:t>
            </a:r>
          </a:p>
          <a:p>
            <a:pPr marL="228600" lvl="1">
              <a:spcBef>
                <a:spcPts val="1000"/>
              </a:spcBef>
              <a:buFont typeface="Calibri" panose="020F0502020204030204" pitchFamily="34" charset="0"/>
              <a:buChar char="─"/>
            </a:pPr>
            <a:r>
              <a:rPr lang="en-US" sz="2000" dirty="0"/>
              <a:t>Interruption is allowed regardless of which parameters change between dormancy and non-dormancy</a:t>
            </a:r>
          </a:p>
          <a:p>
            <a:pPr marL="228600" lvl="1">
              <a:spcBef>
                <a:spcPts val="1000"/>
              </a:spcBef>
              <a:buFont typeface="Calibri" panose="020F0502020204030204" pitchFamily="34" charset="0"/>
              <a:buChar char="─"/>
            </a:pPr>
            <a:r>
              <a:rPr lang="en-GB" sz="2000" dirty="0"/>
              <a:t>The further need for optimizations can be discussed in the future release, if needed</a:t>
            </a:r>
          </a:p>
          <a:p>
            <a:pPr marL="0" lvl="1" indent="0">
              <a:spcBef>
                <a:spcPts val="1000"/>
              </a:spcBef>
              <a:buNone/>
            </a:pPr>
            <a:endParaRPr lang="en-GB" dirty="0"/>
          </a:p>
          <a:p>
            <a:pPr marL="228600" lvl="1">
              <a:spcBef>
                <a:spcPts val="1000"/>
              </a:spcBef>
              <a:buFont typeface="Calibri" panose="020F0502020204030204" pitchFamily="34" charset="0"/>
              <a:buChar char="─"/>
            </a:pP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38916100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0EE16-87D1-4820-A399-FE15952F3E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9560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sz="3200" b="1" dirty="0">
                <a:solidFill>
                  <a:srgbClr val="0070C0"/>
                </a:solidFill>
              </a:rPr>
              <a:t>2-6-1: Requirements for cross carrier scheduled DCI-based BWP switch on single/multiple CCs</a:t>
            </a:r>
            <a:endParaRPr lang="en-US" sz="2800" b="1" dirty="0">
              <a:solidFill>
                <a:srgbClr val="00B05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A2D306-2FAF-4183-9F91-888EA80608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sv-SE" sz="2400" dirty="0">
                <a:highlight>
                  <a:srgbClr val="00FF00"/>
                </a:highlight>
              </a:rPr>
              <a:t>Agreement:</a:t>
            </a:r>
          </a:p>
          <a:p>
            <a:pPr marL="228600" lvl="1">
              <a:spcBef>
                <a:spcPts val="1000"/>
              </a:spcBef>
              <a:buFont typeface="Calibri" panose="020F0502020204030204" pitchFamily="34" charset="0"/>
              <a:buChar char="─"/>
            </a:pPr>
            <a:r>
              <a:rPr lang="en-US" sz="2000" dirty="0"/>
              <a:t>Existing Rel-15/Rel-16 BWP switching requirements cannot apply for cross carrier scheduled DCI-based BWP switch on single/multiple CCs 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20011822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0EE16-87D1-4820-A399-FE15952F3E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9560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sz="3200" b="1" dirty="0">
                <a:solidFill>
                  <a:srgbClr val="0070C0"/>
                </a:solidFill>
              </a:rPr>
              <a:t>2-6-2: Requirements for cross carrier scheduled DCI-based BWP switch on single/multiple CCs</a:t>
            </a:r>
            <a:endParaRPr lang="en-US" sz="2800" b="1" dirty="0">
              <a:solidFill>
                <a:srgbClr val="0070C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A2D306-2FAF-4183-9F91-888EA80608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sv-SE" sz="2400" dirty="0">
                <a:highlight>
                  <a:srgbClr val="00FF00"/>
                </a:highlight>
              </a:rPr>
              <a:t>Agreement:</a:t>
            </a:r>
          </a:p>
          <a:p>
            <a:pPr marL="228600" lvl="1">
              <a:spcBef>
                <a:spcPts val="1000"/>
              </a:spcBef>
              <a:buFont typeface="Calibri" panose="020F0502020204030204" pitchFamily="34" charset="0"/>
              <a:buChar char="─"/>
            </a:pPr>
            <a:r>
              <a:rPr lang="en-US" sz="2000" dirty="0"/>
              <a:t>RAN4 to define requirements for cross carrier scheduled DCI-based BWP switch on single/multiple CCs in Rel-16 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5135826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C94423-4F03-45E4-8BA4-70C5EB791E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>
                <a:solidFill>
                  <a:srgbClr val="0070C0"/>
                </a:solidFill>
              </a:rPr>
              <a:t>For next RAN4 meeting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801D5C-A0FF-402B-B2D5-E4F7C04B6F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28600" lvl="1" hangingPunct="0">
              <a:spcBef>
                <a:spcPts val="1000"/>
              </a:spcBef>
              <a:buFont typeface="Calibri" panose="020F0502020204030204" pitchFamily="34" charset="0"/>
              <a:buChar char="─"/>
            </a:pPr>
            <a:r>
              <a:rPr lang="en-US" sz="2600" b="1" dirty="0">
                <a:solidFill>
                  <a:srgbClr val="0070C0"/>
                </a:solidFill>
              </a:rPr>
              <a:t>Sub-topic 2-4: CSI and RRM measurements during dormancy</a:t>
            </a:r>
          </a:p>
          <a:p>
            <a:pPr lvl="1" hangingPunct="0">
              <a:buFont typeface="Wingdings" panose="05000000000000000000" pitchFamily="2" charset="2"/>
              <a:buChar char="§"/>
            </a:pPr>
            <a:r>
              <a:rPr lang="en-GB" dirty="0"/>
              <a:t>Issue 2-4-1: Interruptions due to CSI and RRM measurements</a:t>
            </a:r>
          </a:p>
          <a:p>
            <a:pPr lvl="2" hangingPunct="0">
              <a:buFont typeface="Calibri" panose="020F0502020204030204" pitchFamily="34" charset="0"/>
              <a:buChar char="─"/>
            </a:pPr>
            <a:r>
              <a:rPr lang="en-GB" sz="2400" dirty="0"/>
              <a:t>Interested companies are invited to revisit tentative values X=0.5, Y=0.5 and Z=160ms.</a:t>
            </a:r>
          </a:p>
          <a:p>
            <a:pPr lvl="2" hangingPunct="0">
              <a:buFont typeface="Calibri" panose="020F0502020204030204" pitchFamily="34" charset="0"/>
              <a:buChar char="─"/>
            </a:pPr>
            <a:endParaRPr lang="en-GB" sz="2400" dirty="0">
              <a:solidFill>
                <a:schemeClr val="accent2"/>
              </a:solidFill>
            </a:endParaRPr>
          </a:p>
          <a:p>
            <a:pPr marL="228600" lvl="1" hangingPunct="0">
              <a:spcBef>
                <a:spcPts val="1000"/>
              </a:spcBef>
              <a:buFont typeface="Calibri" panose="020F0502020204030204" pitchFamily="34" charset="0"/>
              <a:buChar char="─"/>
            </a:pPr>
            <a:r>
              <a:rPr lang="en-US" sz="2600" b="1" dirty="0">
                <a:solidFill>
                  <a:srgbClr val="0070C0"/>
                </a:solidFill>
              </a:rPr>
              <a:t>Sub-topic 2-6: Requirements for cross carrier scheduled DCI-based BWP switch on single/multiple CCs</a:t>
            </a:r>
          </a:p>
          <a:p>
            <a:pPr lvl="2" hangingPunct="0">
              <a:buFont typeface="Calibri" panose="020F0502020204030204" pitchFamily="34" charset="0"/>
              <a:buChar char="─"/>
            </a:pPr>
            <a:r>
              <a:rPr lang="en-US" sz="2400" dirty="0"/>
              <a:t>Define requirements for cross carrier scheduled DCI-based BWP switch on single/multiple CCs in R16. </a:t>
            </a:r>
          </a:p>
          <a:p>
            <a:pPr lvl="1" hangingPunct="0">
              <a:buFont typeface="Calibri" panose="020F0502020204030204" pitchFamily="34" charset="0"/>
              <a:buChar char="─"/>
            </a:pPr>
            <a:endParaRPr lang="en-US" b="1" dirty="0">
              <a:solidFill>
                <a:srgbClr val="00B050"/>
              </a:solidFill>
            </a:endParaRPr>
          </a:p>
          <a:p>
            <a:pPr lvl="1" hangingPunct="0">
              <a:buFont typeface="Calibri" panose="020F0502020204030204" pitchFamily="34" charset="0"/>
              <a:buChar char="─"/>
            </a:pPr>
            <a:endParaRPr lang="en-US" b="1" dirty="0">
              <a:solidFill>
                <a:srgbClr val="00B050"/>
              </a:solidFill>
            </a:endParaRPr>
          </a:p>
          <a:p>
            <a:pPr hangingPunct="0">
              <a:buFont typeface="Calibri" panose="020F0502020204030204" pitchFamily="34" charset="0"/>
              <a:buChar char="─"/>
            </a:pPr>
            <a:endParaRPr lang="en-GB" dirty="0"/>
          </a:p>
          <a:p>
            <a:pPr marL="914400" lvl="2" indent="0" hangingPunct="0">
              <a:buNone/>
            </a:pPr>
            <a:endParaRPr lang="en-GB" dirty="0"/>
          </a:p>
          <a:p>
            <a:pPr marL="914400" lvl="2" indent="0" hangingPunc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53174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A5FE86-919F-4702-B49F-0723DA312E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>
                <a:solidFill>
                  <a:srgbClr val="0070C0"/>
                </a:solidFill>
              </a:rPr>
              <a:t>Background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3C3F84-B908-4EA7-B3EF-757D8ABB73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 sz="2400" dirty="0"/>
              <a:t>At RAN4#94e, agreements on SCell dormancy were captured in </a:t>
            </a:r>
            <a:r>
              <a:rPr lang="en-US" sz="2400" dirty="0"/>
              <a:t>R4-2002238 “WF on UE RRM requirements for dormancy SCell”</a:t>
            </a:r>
          </a:p>
          <a:p>
            <a:r>
              <a:rPr lang="en-US" sz="2400" dirty="0"/>
              <a:t>At RAN4#94e-Bis, agreements on SCell dormancy were captured in R4-2005329 “Way Forward on SCell Dormancy”</a:t>
            </a:r>
          </a:p>
          <a:p>
            <a:r>
              <a:rPr lang="en-US" sz="2400" dirty="0"/>
              <a:t>At RAN4#95e, agreements on SCell dormancy were captured in R4-2008607 “Way Forward on SCell Dormancy”</a:t>
            </a:r>
          </a:p>
        </p:txBody>
      </p:sp>
    </p:spTree>
    <p:extLst>
      <p:ext uri="{BB962C8B-B14F-4D97-AF65-F5344CB8AC3E}">
        <p14:creationId xmlns:p14="http://schemas.microsoft.com/office/powerpoint/2010/main" val="2223675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A5FE86-919F-4702-B49F-0723DA312E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>
                <a:solidFill>
                  <a:srgbClr val="0070C0"/>
                </a:solidFill>
              </a:rPr>
              <a:t>Background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3C3F84-B908-4EA7-B3EF-757D8ABB73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sv-SE" sz="3100" dirty="0"/>
              <a:t>At RAN4#96e, the following topics were discussed:</a:t>
            </a:r>
          </a:p>
          <a:p>
            <a:pPr lvl="0" hangingPunct="0">
              <a:buFont typeface="Calibri" panose="020F0502020204030204" pitchFamily="34" charset="0"/>
              <a:buChar char="─"/>
            </a:pPr>
            <a:r>
              <a:rPr lang="en-US" sz="2600" b="1" dirty="0">
                <a:solidFill>
                  <a:srgbClr val="0070C0"/>
                </a:solidFill>
              </a:rPr>
              <a:t>Sub-topic 2-1: General</a:t>
            </a:r>
            <a:endParaRPr lang="en-US" sz="2600" dirty="0">
              <a:solidFill>
                <a:srgbClr val="0070C0"/>
              </a:solidFill>
            </a:endParaRPr>
          </a:p>
          <a:p>
            <a:pPr lvl="1" hangingPunct="0">
              <a:buFont typeface="Wingdings" panose="05000000000000000000" pitchFamily="2" charset="2"/>
              <a:buChar char="§"/>
            </a:pPr>
            <a:r>
              <a:rPr lang="en-US" dirty="0"/>
              <a:t>Issue 2-1-1: Triggering options</a:t>
            </a:r>
          </a:p>
          <a:p>
            <a:pPr lvl="1" hangingPunct="0">
              <a:buFont typeface="Wingdings" panose="05000000000000000000" pitchFamily="2" charset="2"/>
              <a:buChar char="§"/>
            </a:pPr>
            <a:r>
              <a:rPr lang="en-US" dirty="0"/>
              <a:t>Issue 2-1-2: Optimizations </a:t>
            </a:r>
            <a:r>
              <a:rPr lang="en-US" dirty="0" err="1"/>
              <a:t>w.r.t.</a:t>
            </a:r>
            <a:r>
              <a:rPr lang="en-US" dirty="0"/>
              <a:t> parameter changes</a:t>
            </a:r>
          </a:p>
          <a:p>
            <a:pPr hangingPunct="0">
              <a:buFont typeface="Calibri" panose="020F0502020204030204" pitchFamily="34" charset="0"/>
              <a:buChar char="─"/>
            </a:pPr>
            <a:r>
              <a:rPr lang="en-US" sz="2600" b="1" dirty="0">
                <a:solidFill>
                  <a:srgbClr val="0070C0"/>
                </a:solidFill>
              </a:rPr>
              <a:t>Sub-topic 2-2: Switching of single SCell between dormancy and non-dormancy, triggering inside active time</a:t>
            </a:r>
          </a:p>
          <a:p>
            <a:pPr lvl="1" hangingPunct="0">
              <a:buFont typeface="Wingdings" panose="05000000000000000000" pitchFamily="2" charset="2"/>
              <a:buChar char="§"/>
            </a:pPr>
            <a:r>
              <a:rPr lang="en-US" dirty="0"/>
              <a:t>Issue 2-2-1: Delay requirement, triggering within first 3 OFDM symbols</a:t>
            </a:r>
          </a:p>
          <a:p>
            <a:pPr lvl="1" hangingPunct="0">
              <a:buFont typeface="Wingdings" panose="05000000000000000000" pitchFamily="2" charset="2"/>
              <a:buChar char="§"/>
            </a:pPr>
            <a:r>
              <a:rPr lang="en-US" dirty="0"/>
              <a:t>Issue 2-2-2: Validity of DCI-based triggering after first 3 OFDM symbols</a:t>
            </a:r>
          </a:p>
          <a:p>
            <a:pPr lvl="1" hangingPunct="0">
              <a:buFont typeface="Wingdings" panose="05000000000000000000" pitchFamily="2" charset="2"/>
              <a:buChar char="§"/>
            </a:pPr>
            <a:r>
              <a:rPr lang="en-US" dirty="0"/>
              <a:t>Issue 2-2-3: Delay requirement, triggering after first 3 OFDM symbols</a:t>
            </a:r>
          </a:p>
          <a:p>
            <a:pPr lvl="1" hangingPunct="0">
              <a:buFont typeface="Wingdings" panose="05000000000000000000" pitchFamily="2" charset="2"/>
              <a:buChar char="§"/>
            </a:pPr>
            <a:r>
              <a:rPr lang="sv-SE" dirty="0"/>
              <a:t>Issue 2-2-4: Interruption requirement</a:t>
            </a:r>
          </a:p>
          <a:p>
            <a:pPr marL="228600" lvl="1" hangingPunct="0">
              <a:spcBef>
                <a:spcPts val="1000"/>
              </a:spcBef>
              <a:buFont typeface="Calibri" panose="020F0502020204030204" pitchFamily="34" charset="0"/>
              <a:buChar char="─"/>
            </a:pPr>
            <a:r>
              <a:rPr lang="en-US" sz="2600" b="1" dirty="0">
                <a:solidFill>
                  <a:srgbClr val="0070C0"/>
                </a:solidFill>
              </a:rPr>
              <a:t>Sub-topic 2-3: Switching of single SCell between dormancy and non-dormancy, triggering outside active time</a:t>
            </a:r>
          </a:p>
          <a:p>
            <a:pPr lvl="1" hangingPunct="0">
              <a:buFont typeface="Wingdings" panose="05000000000000000000" pitchFamily="2" charset="2"/>
              <a:buChar char="§"/>
            </a:pPr>
            <a:r>
              <a:rPr lang="en-US" dirty="0"/>
              <a:t>Issue 2-3-1: Delay requirements, outside DRX active time</a:t>
            </a:r>
          </a:p>
          <a:p>
            <a:pPr lvl="1" hangingPunct="0">
              <a:buFont typeface="Wingdings" panose="05000000000000000000" pitchFamily="2" charset="2"/>
              <a:buChar char="§"/>
            </a:pPr>
            <a:r>
              <a:rPr lang="en-US" dirty="0"/>
              <a:t>Issue 2-3-2: Interruption requirements, outside DRX active time</a:t>
            </a:r>
          </a:p>
          <a:p>
            <a:pPr marL="228600" lvl="1" hangingPunct="0">
              <a:spcBef>
                <a:spcPts val="1000"/>
              </a:spcBef>
              <a:buFont typeface="Calibri" panose="020F0502020204030204" pitchFamily="34" charset="0"/>
              <a:buChar char="─"/>
            </a:pPr>
            <a:r>
              <a:rPr lang="en-US" sz="2600" b="1" dirty="0">
                <a:solidFill>
                  <a:srgbClr val="0070C0"/>
                </a:solidFill>
              </a:rPr>
              <a:t>Sub-topic 2-4: CSI and RRM measurements during dormancy</a:t>
            </a:r>
          </a:p>
          <a:p>
            <a:pPr lvl="1" hangingPunct="0">
              <a:buFont typeface="Wingdings" panose="05000000000000000000" pitchFamily="2" charset="2"/>
              <a:buChar char="§"/>
            </a:pPr>
            <a:r>
              <a:rPr lang="en-GB" dirty="0"/>
              <a:t>Issue 2-4-1: Interruptions due to CSI and RRM measurements</a:t>
            </a:r>
            <a:endParaRPr lang="en-US" dirty="0"/>
          </a:p>
          <a:p>
            <a:pPr marL="228600" lvl="1" hangingPunct="0">
              <a:spcBef>
                <a:spcPts val="1000"/>
              </a:spcBef>
              <a:buFont typeface="Calibri" panose="020F0502020204030204" pitchFamily="34" charset="0"/>
              <a:buChar char="─"/>
            </a:pPr>
            <a:r>
              <a:rPr lang="en-US" sz="2600" b="1" dirty="0">
                <a:solidFill>
                  <a:srgbClr val="0070C0"/>
                </a:solidFill>
              </a:rPr>
              <a:t>Sub-topic 2-5: Switching of multiple </a:t>
            </a:r>
            <a:r>
              <a:rPr lang="en-US" sz="2600" b="1" dirty="0" err="1">
                <a:solidFill>
                  <a:srgbClr val="0070C0"/>
                </a:solidFill>
              </a:rPr>
              <a:t>SCells</a:t>
            </a:r>
            <a:r>
              <a:rPr lang="en-US" sz="2600" b="1" dirty="0">
                <a:solidFill>
                  <a:srgbClr val="0070C0"/>
                </a:solidFill>
              </a:rPr>
              <a:t> between dormancy and non-dormancy</a:t>
            </a:r>
          </a:p>
          <a:p>
            <a:pPr lvl="1" hangingPunct="0">
              <a:buFont typeface="Wingdings" panose="05000000000000000000" pitchFamily="2" charset="2"/>
              <a:buChar char="§"/>
            </a:pPr>
            <a:r>
              <a:rPr lang="en-GB" dirty="0"/>
              <a:t>Issue 2-5-1: Delay requirements, switching of multiple </a:t>
            </a:r>
            <a:r>
              <a:rPr lang="en-GB" dirty="0" err="1"/>
              <a:t>SCells</a:t>
            </a:r>
            <a:endParaRPr lang="en-GB" dirty="0"/>
          </a:p>
          <a:p>
            <a:pPr lvl="1" hangingPunct="0">
              <a:buFont typeface="Wingdings" panose="05000000000000000000" pitchFamily="2" charset="2"/>
              <a:buChar char="§"/>
            </a:pPr>
            <a:r>
              <a:rPr lang="en-GB" dirty="0"/>
              <a:t>Issue 2-5-2: Interruption requirements, switching of multiple </a:t>
            </a:r>
            <a:r>
              <a:rPr lang="en-GB" dirty="0" err="1"/>
              <a:t>SCells</a:t>
            </a:r>
            <a:endParaRPr lang="en-GB" dirty="0"/>
          </a:p>
          <a:p>
            <a:pPr marL="228600" lvl="1" hangingPunct="0">
              <a:spcBef>
                <a:spcPts val="1000"/>
              </a:spcBef>
              <a:buFont typeface="Calibri" panose="020F0502020204030204" pitchFamily="34" charset="0"/>
              <a:buChar char="─"/>
            </a:pPr>
            <a:r>
              <a:rPr lang="en-US" sz="2500" b="1" dirty="0">
                <a:solidFill>
                  <a:srgbClr val="0070C0"/>
                </a:solidFill>
              </a:rPr>
              <a:t>Sub-topic 2-6: Requirements for cross carrier scheduled DCI-based BWP switch on single/multiple CCs</a:t>
            </a:r>
          </a:p>
          <a:p>
            <a:pPr lvl="1" hangingPunct="0">
              <a:buFont typeface="Wingdings" panose="05000000000000000000" pitchFamily="2" charset="2"/>
              <a:buChar char="§"/>
            </a:pPr>
            <a:r>
              <a:rPr lang="en-GB" dirty="0"/>
              <a:t>Issue 2-6-1: </a:t>
            </a:r>
            <a:r>
              <a:rPr lang="en-US" dirty="0"/>
              <a:t>Whether existing BWP switching requirements can also apply </a:t>
            </a:r>
          </a:p>
          <a:p>
            <a:pPr lvl="1" hangingPunct="0">
              <a:buFont typeface="Wingdings" panose="05000000000000000000" pitchFamily="2" charset="2"/>
              <a:buChar char="§"/>
            </a:pPr>
            <a:r>
              <a:rPr lang="en-GB" dirty="0"/>
              <a:t>Issue 2-6-2: W</a:t>
            </a:r>
            <a:r>
              <a:rPr lang="en-US" dirty="0" err="1"/>
              <a:t>hether</a:t>
            </a:r>
            <a:r>
              <a:rPr lang="en-US" dirty="0"/>
              <a:t> to define requirements for cross carrier scheduled DCI-based BWP switch</a:t>
            </a:r>
            <a:endParaRPr lang="en-US" sz="2600" b="1" dirty="0"/>
          </a:p>
          <a:p>
            <a:pPr lvl="1" hangingPunct="0">
              <a:buFont typeface="Wingdings" panose="05000000000000000000" pitchFamily="2" charset="2"/>
              <a:buChar char="§"/>
            </a:pPr>
            <a:endParaRPr lang="en-US" dirty="0"/>
          </a:p>
          <a:p>
            <a:pPr lvl="1" hangingPunct="0">
              <a:buFont typeface="Wingdings" panose="05000000000000000000" pitchFamily="2" charset="2"/>
              <a:buChar char="§"/>
            </a:pPr>
            <a:endParaRPr lang="en-US" dirty="0"/>
          </a:p>
          <a:p>
            <a:pPr marL="228600" lvl="1" hangingPunct="0">
              <a:spcBef>
                <a:spcPts val="1000"/>
              </a:spcBef>
              <a:buFont typeface="Calibri" panose="020F0502020204030204" pitchFamily="34" charset="0"/>
              <a:buChar char="─"/>
            </a:pPr>
            <a:endParaRPr lang="en-US" sz="2600" b="1" dirty="0">
              <a:solidFill>
                <a:srgbClr val="0070C0"/>
              </a:solidFill>
            </a:endParaRPr>
          </a:p>
          <a:p>
            <a:pPr marL="0" lvl="1" indent="0" hangingPunct="0">
              <a:spcBef>
                <a:spcPts val="1000"/>
              </a:spcBef>
              <a:buNone/>
            </a:pPr>
            <a:endParaRPr lang="en-US" sz="2600" b="1" dirty="0">
              <a:solidFill>
                <a:srgbClr val="0070C0"/>
              </a:solidFill>
            </a:endParaRPr>
          </a:p>
          <a:p>
            <a:pPr lvl="1" hangingPunct="0">
              <a:buFont typeface="Wingdings" panose="05000000000000000000" pitchFamily="2" charset="2"/>
              <a:buChar char="§"/>
            </a:pPr>
            <a:endParaRPr lang="en-US" dirty="0"/>
          </a:p>
          <a:p>
            <a:pPr lvl="1" hangingPunct="0">
              <a:buFont typeface="Wingdings" panose="05000000000000000000" pitchFamily="2" charset="2"/>
              <a:buChar char="§"/>
            </a:pPr>
            <a:endParaRPr lang="en-US" sz="2600" b="1" dirty="0">
              <a:solidFill>
                <a:srgbClr val="0070C0"/>
              </a:solidFill>
            </a:endParaRPr>
          </a:p>
          <a:p>
            <a:pPr lvl="1" hangingPunct="0">
              <a:buFont typeface="Wingdings" panose="05000000000000000000" pitchFamily="2" charset="2"/>
              <a:buChar char="§"/>
            </a:pPr>
            <a:endParaRPr lang="sv-SE" dirty="0"/>
          </a:p>
          <a:p>
            <a:pPr lvl="1" hangingPunct="0">
              <a:buFont typeface="Wingdings" panose="05000000000000000000" pitchFamily="2" charset="2"/>
              <a:buChar char="§"/>
            </a:pPr>
            <a:endParaRPr lang="sv-SE" sz="2400" dirty="0"/>
          </a:p>
        </p:txBody>
      </p:sp>
    </p:spTree>
    <p:extLst>
      <p:ext uri="{BB962C8B-B14F-4D97-AF65-F5344CB8AC3E}">
        <p14:creationId xmlns:p14="http://schemas.microsoft.com/office/powerpoint/2010/main" val="24854850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0EE16-87D1-4820-A399-FE15952F3E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sz="3200" b="1" dirty="0">
                <a:solidFill>
                  <a:srgbClr val="0070C0"/>
                </a:solidFill>
              </a:rPr>
              <a:t>2-1-1: Triggering options</a:t>
            </a:r>
            <a:endParaRPr lang="en-US" sz="3200" dirty="0">
              <a:solidFill>
                <a:srgbClr val="0070C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A2D306-2FAF-4183-9F91-888EA80608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40199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v-SE" sz="2400" dirty="0">
                <a:highlight>
                  <a:srgbClr val="00FF00"/>
                </a:highlight>
              </a:rPr>
              <a:t>Agreement:</a:t>
            </a:r>
          </a:p>
          <a:p>
            <a:pPr>
              <a:buFont typeface="Calibri" panose="020F0502020204030204" pitchFamily="34" charset="0"/>
              <a:buChar char="─"/>
            </a:pPr>
            <a:r>
              <a:rPr lang="en-US" sz="2000" dirty="0"/>
              <a:t>Remove Timer-based triggering from scope and only support DCI-based triggering.</a:t>
            </a:r>
          </a:p>
          <a:p>
            <a:pPr>
              <a:buFont typeface="Calibri" panose="020F0502020204030204" pitchFamily="34" charset="0"/>
              <a:buChar char="─"/>
            </a:pPr>
            <a:endParaRPr lang="en-US" sz="2000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C832C3-045F-42B7-AF5C-9DCC723C80AD}"/>
              </a:ext>
            </a:extLst>
          </p:cNvPr>
          <p:cNvSpPr txBox="1">
            <a:spLocks/>
          </p:cNvSpPr>
          <p:nvPr/>
        </p:nvSpPr>
        <p:spPr>
          <a:xfrm>
            <a:off x="825228" y="3630384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0070C0"/>
                </a:solidFill>
              </a:rPr>
              <a:t>2-1-2: Optimizations </a:t>
            </a:r>
            <a:r>
              <a:rPr lang="en-US" sz="3200" b="1" dirty="0" err="1">
                <a:solidFill>
                  <a:srgbClr val="0070C0"/>
                </a:solidFill>
              </a:rPr>
              <a:t>w.r.t.</a:t>
            </a:r>
            <a:r>
              <a:rPr lang="en-US" sz="3200" b="1" dirty="0">
                <a:solidFill>
                  <a:srgbClr val="0070C0"/>
                </a:solidFill>
              </a:rPr>
              <a:t> parameter changes</a:t>
            </a:r>
            <a:endParaRPr lang="en-US" sz="3200" dirty="0">
              <a:solidFill>
                <a:srgbClr val="0070C0"/>
              </a:solidFill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614B011-70DE-4C0D-867D-704AAB0E0858}"/>
              </a:ext>
            </a:extLst>
          </p:cNvPr>
          <p:cNvSpPr txBox="1">
            <a:spLocks/>
          </p:cNvSpPr>
          <p:nvPr/>
        </p:nvSpPr>
        <p:spPr>
          <a:xfrm>
            <a:off x="825228" y="5090884"/>
            <a:ext cx="10515600" cy="16212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sv-SE" sz="2400" dirty="0">
                <a:highlight>
                  <a:srgbClr val="00FF00"/>
                </a:highlight>
              </a:rPr>
              <a:t>Agreement:</a:t>
            </a:r>
          </a:p>
          <a:p>
            <a:pPr marL="228600" lvl="1">
              <a:spcBef>
                <a:spcPts val="1000"/>
              </a:spcBef>
              <a:buFont typeface="Calibri" panose="020F0502020204030204" pitchFamily="34" charset="0"/>
              <a:buChar char="─"/>
            </a:pPr>
            <a:r>
              <a:rPr lang="en-GB" sz="2000" dirty="0"/>
              <a:t>RAN4 to only introduce generic requirements, and the further need for optimizations </a:t>
            </a:r>
            <a:r>
              <a:rPr lang="en-GB" sz="2000" dirty="0" err="1"/>
              <a:t>w.r.t.</a:t>
            </a:r>
            <a:r>
              <a:rPr lang="en-GB" sz="2000" dirty="0"/>
              <a:t> parameter change can be discussed in the future release, if needed</a:t>
            </a:r>
          </a:p>
          <a:p>
            <a:pPr marL="0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0022444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0EE16-87D1-4820-A399-FE15952F3E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9560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sz="3200" b="1" dirty="0">
                <a:solidFill>
                  <a:srgbClr val="0070C0"/>
                </a:solidFill>
              </a:rPr>
              <a:t>2-2-1: Delay requirement, triggering within first 3 OFDM symbols</a:t>
            </a:r>
            <a:endParaRPr lang="en-US" sz="3200" dirty="0">
              <a:solidFill>
                <a:srgbClr val="0070C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A2D306-2FAF-4183-9F91-888EA80608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sv-SE" sz="2400" dirty="0">
                <a:highlight>
                  <a:srgbClr val="00FF00"/>
                </a:highlight>
              </a:rPr>
              <a:t>Agreement: </a:t>
            </a:r>
          </a:p>
          <a:p>
            <a:pPr marL="228600" lvl="1">
              <a:spcBef>
                <a:spcPts val="1000"/>
              </a:spcBef>
              <a:buFont typeface="Calibri" panose="020F0502020204030204" pitchFamily="34" charset="0"/>
              <a:buChar char="─"/>
            </a:pPr>
            <a:r>
              <a:rPr lang="en-GB" sz="2000" dirty="0"/>
              <a:t>Additional [1] slot relaxation is applied to compensate for cross carrier scheduling </a:t>
            </a:r>
            <a:endParaRPr lang="en-US" sz="2000" dirty="0"/>
          </a:p>
          <a:p>
            <a:pPr marL="800100" lvl="2" indent="-342900"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en-GB" dirty="0"/>
              <a:t>In case SCS differs between </a:t>
            </a:r>
            <a:r>
              <a:rPr lang="en-GB" dirty="0" err="1"/>
              <a:t>spCell</a:t>
            </a:r>
            <a:r>
              <a:rPr lang="en-GB" dirty="0"/>
              <a:t> and SCell, the smaller SCS applies.</a:t>
            </a:r>
          </a:p>
          <a:p>
            <a:pPr marL="228600" lvl="1">
              <a:spcBef>
                <a:spcPts val="1000"/>
              </a:spcBef>
              <a:buFont typeface="Calibri" panose="020F0502020204030204" pitchFamily="34" charset="0"/>
              <a:buChar char="─"/>
            </a:pP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21530093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0EE16-87D1-4820-A399-FE15952F3E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9560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sz="3200" b="1" dirty="0">
                <a:solidFill>
                  <a:srgbClr val="0070C0"/>
                </a:solidFill>
              </a:rPr>
              <a:t>2-2-2: Validity of DCI-based triggering after first 3 OFDM symbols</a:t>
            </a:r>
            <a:endParaRPr lang="en-US" sz="3200" dirty="0">
              <a:solidFill>
                <a:srgbClr val="0070C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A2D306-2FAF-4183-9F91-888EA80608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sv-SE" sz="2400" dirty="0">
                <a:highlight>
                  <a:srgbClr val="00FF00"/>
                </a:highlight>
              </a:rPr>
              <a:t>Agreement:</a:t>
            </a:r>
          </a:p>
          <a:p>
            <a:pPr marL="228600" lvl="1">
              <a:spcBef>
                <a:spcPts val="1000"/>
              </a:spcBef>
              <a:buFont typeface="Calibri" panose="020F0502020204030204" pitchFamily="34" charset="0"/>
              <a:buChar char="─"/>
            </a:pPr>
            <a:r>
              <a:rPr lang="en-US" sz="2000" dirty="0"/>
              <a:t>Triggering by means of receiving DCI after first X=3 OFDM symbols in a slot is only valid for UE supporting </a:t>
            </a:r>
            <a:r>
              <a:rPr lang="en-US" sz="2000" i="1" dirty="0" err="1"/>
              <a:t>pdcch-MonitoringAnyOccasionsWithSpanGap</a:t>
            </a:r>
            <a:r>
              <a:rPr lang="en-US" sz="2000" dirty="0"/>
              <a:t> or </a:t>
            </a:r>
            <a:r>
              <a:rPr lang="en-US" sz="2000" i="1" dirty="0" err="1"/>
              <a:t>pdcch-MonitoringAnyOccasions</a:t>
            </a:r>
            <a:r>
              <a:rPr lang="en-US" sz="2000" dirty="0"/>
              <a:t>.</a:t>
            </a:r>
          </a:p>
          <a:p>
            <a:pPr marL="228600" lvl="1">
              <a:spcBef>
                <a:spcPts val="1000"/>
              </a:spcBef>
              <a:buFont typeface="Calibri" panose="020F0502020204030204" pitchFamily="34" charset="0"/>
              <a:buChar char="─"/>
            </a:pPr>
            <a:r>
              <a:rPr lang="en-US" sz="2000" dirty="0"/>
              <a:t>The conditions are captured in RAN1 specification, and at least for now we do not repeat them in the RRM specification.</a:t>
            </a:r>
          </a:p>
        </p:txBody>
      </p:sp>
    </p:spTree>
    <p:extLst>
      <p:ext uri="{BB962C8B-B14F-4D97-AF65-F5344CB8AC3E}">
        <p14:creationId xmlns:p14="http://schemas.microsoft.com/office/powerpoint/2010/main" val="33494305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0EE16-87D1-4820-A399-FE15952F3E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9560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sz="3200" b="1" dirty="0">
                <a:solidFill>
                  <a:srgbClr val="0070C0"/>
                </a:solidFill>
              </a:rPr>
              <a:t>2-2-3: Delay requirement, triggering after first 3 OFDM symbols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A2D306-2FAF-4183-9F91-888EA80608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sv-SE" sz="2400" dirty="0">
                <a:highlight>
                  <a:srgbClr val="00FF00"/>
                </a:highlight>
              </a:rPr>
              <a:t>Agreement:</a:t>
            </a:r>
          </a:p>
          <a:p>
            <a:pPr marL="228600" lvl="1">
              <a:spcBef>
                <a:spcPts val="1000"/>
              </a:spcBef>
              <a:buFont typeface="Calibri" panose="020F0502020204030204" pitchFamily="34" charset="0"/>
              <a:buChar char="─"/>
            </a:pPr>
            <a:r>
              <a:rPr lang="en-US" sz="2000" dirty="0"/>
              <a:t>RAN4 captures the delay requirement for triggering after first 3 OFDM symbols in a DCI format-agnostic manner</a:t>
            </a:r>
          </a:p>
          <a:p>
            <a:pPr marL="228600" lvl="1">
              <a:spcBef>
                <a:spcPts val="1000"/>
              </a:spcBef>
              <a:buFont typeface="Calibri" panose="020F0502020204030204" pitchFamily="34" charset="0"/>
              <a:buChar char="─"/>
            </a:pPr>
            <a:r>
              <a:rPr lang="en-US" sz="2000" dirty="0"/>
              <a:t>In case RAN1 introduces restrictions for DCI formats 0_1 and/or 1_1, RAN4 will update the RRM specification accordingly.</a:t>
            </a:r>
          </a:p>
          <a:p>
            <a:pPr marL="228600" lvl="1">
              <a:spcBef>
                <a:spcPts val="1000"/>
              </a:spcBef>
              <a:buFont typeface="Calibri" panose="020F0502020204030204" pitchFamily="34" charset="0"/>
              <a:buChar char="─"/>
            </a:pPr>
            <a:r>
              <a:rPr lang="en-GB" sz="2000" dirty="0"/>
              <a:t>Additional [1] slot relaxation is applied to compensate for cross carrier scheduling</a:t>
            </a:r>
            <a:endParaRPr lang="en-US" sz="2000" dirty="0"/>
          </a:p>
          <a:p>
            <a:pPr marL="800100" lvl="2" indent="-342900"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en-GB" dirty="0"/>
              <a:t>In case SCS differs between </a:t>
            </a:r>
            <a:r>
              <a:rPr lang="en-GB" dirty="0" err="1"/>
              <a:t>spCell</a:t>
            </a:r>
            <a:r>
              <a:rPr lang="en-GB" dirty="0"/>
              <a:t> and SCell, the smaller SCS applies.</a:t>
            </a:r>
            <a:endParaRPr lang="en-US" sz="2000" dirty="0"/>
          </a:p>
          <a:p>
            <a:pPr marL="228600" lvl="1">
              <a:spcBef>
                <a:spcPts val="1000"/>
              </a:spcBef>
              <a:buFont typeface="Calibri" panose="020F0502020204030204" pitchFamily="34" charset="0"/>
              <a:buChar char="─"/>
            </a:pPr>
            <a:r>
              <a:rPr lang="en-US" sz="2000" dirty="0"/>
              <a:t>Additional Z=1 slot (</a:t>
            </a:r>
            <a:r>
              <a:rPr lang="en-US" sz="2000" dirty="0" err="1"/>
              <a:t>spCell</a:t>
            </a:r>
            <a:r>
              <a:rPr lang="en-US" sz="2000" dirty="0"/>
              <a:t> numerology) relaxation is applied for DCI received after first X=3 symbols in a slot</a:t>
            </a:r>
          </a:p>
        </p:txBody>
      </p:sp>
    </p:spTree>
    <p:extLst>
      <p:ext uri="{BB962C8B-B14F-4D97-AF65-F5344CB8AC3E}">
        <p14:creationId xmlns:p14="http://schemas.microsoft.com/office/powerpoint/2010/main" val="33648593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0EE16-87D1-4820-A399-FE15952F3E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9560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sz="3200" b="1" dirty="0">
                <a:solidFill>
                  <a:srgbClr val="0070C0"/>
                </a:solidFill>
              </a:rPr>
              <a:t>2-2-4: Interruption requirement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A2D306-2FAF-4183-9F91-888EA80608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sv-SE" sz="2400" dirty="0">
                <a:highlight>
                  <a:srgbClr val="FFFF00"/>
                </a:highlight>
              </a:rPr>
              <a:t>Agreement:</a:t>
            </a:r>
          </a:p>
          <a:p>
            <a:pPr marL="228600" lvl="1">
              <a:lnSpc>
                <a:spcPct val="110000"/>
              </a:lnSpc>
              <a:spcBef>
                <a:spcPts val="1000"/>
              </a:spcBef>
              <a:buFont typeface="Calibri" panose="020F0502020204030204" pitchFamily="34" charset="0"/>
              <a:buChar char="─"/>
            </a:pPr>
            <a:r>
              <a:rPr lang="en-GB" sz="2200" dirty="0"/>
              <a:t>Upon BWP transition in a single SCell into/out of dormancy, RAN4 to define the interruption requirements as follows:</a:t>
            </a:r>
            <a:endParaRPr lang="en-US" sz="2200" dirty="0"/>
          </a:p>
          <a:p>
            <a:pPr marL="685800" lvl="2">
              <a:lnSpc>
                <a:spcPct val="70000"/>
              </a:lnSpc>
              <a:spcBef>
                <a:spcPts val="600"/>
              </a:spcBef>
              <a:buFont typeface="Calibri" panose="020F0502020204030204" pitchFamily="34" charset="0"/>
              <a:buChar char="─"/>
            </a:pPr>
            <a:r>
              <a:rPr lang="en-GB" sz="1600" dirty="0"/>
              <a:t>Interruption length as in Table 8.2.2.2.5-1 applies</a:t>
            </a:r>
            <a:endParaRPr lang="en-US" sz="1600" dirty="0"/>
          </a:p>
          <a:p>
            <a:pPr marL="685800" lvl="2">
              <a:lnSpc>
                <a:spcPct val="70000"/>
              </a:lnSpc>
              <a:spcBef>
                <a:spcPts val="600"/>
              </a:spcBef>
              <a:buFont typeface="Calibri" panose="020F0502020204030204" pitchFamily="34" charset="0"/>
              <a:buChar char="─"/>
            </a:pPr>
            <a:r>
              <a:rPr lang="en-GB" sz="1600" dirty="0"/>
              <a:t>The starting time of interruption is only allowed within the BWP switching delay for transition between dormancy and non-dormancy</a:t>
            </a:r>
            <a:endParaRPr lang="en-US" sz="1600" dirty="0"/>
          </a:p>
          <a:p>
            <a:pPr marL="685800" lvl="2">
              <a:lnSpc>
                <a:spcPct val="70000"/>
              </a:lnSpc>
              <a:spcBef>
                <a:spcPts val="600"/>
              </a:spcBef>
              <a:buFont typeface="Calibri" panose="020F0502020204030204" pitchFamily="34" charset="0"/>
              <a:buChar char="─"/>
            </a:pPr>
            <a:r>
              <a:rPr lang="en-US" sz="1600" dirty="0"/>
              <a:t>If UE is not capable of per-FR gap, UE is allowed to cause interruption of up to X slots to other active serving cells.</a:t>
            </a:r>
          </a:p>
          <a:p>
            <a:pPr marL="685800" lvl="2">
              <a:lnSpc>
                <a:spcPct val="70000"/>
              </a:lnSpc>
              <a:spcBef>
                <a:spcPts val="600"/>
              </a:spcBef>
              <a:buFont typeface="Calibri" panose="020F0502020204030204" pitchFamily="34" charset="0"/>
              <a:buChar char="─"/>
            </a:pPr>
            <a:r>
              <a:rPr lang="en-GB" sz="1600" dirty="0"/>
              <a:t>If UE is capable of per-FR gap, UE is allowed to cause interruption of up to X slots to other active serving cells in the same frequency range</a:t>
            </a:r>
            <a:endParaRPr lang="en-US" sz="1600" dirty="0"/>
          </a:p>
          <a:p>
            <a:pPr marL="685800" lvl="2">
              <a:lnSpc>
                <a:spcPct val="70000"/>
              </a:lnSpc>
              <a:spcBef>
                <a:spcPts val="600"/>
              </a:spcBef>
              <a:buFont typeface="Calibri" panose="020F0502020204030204" pitchFamily="34" charset="0"/>
              <a:buChar char="─"/>
            </a:pPr>
            <a:r>
              <a:rPr lang="en-US" sz="1600" dirty="0"/>
              <a:t>If UE is capable of per-FR gap, and the BWP switching involves a SCS change, the UE is additionally allowed to cause interruptions of up to X slots to other active serving cells in any frequency range.</a:t>
            </a:r>
          </a:p>
          <a:p>
            <a:pPr marL="685800" lvl="2">
              <a:lnSpc>
                <a:spcPct val="70000"/>
              </a:lnSpc>
              <a:spcBef>
                <a:spcPts val="600"/>
              </a:spcBef>
              <a:buFont typeface="Calibri" panose="020F0502020204030204" pitchFamily="34" charset="0"/>
              <a:buChar char="─"/>
            </a:pPr>
            <a:r>
              <a:rPr lang="en-GB" sz="1600" dirty="0"/>
              <a:t>Interruptions are allowed regardless of which parameters change between dormancy and non-dormancy</a:t>
            </a:r>
            <a:endParaRPr lang="en-US" sz="1600" dirty="0"/>
          </a:p>
          <a:p>
            <a:pPr marL="685800" lvl="2">
              <a:lnSpc>
                <a:spcPct val="70000"/>
              </a:lnSpc>
              <a:spcBef>
                <a:spcPts val="600"/>
              </a:spcBef>
              <a:buFont typeface="Calibri" panose="020F0502020204030204" pitchFamily="34" charset="0"/>
              <a:buChar char="─"/>
            </a:pPr>
            <a:r>
              <a:rPr lang="en-US" sz="1600" dirty="0">
                <a:highlight>
                  <a:srgbClr val="00FFFF"/>
                </a:highlight>
              </a:rPr>
              <a:t>During the BWP switching delay plus the interruption length, UE is not expected to transmit ACK/NACK feedback for non-scheduling DCI as well as receive PDSCH and transmit PUSCH scheduled by dormancy indication DCI</a:t>
            </a:r>
          </a:p>
          <a:p>
            <a:pPr marL="228600" lvl="1">
              <a:spcBef>
                <a:spcPts val="1000"/>
              </a:spcBef>
              <a:buFont typeface="Calibri" panose="020F0502020204030204" pitchFamily="34" charset="0"/>
              <a:buChar char="─"/>
            </a:pP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38750581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0EE16-87D1-4820-A399-FE15952F3E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9560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sz="3200" b="1" dirty="0">
                <a:solidFill>
                  <a:srgbClr val="0070C0"/>
                </a:solidFill>
              </a:rPr>
              <a:t>2-3-1: Delay requirements, outside DRX active time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A2D306-2FAF-4183-9F91-888EA80608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sv-SE" sz="2400" dirty="0">
                <a:highlight>
                  <a:srgbClr val="00FF00"/>
                </a:highlight>
              </a:rPr>
              <a:t>Agreement:</a:t>
            </a:r>
          </a:p>
          <a:p>
            <a:pPr marL="228600" lvl="1">
              <a:spcBef>
                <a:spcPts val="1000"/>
              </a:spcBef>
              <a:buFont typeface="Calibri" panose="020F0502020204030204" pitchFamily="34" charset="0"/>
              <a:buChar char="─"/>
            </a:pPr>
            <a:r>
              <a:rPr lang="en-US" sz="2000" dirty="0"/>
              <a:t>For BWP transition in a single SCell into/out of dormancy triggered by DCI 2-6 outside active time, the same set of switch delay requirements shall be applied as for triggering inside active time.</a:t>
            </a:r>
          </a:p>
          <a:p>
            <a:pPr marL="228600" lvl="1">
              <a:spcBef>
                <a:spcPts val="1000"/>
              </a:spcBef>
              <a:buFont typeface="Calibri" panose="020F0502020204030204" pitchFamily="34" charset="0"/>
              <a:buChar char="─"/>
            </a:pPr>
            <a:r>
              <a:rPr lang="en-US" sz="2000" dirty="0"/>
              <a:t>If RAN1 defines something that makes Dormant BWP switching time/interruption outside DRX active time to always be absorbed into WUS gap, RAN4 revises the specification text accordingly.</a:t>
            </a:r>
          </a:p>
        </p:txBody>
      </p:sp>
    </p:spTree>
    <p:extLst>
      <p:ext uri="{BB962C8B-B14F-4D97-AF65-F5344CB8AC3E}">
        <p14:creationId xmlns:p14="http://schemas.microsoft.com/office/powerpoint/2010/main" val="25295864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1167</TotalTime>
  <Words>1507</Words>
  <Application>Microsoft Office PowerPoint</Application>
  <PresentationFormat>Widescreen</PresentationFormat>
  <Paragraphs>117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Wingdings</vt:lpstr>
      <vt:lpstr>Office Theme</vt:lpstr>
      <vt:lpstr>Way Forward on SCell Dormancy</vt:lpstr>
      <vt:lpstr>Background</vt:lpstr>
      <vt:lpstr>Background</vt:lpstr>
      <vt:lpstr>2-1-1: Triggering options</vt:lpstr>
      <vt:lpstr>2-2-1: Delay requirement, triggering within first 3 OFDM symbols</vt:lpstr>
      <vt:lpstr>2-2-2: Validity of DCI-based triggering after first 3 OFDM symbols</vt:lpstr>
      <vt:lpstr>2-2-3: Delay requirement, triggering after first 3 OFDM symbols</vt:lpstr>
      <vt:lpstr>2-2-4: Interruption requirement</vt:lpstr>
      <vt:lpstr>2-3-1: Delay requirements, outside DRX active time</vt:lpstr>
      <vt:lpstr>2-3-2: Interruption requirements, outside DRX active time</vt:lpstr>
      <vt:lpstr>2-4-1: Interruptions due to CSI and RRM measurements</vt:lpstr>
      <vt:lpstr>2-5-1: Delay requirements, switching of multiple SCells</vt:lpstr>
      <vt:lpstr>2-5-2: Interruption requirements, switching of multiple SCells</vt:lpstr>
      <vt:lpstr>2-6-1: Requirements for cross carrier scheduled DCI-based BWP switch on single/multiple CCs</vt:lpstr>
      <vt:lpstr>2-6-2: Requirements for cross carrier scheduled DCI-based BWP switch on single/multiple CCs</vt:lpstr>
      <vt:lpstr>For next RAN4 meeting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</dc:title>
  <dc:creator>Ericsson</dc:creator>
  <cp:lastModifiedBy>Ericsson</cp:lastModifiedBy>
  <cp:revision>488</cp:revision>
  <dcterms:created xsi:type="dcterms:W3CDTF">2020-04-27T11:27:36Z</dcterms:created>
  <dcterms:modified xsi:type="dcterms:W3CDTF">2020-08-26T23:47:54Z</dcterms:modified>
</cp:coreProperties>
</file>