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4"/>
  </p:sldMasterIdLst>
  <p:notesMasterIdLst>
    <p:notesMasterId r:id="rId20"/>
  </p:notesMasterIdLst>
  <p:sldIdLst>
    <p:sldId id="290" r:id="rId5"/>
    <p:sldId id="334" r:id="rId6"/>
    <p:sldId id="344" r:id="rId7"/>
    <p:sldId id="345" r:id="rId8"/>
    <p:sldId id="346" r:id="rId9"/>
    <p:sldId id="347" r:id="rId10"/>
    <p:sldId id="348" r:id="rId11"/>
    <p:sldId id="349" r:id="rId12"/>
    <p:sldId id="350" r:id="rId13"/>
    <p:sldId id="351" r:id="rId14"/>
    <p:sldId id="352" r:id="rId15"/>
    <p:sldId id="353" r:id="rId16"/>
    <p:sldId id="354" r:id="rId17"/>
    <p:sldId id="356" r:id="rId18"/>
    <p:sldId id="358" r:id="rId19"/>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3" userDrawn="1">
          <p15:clr>
            <a:srgbClr val="A4A3A4"/>
          </p15:clr>
        </p15:guide>
        <p15:guide id="2" pos="388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5FF7C3-80B5-474F-94BC-6FB778E36D9D}" v="14" dt="2020-06-03T06:24:44.738"/>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26" autoAdjust="0"/>
    <p:restoredTop sz="88978" autoAdjust="0"/>
  </p:normalViewPr>
  <p:slideViewPr>
    <p:cSldViewPr>
      <p:cViewPr varScale="1">
        <p:scale>
          <a:sx n="121" d="100"/>
          <a:sy n="121" d="100"/>
        </p:scale>
        <p:origin x="102" y="114"/>
      </p:cViewPr>
      <p:guideLst>
        <p:guide orient="horz" pos="2133"/>
        <p:guide pos="388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2020/8/27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93853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ko-KR" altLang="en-US"/>
              <a:t>마스터 제목 스타일 편집</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ko-KR" altLang="en-US"/>
              <a:t>마스터 부제목 스타일 편집</a:t>
            </a:r>
            <a:endParaRPr lang="en-US" dirty="0"/>
          </a:p>
        </p:txBody>
      </p:sp>
      <p:sp>
        <p:nvSpPr>
          <p:cNvPr id="4" name="Date Placeholder 3"/>
          <p:cNvSpPr>
            <a:spLocks noGrp="1"/>
          </p:cNvSpPr>
          <p:nvPr>
            <p:ph type="dt" sz="half" idx="10"/>
          </p:nvPr>
        </p:nvSpPr>
        <p:spPr/>
        <p:txBody>
          <a:bodyPr/>
          <a:lstStyle/>
          <a:p>
            <a:pPr>
              <a:defRPr/>
            </a:pPr>
            <a:fld id="{AF5AC724-7819-442F-BD1E-76C4EAD63087}" type="datetimeFigureOut">
              <a:rPr lang="zh-CN" altLang="en-US" smtClean="0"/>
              <a:t>2020/8/27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10497025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Vertical Text Placeholder 2"/>
          <p:cNvSpPr>
            <a:spLocks noGrp="1"/>
          </p:cNvSpPr>
          <p:nvPr>
            <p:ph type="body" orient="vert" idx="1"/>
          </p:nvPr>
        </p:nvSpPr>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10"/>
          </p:nvPr>
        </p:nvSpPr>
        <p:spPr/>
        <p:txBody>
          <a:bodyPr/>
          <a:lstStyle/>
          <a:p>
            <a:pPr>
              <a:defRPr/>
            </a:pPr>
            <a:fld id="{AF5AC724-7819-442F-BD1E-76C4EAD63087}" type="datetimeFigureOut">
              <a:rPr lang="zh-CN" altLang="en-US" smtClean="0"/>
              <a:t>2020/8/27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10629626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ko-KR" altLang="en-US"/>
              <a:t>마스터 제목 스타일 편집</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10"/>
          </p:nvPr>
        </p:nvSpPr>
        <p:spPr/>
        <p:txBody>
          <a:bodyPr/>
          <a:lstStyle/>
          <a:p>
            <a:pPr>
              <a:defRPr/>
            </a:pPr>
            <a:fld id="{AF5AC724-7819-442F-BD1E-76C4EAD63087}" type="datetimeFigureOut">
              <a:rPr lang="zh-CN" altLang="en-US" smtClean="0"/>
              <a:t>2020/8/27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2529858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idx="1"/>
          </p:nvPr>
        </p:nvSpPr>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10"/>
          </p:nvPr>
        </p:nvSpPr>
        <p:spPr/>
        <p:txBody>
          <a:bodyPr/>
          <a:lstStyle/>
          <a:p>
            <a:pPr>
              <a:defRPr/>
            </a:pPr>
            <a:fld id="{AF5AC724-7819-442F-BD1E-76C4EAD63087}" type="datetimeFigureOut">
              <a:rPr lang="zh-CN" altLang="en-US" smtClean="0"/>
              <a:t>2020/8/27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3804179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ko-KR" altLang="en-US"/>
              <a:t>마스터 제목 스타일 편집</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ko-KR" altLang="en-US"/>
              <a:t>마스터 텍스트 스타일을 편집합니다</a:t>
            </a:r>
          </a:p>
        </p:txBody>
      </p:sp>
      <p:sp>
        <p:nvSpPr>
          <p:cNvPr id="4" name="Date Placeholder 3"/>
          <p:cNvSpPr>
            <a:spLocks noGrp="1"/>
          </p:cNvSpPr>
          <p:nvPr>
            <p:ph type="dt" sz="half" idx="10"/>
          </p:nvPr>
        </p:nvSpPr>
        <p:spPr/>
        <p:txBody>
          <a:bodyPr/>
          <a:lstStyle/>
          <a:p>
            <a:pPr>
              <a:defRPr/>
            </a:pPr>
            <a:fld id="{AF5AC724-7819-442F-BD1E-76C4EAD63087}" type="datetimeFigureOut">
              <a:rPr lang="zh-CN" altLang="en-US" smtClean="0"/>
              <a:t>2020/8/27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18532723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5" name="Date Placeholder 4"/>
          <p:cNvSpPr>
            <a:spLocks noGrp="1"/>
          </p:cNvSpPr>
          <p:nvPr>
            <p:ph type="dt" sz="half" idx="10"/>
          </p:nvPr>
        </p:nvSpPr>
        <p:spPr/>
        <p:txBody>
          <a:bodyPr/>
          <a:lstStyle/>
          <a:p>
            <a:pPr>
              <a:defRPr/>
            </a:pPr>
            <a:fld id="{AF5AC724-7819-442F-BD1E-76C4EAD63087}" type="datetimeFigureOut">
              <a:rPr lang="zh-CN" altLang="en-US" smtClean="0"/>
              <a:t>2020/8/27</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1557797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ko-KR" altLang="en-US"/>
              <a:t>마스터 제목 스타일 편집</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4" name="Content Placeholder 3"/>
          <p:cNvSpPr>
            <a:spLocks noGrp="1"/>
          </p:cNvSpPr>
          <p:nvPr>
            <p:ph sz="half" idx="2"/>
          </p:nvPr>
        </p:nvSpPr>
        <p:spPr>
          <a:xfrm>
            <a:off x="839788" y="2505075"/>
            <a:ext cx="5157787"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a:t>마스터 텍스트 스타일을 편집합니다</a:t>
            </a:r>
          </a:p>
        </p:txBody>
      </p:sp>
      <p:sp>
        <p:nvSpPr>
          <p:cNvPr id="6" name="Content Placeholder 5"/>
          <p:cNvSpPr>
            <a:spLocks noGrp="1"/>
          </p:cNvSpPr>
          <p:nvPr>
            <p:ph sz="quarter" idx="4"/>
          </p:nvPr>
        </p:nvSpPr>
        <p:spPr>
          <a:xfrm>
            <a:off x="6172200" y="2505075"/>
            <a:ext cx="5183188" cy="3684588"/>
          </a:xfrm>
        </p:spPr>
        <p:txBody>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7" name="Date Placeholder 6"/>
          <p:cNvSpPr>
            <a:spLocks noGrp="1"/>
          </p:cNvSpPr>
          <p:nvPr>
            <p:ph type="dt" sz="half" idx="10"/>
          </p:nvPr>
        </p:nvSpPr>
        <p:spPr/>
        <p:txBody>
          <a:bodyPr/>
          <a:lstStyle/>
          <a:p>
            <a:pPr>
              <a:defRPr/>
            </a:pPr>
            <a:fld id="{AF5AC724-7819-442F-BD1E-76C4EAD63087}" type="datetimeFigureOut">
              <a:rPr lang="zh-CN" altLang="en-US" smtClean="0"/>
              <a:t>2020/8/27</a:t>
            </a:fld>
            <a:endParaRPr lang="zh-CN" altLang="en-US"/>
          </a:p>
        </p:txBody>
      </p:sp>
      <p:sp>
        <p:nvSpPr>
          <p:cNvPr id="8" name="Footer Placeholder 7"/>
          <p:cNvSpPr>
            <a:spLocks noGrp="1"/>
          </p:cNvSpPr>
          <p:nvPr>
            <p:ph type="ftr" sz="quarter" idx="11"/>
          </p:nvPr>
        </p:nvSpPr>
        <p:spPr/>
        <p:txBody>
          <a:bodyPr/>
          <a:lstStyle/>
          <a:p>
            <a:pPr>
              <a:defRPr/>
            </a:pPr>
            <a:endParaRPr lang="zh-CN" altLang="en-US"/>
          </a:p>
        </p:txBody>
      </p:sp>
      <p:sp>
        <p:nvSpPr>
          <p:cNvPr id="9" name="Slide Number Placeholder 8"/>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4054584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ko-KR" altLang="en-US"/>
              <a:t>마스터 제목 스타일 편집</a:t>
            </a:r>
            <a:endParaRPr lang="en-US" dirty="0"/>
          </a:p>
        </p:txBody>
      </p:sp>
      <p:sp>
        <p:nvSpPr>
          <p:cNvPr id="3" name="Date Placeholder 2"/>
          <p:cNvSpPr>
            <a:spLocks noGrp="1"/>
          </p:cNvSpPr>
          <p:nvPr>
            <p:ph type="dt" sz="half" idx="10"/>
          </p:nvPr>
        </p:nvSpPr>
        <p:spPr/>
        <p:txBody>
          <a:bodyPr/>
          <a:lstStyle/>
          <a:p>
            <a:pPr>
              <a:defRPr/>
            </a:pPr>
            <a:fld id="{AF5AC724-7819-442F-BD1E-76C4EAD63087}" type="datetimeFigureOut">
              <a:rPr lang="zh-CN" altLang="en-US" smtClean="0"/>
              <a:t>2020/8/27</a:t>
            </a:fld>
            <a:endParaRPr lang="zh-CN" altLang="en-US"/>
          </a:p>
        </p:txBody>
      </p:sp>
      <p:sp>
        <p:nvSpPr>
          <p:cNvPr id="4" name="Footer Placeholder 3"/>
          <p:cNvSpPr>
            <a:spLocks noGrp="1"/>
          </p:cNvSpPr>
          <p:nvPr>
            <p:ph type="ftr" sz="quarter" idx="11"/>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7534189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AF5AC724-7819-442F-BD1E-76C4EAD63087}" type="datetimeFigureOut">
              <a:rPr lang="zh-CN" altLang="en-US" smtClean="0"/>
              <a:t>2020/8/27</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2437256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편집합니다</a:t>
            </a:r>
          </a:p>
        </p:txBody>
      </p:sp>
      <p:sp>
        <p:nvSpPr>
          <p:cNvPr id="5" name="Date Placeholder 4"/>
          <p:cNvSpPr>
            <a:spLocks noGrp="1"/>
          </p:cNvSpPr>
          <p:nvPr>
            <p:ph type="dt" sz="half" idx="10"/>
          </p:nvPr>
        </p:nvSpPr>
        <p:spPr/>
        <p:txBody>
          <a:bodyPr/>
          <a:lstStyle/>
          <a:p>
            <a:pPr>
              <a:defRPr/>
            </a:pPr>
            <a:fld id="{AF5AC724-7819-442F-BD1E-76C4EAD63087}" type="datetimeFigureOut">
              <a:rPr lang="zh-CN" altLang="en-US" smtClean="0"/>
              <a:t>2020/8/27</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4051083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ko-KR" altLang="en-US"/>
              <a:t>마스터 제목 스타일 편집</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ko-KR" altLang="en-US"/>
              <a:t>그림을 추가하려면 아이콘을 클릭하십시오</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ko-KR" altLang="en-US"/>
              <a:t>마스터 텍스트 스타일을 편집합니다</a:t>
            </a:r>
          </a:p>
        </p:txBody>
      </p:sp>
      <p:sp>
        <p:nvSpPr>
          <p:cNvPr id="5" name="Date Placeholder 4"/>
          <p:cNvSpPr>
            <a:spLocks noGrp="1"/>
          </p:cNvSpPr>
          <p:nvPr>
            <p:ph type="dt" sz="half" idx="10"/>
          </p:nvPr>
        </p:nvSpPr>
        <p:spPr/>
        <p:txBody>
          <a:bodyPr/>
          <a:lstStyle/>
          <a:p>
            <a:pPr>
              <a:defRPr/>
            </a:pPr>
            <a:fld id="{AF5AC724-7819-442F-BD1E-76C4EAD63087}" type="datetimeFigureOut">
              <a:rPr lang="zh-CN" altLang="en-US" smtClean="0"/>
              <a:t>2020/8/27</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572335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ko-KR" altLang="en-US"/>
              <a:t>마스터 제목 스타일 편집</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AF5AC724-7819-442F-BD1E-76C4EAD63087}" type="datetimeFigureOut">
              <a:rPr lang="zh-CN" altLang="en-US" smtClean="0"/>
              <a:t>2020/8/27</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7E9CD2-D266-496F-A23B-65DDCBC48B98}" type="slidenum">
              <a:rPr lang="zh-CN" altLang="en-US" smtClean="0"/>
              <a:t>‹#›</a:t>
            </a:fld>
            <a:endParaRPr lang="zh-CN" altLang="en-US"/>
          </a:p>
        </p:txBody>
      </p:sp>
    </p:spTree>
    <p:extLst>
      <p:ext uri="{BB962C8B-B14F-4D97-AF65-F5344CB8AC3E}">
        <p14:creationId xmlns:p14="http://schemas.microsoft.com/office/powerpoint/2010/main" val="15021435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タイトル 1"/>
          <p:cNvSpPr>
            <a:spLocks noGrp="1"/>
          </p:cNvSpPr>
          <p:nvPr>
            <p:ph type="ctrTitle"/>
          </p:nvPr>
        </p:nvSpPr>
        <p:spPr/>
        <p:txBody>
          <a:bodyPr>
            <a:normAutofit/>
          </a:bodyPr>
          <a:lstStyle/>
          <a:p>
            <a:r>
              <a:rPr lang="en-US" altLang="ja-JP" sz="4000" dirty="0">
                <a:latin typeface="Arial" panose="020B0604020202020204" pitchFamily="34" charset="0"/>
                <a:ea typeface="Meiryo UI" pitchFamily="50" charset="-128"/>
                <a:cs typeface="Arial" panose="020B0604020202020204" pitchFamily="34" charset="0"/>
              </a:rPr>
              <a:t>WF on NR V2X RRM requirements</a:t>
            </a:r>
            <a:endParaRPr lang="ja-JP" altLang="en-US" sz="4000" dirty="0">
              <a:latin typeface="Arial" panose="020B0604020202020204" pitchFamily="34" charset="0"/>
              <a:ea typeface="Meiryo UI" pitchFamily="50" charset="-128"/>
              <a:cs typeface="Arial" panose="020B0604020202020204" pitchFamily="34" charset="0"/>
            </a:endParaRPr>
          </a:p>
        </p:txBody>
      </p:sp>
      <p:sp>
        <p:nvSpPr>
          <p:cNvPr id="4099" name="サブタイトル 2"/>
          <p:cNvSpPr>
            <a:spLocks noGrp="1"/>
          </p:cNvSpPr>
          <p:nvPr>
            <p:ph type="subTitle" idx="1"/>
          </p:nvPr>
        </p:nvSpPr>
        <p:spPr>
          <a:xfrm>
            <a:off x="2567608" y="3886200"/>
            <a:ext cx="7056784" cy="1752600"/>
          </a:xfrm>
        </p:spPr>
        <p:txBody>
          <a:bodyPr rtlCol="0">
            <a:normAutofit/>
          </a:bodyPr>
          <a:lstStyle/>
          <a:p>
            <a:pPr>
              <a:spcBef>
                <a:spcPct val="0"/>
              </a:spcBef>
              <a:defRPr/>
            </a:pPr>
            <a:r>
              <a:rPr lang="en-US" altLang="ja-JP" dirty="0">
                <a:solidFill>
                  <a:schemeClr val="tx1"/>
                </a:solidFill>
                <a:latin typeface="Arial" panose="020B0604020202020204" pitchFamily="34" charset="0"/>
                <a:ea typeface="Meiryo UI" pitchFamily="50" charset="-128"/>
                <a:cs typeface="Arial" panose="020B0604020202020204" pitchFamily="34" charset="0"/>
              </a:rPr>
              <a:t>LG </a:t>
            </a:r>
            <a:r>
              <a:rPr lang="en-US" altLang="ja-JP" dirty="0" smtClean="0">
                <a:latin typeface="Arial" panose="020B0604020202020204" pitchFamily="34" charset="0"/>
                <a:ea typeface="Meiryo UI" pitchFamily="50" charset="-128"/>
                <a:cs typeface="Arial" panose="020B0604020202020204" pitchFamily="34" charset="0"/>
              </a:rPr>
              <a:t>Electronics</a:t>
            </a:r>
            <a:endParaRPr lang="en-US" altLang="ja-JP" dirty="0">
              <a:solidFill>
                <a:schemeClr val="tx1"/>
              </a:solidFill>
              <a:latin typeface="Arial" panose="020B0604020202020204" pitchFamily="34" charset="0"/>
              <a:ea typeface="Meiryo UI" pitchFamily="50" charset="-128"/>
              <a:cs typeface="Arial" panose="020B0604020202020204" pitchFamily="34" charset="0"/>
            </a:endParaRPr>
          </a:p>
        </p:txBody>
      </p:sp>
      <p:sp>
        <p:nvSpPr>
          <p:cNvPr id="5124" name="テキスト ボックス 1"/>
          <p:cNvSpPr txBox="1">
            <a:spLocks noChangeArrowheads="1"/>
          </p:cNvSpPr>
          <p:nvPr/>
        </p:nvSpPr>
        <p:spPr bwMode="auto">
          <a:xfrm>
            <a:off x="335361" y="188913"/>
            <a:ext cx="114492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MS PGothic" panose="020B0600070205080204"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MS PGothic" panose="020B0600070205080204"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MS PGothic" panose="020B0600070205080204"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US" altLang="ja-JP" sz="2400" dirty="0">
                <a:latin typeface="Arial" panose="020B0604020202020204" pitchFamily="34" charset="0"/>
                <a:ea typeface="Meiryo UI" pitchFamily="50" charset="-128"/>
                <a:cs typeface="Arial" panose="020B0604020202020204" pitchFamily="34" charset="0"/>
              </a:rPr>
              <a:t>3GPP TSG-RAN WG4 #</a:t>
            </a:r>
            <a:r>
              <a:rPr lang="en-US" altLang="ja-JP" sz="2400" dirty="0" smtClean="0">
                <a:latin typeface="Arial" panose="020B0604020202020204" pitchFamily="34" charset="0"/>
                <a:ea typeface="Meiryo UI" pitchFamily="50" charset="-128"/>
                <a:cs typeface="Arial" panose="020B0604020202020204" pitchFamily="34" charset="0"/>
              </a:rPr>
              <a:t>96e</a:t>
            </a:r>
            <a:r>
              <a:rPr lang="en-US" altLang="ja-JP" sz="2400" dirty="0">
                <a:latin typeface="Arial" panose="020B0604020202020204" pitchFamily="34" charset="0"/>
                <a:ea typeface="Meiryo UI" pitchFamily="50" charset="-128"/>
                <a:cs typeface="Arial" panose="020B0604020202020204" pitchFamily="34" charset="0"/>
              </a:rPr>
              <a:t>				 </a:t>
            </a:r>
          </a:p>
          <a:p>
            <a:pPr eaLnBrk="1" hangingPunct="1">
              <a:spcBef>
                <a:spcPct val="0"/>
              </a:spcBef>
              <a:buFontTx/>
              <a:buNone/>
            </a:pPr>
            <a:r>
              <a:rPr lang="en-US" altLang="ja-JP" sz="2400" dirty="0">
                <a:latin typeface="Arial" panose="020B0604020202020204" pitchFamily="34" charset="0"/>
                <a:ea typeface="Meiryo UI" pitchFamily="50" charset="-128"/>
                <a:cs typeface="Arial" panose="020B0604020202020204" pitchFamily="34" charset="0"/>
              </a:rPr>
              <a:t>Electronic Meeting, 17-28 </a:t>
            </a:r>
            <a:r>
              <a:rPr lang="en-US" altLang="ja-JP" sz="2400" dirty="0" smtClean="0">
                <a:latin typeface="Arial" panose="020B0604020202020204" pitchFamily="34" charset="0"/>
                <a:ea typeface="Meiryo UI" pitchFamily="50" charset="-128"/>
                <a:cs typeface="Arial" panose="020B0604020202020204" pitchFamily="34" charset="0"/>
              </a:rPr>
              <a:t>Aug., </a:t>
            </a:r>
            <a:r>
              <a:rPr lang="en-US" altLang="ja-JP" sz="2400" dirty="0">
                <a:latin typeface="Arial" panose="020B0604020202020204" pitchFamily="34" charset="0"/>
                <a:ea typeface="Meiryo UI" pitchFamily="50" charset="-128"/>
                <a:cs typeface="Arial" panose="020B0604020202020204" pitchFamily="34" charset="0"/>
              </a:rPr>
              <a:t>2020</a:t>
            </a:r>
            <a:endParaRPr lang="ja-JP" altLang="en-US" sz="2400" dirty="0">
              <a:latin typeface="Arial" panose="020B0604020202020204" pitchFamily="34" charset="0"/>
              <a:ea typeface="Meiryo UI" pitchFamily="50" charset="-128"/>
              <a:cs typeface="Arial" panose="020B0604020202020204" pitchFamily="34" charset="0"/>
            </a:endParaRPr>
          </a:p>
        </p:txBody>
      </p:sp>
      <p:sp>
        <p:nvSpPr>
          <p:cNvPr id="5125" name="テキスト ボックス 4"/>
          <p:cNvSpPr txBox="1">
            <a:spLocks noChangeArrowheads="1"/>
          </p:cNvSpPr>
          <p:nvPr/>
        </p:nvSpPr>
        <p:spPr bwMode="auto">
          <a:xfrm>
            <a:off x="9120336" y="188913"/>
            <a:ext cx="25005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kumimoji="1" sz="3200">
                <a:solidFill>
                  <a:schemeClr val="tx1"/>
                </a:solidFill>
                <a:latin typeface="Calibri" panose="020F0502020204030204" pitchFamily="34" charset="0"/>
                <a:ea typeface="MS PGothic" panose="020B0600070205080204" charset="-128"/>
              </a:defRPr>
            </a:lvl1pPr>
            <a:lvl2pPr marL="742950" indent="-285750" eaLnBrk="0" hangingPunct="0">
              <a:spcBef>
                <a:spcPct val="20000"/>
              </a:spcBef>
              <a:buFont typeface="Arial" panose="020B0604020202020204" pitchFamily="34" charset="0"/>
              <a:buChar char="–"/>
              <a:defRPr kumimoji="1" sz="2800">
                <a:solidFill>
                  <a:schemeClr val="tx1"/>
                </a:solidFill>
                <a:latin typeface="Calibri" panose="020F0502020204030204" pitchFamily="34" charset="0"/>
                <a:ea typeface="MS PGothic" panose="020B0600070205080204" charset="-128"/>
              </a:defRPr>
            </a:lvl2pPr>
            <a:lvl3pPr marL="1143000" indent="-228600" eaLnBrk="0" hangingPunct="0">
              <a:spcBef>
                <a:spcPct val="20000"/>
              </a:spcBef>
              <a:buFont typeface="Arial" panose="020B0604020202020204" pitchFamily="34" charset="0"/>
              <a:buChar char="•"/>
              <a:defRPr kumimoji="1" sz="2400">
                <a:solidFill>
                  <a:schemeClr val="tx1"/>
                </a:solidFill>
                <a:latin typeface="Calibri" panose="020F0502020204030204" pitchFamily="34" charset="0"/>
                <a:ea typeface="MS PGothic" panose="020B0600070205080204" charset="-128"/>
              </a:defRPr>
            </a:lvl3pPr>
            <a:lvl4pPr marL="16002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4pPr>
            <a:lvl5pPr marL="2057400" indent="-228600" eaLnBrk="0" hangingPunct="0">
              <a:spcBef>
                <a:spcPct val="20000"/>
              </a:spcBef>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MS PGothic" panose="020B0600070205080204" charset="-128"/>
              </a:defRPr>
            </a:lvl9pPr>
          </a:lstStyle>
          <a:p>
            <a:pPr eaLnBrk="1" hangingPunct="1">
              <a:spcBef>
                <a:spcPct val="0"/>
              </a:spcBef>
              <a:buFontTx/>
              <a:buNone/>
            </a:pPr>
            <a:r>
              <a:rPr lang="en-US" altLang="ja-JP" sz="2400" dirty="0" smtClean="0">
                <a:latin typeface="Arial" panose="020B0604020202020204" pitchFamily="34" charset="0"/>
                <a:ea typeface="Meiryo UI" pitchFamily="50" charset="-128"/>
                <a:cs typeface="Arial" panose="020B0604020202020204" pitchFamily="34" charset="0"/>
              </a:rPr>
              <a:t>R4-2012104</a:t>
            </a:r>
            <a:endParaRPr lang="en-US" altLang="ja-JP" sz="2400" dirty="0">
              <a:solidFill>
                <a:srgbClr val="FF0000"/>
              </a:solidFill>
              <a:latin typeface="Arial" panose="020B0604020202020204" pitchFamily="34" charset="0"/>
              <a:ea typeface="Meiryo UI" pitchFamily="50" charset="-128"/>
              <a:cs typeface="Arial" panose="020B0604020202020204" pitchFamily="34" charset="0"/>
            </a:endParaRPr>
          </a:p>
        </p:txBody>
      </p:sp>
    </p:spTree>
    <p:extLst>
      <p:ext uri="{BB962C8B-B14F-4D97-AF65-F5344CB8AC3E}">
        <p14:creationId xmlns:p14="http://schemas.microsoft.com/office/powerpoint/2010/main" val="2296036130"/>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smtClean="0"/>
              <a:t>WF </a:t>
            </a:r>
            <a:r>
              <a:rPr lang="en-US" altLang="ko-KR" sz="3200" dirty="0"/>
              <a:t>on Test for L1 SL-RSRP measurements</a:t>
            </a:r>
            <a:endParaRPr lang="ko-KR" altLang="en-US" sz="3200" dirty="0"/>
          </a:p>
        </p:txBody>
      </p:sp>
      <p:sp>
        <p:nvSpPr>
          <p:cNvPr id="4" name="TextBox 3"/>
          <p:cNvSpPr txBox="1"/>
          <p:nvPr/>
        </p:nvSpPr>
        <p:spPr>
          <a:xfrm>
            <a:off x="0" y="671691"/>
            <a:ext cx="12192000" cy="5262979"/>
          </a:xfrm>
          <a:prstGeom prst="rect">
            <a:avLst/>
          </a:prstGeom>
          <a:noFill/>
        </p:spPr>
        <p:txBody>
          <a:bodyPr wrap="square" rtlCol="0">
            <a:spAutoFit/>
          </a:bodyPr>
          <a:lstStyle/>
          <a:p>
            <a:pPr marL="342900" indent="-342900">
              <a:buFont typeface="Arial" panose="020B0604020202020204" pitchFamily="34" charset="0"/>
              <a:buChar char="•"/>
            </a:pPr>
            <a:r>
              <a:rPr lang="en-GB" altLang="ko-KR" sz="2000" dirty="0" smtClean="0"/>
              <a:t>Decide whether or not introduce </a:t>
            </a:r>
            <a:r>
              <a:rPr lang="en-GB" altLang="ko-KR" sz="2000" dirty="0"/>
              <a:t>Test </a:t>
            </a:r>
            <a:r>
              <a:rPr lang="en-US" altLang="ko-KR" sz="2000" dirty="0"/>
              <a:t>for </a:t>
            </a:r>
            <a:r>
              <a:rPr lang="en-GB" altLang="ko-KR" sz="2000" dirty="0"/>
              <a:t>Resource Re-evaluation and Resource </a:t>
            </a:r>
            <a:r>
              <a:rPr lang="en-GB" altLang="ko-KR" sz="2000" dirty="0" smtClean="0"/>
              <a:t>Pre-emption after</a:t>
            </a:r>
            <a:r>
              <a:rPr lang="en-US" altLang="ko-KR" sz="2000" dirty="0" smtClean="0"/>
              <a:t> conclusion on feasibility </a:t>
            </a:r>
            <a:r>
              <a:rPr lang="en-US" altLang="ko-KR" sz="2000" dirty="0"/>
              <a:t>of </a:t>
            </a:r>
            <a:r>
              <a:rPr lang="en-US" altLang="ko-KR" sz="2000" dirty="0" smtClean="0"/>
              <a:t>tests</a:t>
            </a:r>
            <a:endParaRPr lang="ko-KR" altLang="ko-KR" sz="2000"/>
          </a:p>
          <a:p>
            <a:pPr marL="800100" lvl="1" indent="-342900">
              <a:buFont typeface="Arial" panose="020B0604020202020204" pitchFamily="34" charset="0"/>
              <a:buChar char="•"/>
            </a:pPr>
            <a:endParaRPr lang="en-GB" altLang="ko-KR" sz="2000" dirty="0"/>
          </a:p>
          <a:p>
            <a:pPr marL="342900" indent="-342900" hangingPunct="0">
              <a:buFont typeface="Arial" panose="020B0604020202020204" pitchFamily="34" charset="0"/>
              <a:buChar char="•"/>
            </a:pPr>
            <a:r>
              <a:rPr lang="en-GB" altLang="ko-KR" sz="2000" dirty="0" smtClean="0"/>
              <a:t>Need further check followings for Pre-emption Test</a:t>
            </a:r>
          </a:p>
          <a:p>
            <a:pPr marL="800100" lvl="1" indent="-342900" hangingPunct="0">
              <a:buFont typeface="Arial" panose="020B0604020202020204" pitchFamily="34" charset="0"/>
              <a:buChar char="•"/>
            </a:pPr>
            <a:r>
              <a:rPr lang="en-US" altLang="ko-KR" dirty="0" smtClean="0"/>
              <a:t>Timeline </a:t>
            </a:r>
            <a:r>
              <a:rPr lang="en-US" altLang="ko-KR" dirty="0"/>
              <a:t>to guarantee TE having enough time to send high priority reservation to trigger pre-emption:</a:t>
            </a:r>
          </a:p>
          <a:p>
            <a:pPr marL="1257300" lvl="2" indent="-342900" hangingPunct="0">
              <a:buFont typeface="Arial" panose="020B0604020202020204" pitchFamily="34" charset="0"/>
              <a:buChar char="•"/>
            </a:pPr>
            <a:r>
              <a:rPr lang="en-US" altLang="ko-KR" dirty="0"/>
              <a:t>Option 1 </a:t>
            </a:r>
            <a:r>
              <a:rPr lang="en-US" altLang="ko-KR" dirty="0" smtClean="0"/>
              <a:t>: Configure </a:t>
            </a:r>
            <a:r>
              <a:rPr lang="en-US" altLang="ko-KR" dirty="0"/>
              <a:t>the slot bitmap as 10000000000000000000 so that each available slot if far part enough to guarantee that the first transmission and the next reservation are not too close to accommodate TE decoding time and pre-emption timeline defined in RAN1</a:t>
            </a:r>
          </a:p>
          <a:p>
            <a:pPr marL="800100" lvl="1" indent="-342900" hangingPunct="0">
              <a:buFont typeface="Arial" panose="020B0604020202020204" pitchFamily="34" charset="0"/>
              <a:buChar char="•"/>
            </a:pPr>
            <a:r>
              <a:rPr lang="en-US" altLang="ko-KR" dirty="0" smtClean="0"/>
              <a:t>How </a:t>
            </a:r>
            <a:r>
              <a:rPr lang="en-US" altLang="ko-KR" dirty="0"/>
              <a:t>to prevent test UE to randomly select resource after sending SCI</a:t>
            </a:r>
          </a:p>
          <a:p>
            <a:pPr marL="1257300" lvl="2" indent="-342900" hangingPunct="0">
              <a:buFont typeface="Arial" panose="020B0604020202020204" pitchFamily="34" charset="0"/>
              <a:buChar char="•"/>
            </a:pPr>
            <a:r>
              <a:rPr lang="en-US" altLang="ko-KR" dirty="0"/>
              <a:t>Option </a:t>
            </a:r>
            <a:r>
              <a:rPr lang="en-US" altLang="ko-KR" dirty="0" smtClean="0"/>
              <a:t>1: </a:t>
            </a:r>
            <a:r>
              <a:rPr lang="en-US" altLang="ko-KR" dirty="0"/>
              <a:t>The general resource selection spec violation may not necessary be tested in pre-emption test, if it can not be conveniently embedded in pre-emption test</a:t>
            </a:r>
          </a:p>
          <a:p>
            <a:pPr marL="800100" lvl="1" indent="-342900" hangingPunct="0">
              <a:buFont typeface="Arial" panose="020B0604020202020204" pitchFamily="34" charset="0"/>
              <a:buChar char="•"/>
            </a:pPr>
            <a:r>
              <a:rPr lang="en-US" altLang="ko-KR" dirty="0" smtClean="0"/>
              <a:t>Other </a:t>
            </a:r>
            <a:r>
              <a:rPr lang="en-US" altLang="ko-KR" dirty="0"/>
              <a:t>UE cheating behavior specific to resource pre-emption can be further discussed if companies come up with any other </a:t>
            </a:r>
            <a:r>
              <a:rPr lang="en-US" altLang="ko-KR" dirty="0" smtClean="0"/>
              <a:t>example</a:t>
            </a:r>
          </a:p>
          <a:p>
            <a:pPr marL="800100" lvl="1" indent="-342900" hangingPunct="0">
              <a:buFont typeface="Arial" panose="020B0604020202020204" pitchFamily="34" charset="0"/>
              <a:buChar char="•"/>
            </a:pPr>
            <a:endParaRPr lang="en-US" altLang="ko-KR" dirty="0"/>
          </a:p>
          <a:p>
            <a:pPr marL="342900" indent="-342900" hangingPunct="0">
              <a:buFont typeface="Arial" panose="020B0604020202020204" pitchFamily="34" charset="0"/>
              <a:buChar char="•"/>
            </a:pPr>
            <a:r>
              <a:rPr lang="en-GB" altLang="ko-KR" sz="2000" dirty="0"/>
              <a:t>Need further check </a:t>
            </a:r>
            <a:r>
              <a:rPr lang="en-GB" altLang="ko-KR" sz="2000" dirty="0" smtClean="0"/>
              <a:t>for Re-evaluation Test</a:t>
            </a:r>
          </a:p>
          <a:p>
            <a:pPr marL="800100" lvl="1" indent="-342900" hangingPunct="0">
              <a:buFont typeface="Arial" panose="020B0604020202020204" pitchFamily="34" charset="0"/>
              <a:buChar char="•"/>
            </a:pPr>
            <a:r>
              <a:rPr lang="en-US" altLang="ko-KR" dirty="0"/>
              <a:t>How to avoid the test UE to select the resource and send the initial transmission before sensing procedure?</a:t>
            </a:r>
            <a:endParaRPr lang="ko-KR" altLang="ko-KR"/>
          </a:p>
          <a:p>
            <a:pPr marL="800100" lvl="1" indent="-342900" hangingPunct="0">
              <a:buFont typeface="Arial" panose="020B0604020202020204" pitchFamily="34" charset="0"/>
              <a:buChar char="•"/>
            </a:pPr>
            <a:endParaRPr lang="en-GB" altLang="ko-KR" sz="2000" dirty="0"/>
          </a:p>
          <a:p>
            <a:pPr marL="342900" indent="-342900" hangingPunct="0">
              <a:buFont typeface="Arial" panose="020B0604020202020204" pitchFamily="34" charset="0"/>
              <a:buChar char="•"/>
            </a:pPr>
            <a:endParaRPr lang="en-US" altLang="ko-KR" dirty="0"/>
          </a:p>
        </p:txBody>
      </p:sp>
    </p:spTree>
    <p:extLst>
      <p:ext uri="{BB962C8B-B14F-4D97-AF65-F5344CB8AC3E}">
        <p14:creationId xmlns:p14="http://schemas.microsoft.com/office/powerpoint/2010/main" val="23499449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smtClean="0"/>
              <a:t>WF </a:t>
            </a:r>
            <a:r>
              <a:rPr lang="en-US" altLang="ko-KR" sz="3200" dirty="0"/>
              <a:t>on Test for Congestion Control measurements </a:t>
            </a:r>
            <a:endParaRPr lang="ko-KR" altLang="en-US" sz="3200" dirty="0"/>
          </a:p>
        </p:txBody>
      </p:sp>
      <p:sp>
        <p:nvSpPr>
          <p:cNvPr id="4" name="TextBox 3"/>
          <p:cNvSpPr txBox="1"/>
          <p:nvPr/>
        </p:nvSpPr>
        <p:spPr>
          <a:xfrm>
            <a:off x="0" y="671691"/>
            <a:ext cx="12192000" cy="2123658"/>
          </a:xfrm>
          <a:prstGeom prst="rect">
            <a:avLst/>
          </a:prstGeom>
          <a:noFill/>
        </p:spPr>
        <p:txBody>
          <a:bodyPr wrap="square" rtlCol="0">
            <a:spAutoFit/>
          </a:bodyPr>
          <a:lstStyle/>
          <a:p>
            <a:pPr marL="342900" indent="-342900">
              <a:buFont typeface="Arial" panose="020B0604020202020204" pitchFamily="34" charset="0"/>
              <a:buChar char="•"/>
            </a:pPr>
            <a:r>
              <a:rPr lang="en-GB" altLang="ko-KR" sz="2000" dirty="0" smtClean="0"/>
              <a:t>Introduce </a:t>
            </a:r>
            <a:r>
              <a:rPr lang="en-GB" altLang="ko-KR" sz="2000" dirty="0"/>
              <a:t>Test for Congestion Control </a:t>
            </a:r>
            <a:r>
              <a:rPr lang="en-GB" altLang="ko-KR" sz="2000" dirty="0" smtClean="0"/>
              <a:t>Measurement</a:t>
            </a:r>
            <a:endParaRPr lang="ko-KR" altLang="ko-KR" sz="2000"/>
          </a:p>
          <a:p>
            <a:pPr marL="800100" lvl="1" indent="-342900">
              <a:buFont typeface="Arial" panose="020B0604020202020204" pitchFamily="34" charset="0"/>
              <a:buChar char="•"/>
            </a:pPr>
            <a:endParaRPr lang="en-GB" altLang="ko-KR" sz="2000" dirty="0"/>
          </a:p>
          <a:p>
            <a:pPr marL="342900" indent="-342900" hangingPunct="0">
              <a:buFont typeface="Arial" panose="020B0604020202020204" pitchFamily="34" charset="0"/>
              <a:buChar char="•"/>
            </a:pPr>
            <a:r>
              <a:rPr lang="en-GB" altLang="ko-KR" sz="2000" dirty="0" smtClean="0"/>
              <a:t>Test set-up</a:t>
            </a:r>
          </a:p>
          <a:p>
            <a:pPr marL="800100" lvl="1" indent="-342900" hangingPunct="0">
              <a:buFont typeface="Arial" panose="020B0604020202020204" pitchFamily="34" charset="0"/>
              <a:buChar char="•"/>
            </a:pPr>
            <a:r>
              <a:rPr lang="en-US" altLang="ko-KR" dirty="0" smtClean="0"/>
              <a:t>Event-triggered </a:t>
            </a:r>
            <a:r>
              <a:rPr lang="en-US" altLang="ko-KR" dirty="0"/>
              <a:t>reporting with Event C1 is used for V2X UE</a:t>
            </a:r>
          </a:p>
          <a:p>
            <a:pPr marL="800100" lvl="1" indent="-342900" hangingPunct="0">
              <a:buFont typeface="Arial" panose="020B0604020202020204" pitchFamily="34" charset="0"/>
              <a:buChar char="•"/>
            </a:pPr>
            <a:r>
              <a:rPr lang="en-US" altLang="ko-KR" dirty="0" smtClean="0"/>
              <a:t>4 </a:t>
            </a:r>
            <a:r>
              <a:rPr lang="en-US" altLang="ko-KR" dirty="0"/>
              <a:t>active </a:t>
            </a:r>
            <a:r>
              <a:rPr lang="en-US" altLang="ko-KR" dirty="0" err="1"/>
              <a:t>sidelink</a:t>
            </a:r>
            <a:r>
              <a:rPr lang="en-US" altLang="ko-KR" dirty="0"/>
              <a:t> UEs in this test. </a:t>
            </a:r>
          </a:p>
          <a:p>
            <a:pPr marL="800100" lvl="1" indent="-342900" hangingPunct="0">
              <a:buFont typeface="Arial" panose="020B0604020202020204" pitchFamily="34" charset="0"/>
              <a:buChar char="•"/>
            </a:pPr>
            <a:r>
              <a:rPr lang="en-US" altLang="ko-KR" dirty="0" smtClean="0"/>
              <a:t>T1</a:t>
            </a:r>
            <a:r>
              <a:rPr lang="en-US" altLang="ko-KR" dirty="0"/>
              <a:t>: all of active </a:t>
            </a:r>
            <a:r>
              <a:rPr lang="en-US" altLang="ko-KR" dirty="0" err="1"/>
              <a:t>sidelink</a:t>
            </a:r>
            <a:r>
              <a:rPr lang="en-US" altLang="ko-KR" dirty="0"/>
              <a:t> UEs are powered off. </a:t>
            </a:r>
          </a:p>
          <a:p>
            <a:pPr marL="800100" lvl="1" indent="-342900" hangingPunct="0">
              <a:buFont typeface="Arial" panose="020B0604020202020204" pitchFamily="34" charset="0"/>
              <a:buChar char="•"/>
            </a:pPr>
            <a:r>
              <a:rPr lang="en-US" altLang="ko-KR" dirty="0" smtClean="0"/>
              <a:t>T2</a:t>
            </a:r>
            <a:r>
              <a:rPr lang="en-US" altLang="ko-KR" dirty="0"/>
              <a:t>: all of active </a:t>
            </a:r>
            <a:r>
              <a:rPr lang="en-US" altLang="ko-KR" dirty="0" err="1"/>
              <a:t>sidelink</a:t>
            </a:r>
            <a:r>
              <a:rPr lang="en-US" altLang="ko-KR" dirty="0"/>
              <a:t> UEs are powered on and transmit PSCCH/PSSCH every 100ms (or 100 slot).</a:t>
            </a:r>
          </a:p>
        </p:txBody>
      </p:sp>
    </p:spTree>
    <p:extLst>
      <p:ext uri="{BB962C8B-B14F-4D97-AF65-F5344CB8AC3E}">
        <p14:creationId xmlns:p14="http://schemas.microsoft.com/office/powerpoint/2010/main" val="28881068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smtClean="0"/>
              <a:t>WF </a:t>
            </a:r>
            <a:r>
              <a:rPr lang="en-US" altLang="ko-KR" sz="3200" dirty="0"/>
              <a:t>on Test for Interruption</a:t>
            </a:r>
            <a:endParaRPr lang="ko-KR" altLang="en-US" sz="3200" dirty="0"/>
          </a:p>
        </p:txBody>
      </p:sp>
      <p:sp>
        <p:nvSpPr>
          <p:cNvPr id="4" name="TextBox 3"/>
          <p:cNvSpPr txBox="1"/>
          <p:nvPr/>
        </p:nvSpPr>
        <p:spPr>
          <a:xfrm>
            <a:off x="0" y="671691"/>
            <a:ext cx="12192000" cy="4401205"/>
          </a:xfrm>
          <a:prstGeom prst="rect">
            <a:avLst/>
          </a:prstGeom>
          <a:noFill/>
        </p:spPr>
        <p:txBody>
          <a:bodyPr wrap="square" rtlCol="0">
            <a:spAutoFit/>
          </a:bodyPr>
          <a:lstStyle/>
          <a:p>
            <a:pPr marL="342900" indent="-342900">
              <a:buFont typeface="Arial" panose="020B0604020202020204" pitchFamily="34" charset="0"/>
              <a:buChar char="•"/>
            </a:pPr>
            <a:r>
              <a:rPr lang="en-US" altLang="ko-KR" sz="2000" dirty="0" smtClean="0"/>
              <a:t>Introduce </a:t>
            </a:r>
            <a:r>
              <a:rPr lang="en-US" altLang="ko-KR" sz="2000" dirty="0"/>
              <a:t>Test for interruptions to WAN due to V2X </a:t>
            </a:r>
            <a:r>
              <a:rPr lang="en-US" altLang="ko-KR" sz="2000" dirty="0" err="1"/>
              <a:t>Sidelink</a:t>
            </a:r>
            <a:r>
              <a:rPr lang="en-US" altLang="ko-KR" sz="2000" dirty="0"/>
              <a:t> Communication</a:t>
            </a:r>
          </a:p>
          <a:p>
            <a:pPr marL="342900" indent="-342900">
              <a:buFont typeface="Arial" panose="020B0604020202020204" pitchFamily="34" charset="0"/>
              <a:buChar char="•"/>
            </a:pPr>
            <a:r>
              <a:rPr lang="en-US" altLang="ko-KR" sz="2000" dirty="0" smtClean="0"/>
              <a:t>Not introduce Test </a:t>
            </a:r>
            <a:r>
              <a:rPr lang="en-US" altLang="ko-KR" sz="2000" dirty="0"/>
              <a:t>for interruptions due to sync. source change</a:t>
            </a:r>
          </a:p>
          <a:p>
            <a:pPr marL="342900" indent="-342900">
              <a:buFont typeface="Arial" panose="020B0604020202020204" pitchFamily="34" charset="0"/>
              <a:buChar char="•"/>
            </a:pPr>
            <a:r>
              <a:rPr lang="en-US" altLang="ko-KR" sz="2000" dirty="0" smtClean="0"/>
              <a:t>Not introduce Test </a:t>
            </a:r>
            <a:r>
              <a:rPr lang="en-US" altLang="ko-KR" sz="2000" dirty="0"/>
              <a:t>for interruptions to WAN due to UE switching between LTE SL and NR SL</a:t>
            </a:r>
          </a:p>
          <a:p>
            <a:pPr marL="800100" lvl="1" indent="-342900">
              <a:buFont typeface="Arial" panose="020B0604020202020204" pitchFamily="34" charset="0"/>
              <a:buChar char="•"/>
            </a:pPr>
            <a:endParaRPr lang="en-GB" altLang="ko-KR" sz="2000" dirty="0"/>
          </a:p>
          <a:p>
            <a:pPr marL="342900" indent="-342900" hangingPunct="0">
              <a:buFont typeface="Arial" panose="020B0604020202020204" pitchFamily="34" charset="0"/>
              <a:buChar char="•"/>
            </a:pPr>
            <a:r>
              <a:rPr lang="en-GB" altLang="ko-KR" sz="2000" dirty="0" smtClean="0"/>
              <a:t>Test set-up </a:t>
            </a:r>
            <a:r>
              <a:rPr lang="en-US" altLang="ko-KR" sz="2000" dirty="0" smtClean="0"/>
              <a:t>for </a:t>
            </a:r>
            <a:r>
              <a:rPr lang="en-US" altLang="ko-KR" sz="2000" dirty="0"/>
              <a:t>interruptions to WAN due to V2X </a:t>
            </a:r>
            <a:r>
              <a:rPr lang="en-US" altLang="ko-KR" sz="2000" dirty="0" err="1"/>
              <a:t>Sidelink</a:t>
            </a:r>
            <a:r>
              <a:rPr lang="en-US" altLang="ko-KR" sz="2000" dirty="0"/>
              <a:t> </a:t>
            </a:r>
            <a:r>
              <a:rPr lang="en-US" altLang="ko-KR" sz="2000" dirty="0" smtClean="0"/>
              <a:t>Communication</a:t>
            </a:r>
            <a:endParaRPr lang="en-GB" altLang="ko-KR" sz="2000" dirty="0" smtClean="0"/>
          </a:p>
          <a:p>
            <a:pPr marL="800100" lvl="1" indent="-342900" hangingPunct="0">
              <a:buFont typeface="Arial" panose="020B0604020202020204" pitchFamily="34" charset="0"/>
              <a:buChar char="•"/>
            </a:pPr>
            <a:r>
              <a:rPr lang="en-US" altLang="ko-KR" dirty="0" smtClean="0"/>
              <a:t>The </a:t>
            </a:r>
            <a:r>
              <a:rPr lang="en-US" altLang="ko-KR" dirty="0"/>
              <a:t>test consists of one active cell (</a:t>
            </a:r>
            <a:r>
              <a:rPr lang="en-US" altLang="ko-KR" dirty="0" err="1"/>
              <a:t>PCell</a:t>
            </a:r>
            <a:r>
              <a:rPr lang="en-US" altLang="ko-KR" dirty="0"/>
              <a:t>) on the serving RF channel 1, and 8 active </a:t>
            </a:r>
            <a:r>
              <a:rPr lang="en-US" altLang="ko-KR" dirty="0" err="1"/>
              <a:t>sidelink</a:t>
            </a:r>
            <a:r>
              <a:rPr lang="en-US" altLang="ko-KR" dirty="0"/>
              <a:t> UEs transmitting V2X </a:t>
            </a:r>
            <a:r>
              <a:rPr lang="en-US" altLang="ko-KR" dirty="0" err="1"/>
              <a:t>sidelink</a:t>
            </a:r>
            <a:r>
              <a:rPr lang="en-US" altLang="ko-KR" dirty="0"/>
              <a:t> communication on RF channel 2.</a:t>
            </a:r>
          </a:p>
          <a:p>
            <a:pPr marL="800100" lvl="1" indent="-342900" hangingPunct="0">
              <a:buFont typeface="Arial" panose="020B0604020202020204" pitchFamily="34" charset="0"/>
              <a:buChar char="•"/>
            </a:pPr>
            <a:r>
              <a:rPr lang="en-US" altLang="ko-KR" dirty="0" smtClean="0"/>
              <a:t>T1</a:t>
            </a:r>
            <a:r>
              <a:rPr lang="en-US" altLang="ko-KR" dirty="0"/>
              <a:t>: the UE monitoring the V2X </a:t>
            </a:r>
            <a:r>
              <a:rPr lang="en-US" altLang="ko-KR" dirty="0" err="1"/>
              <a:t>sidelink</a:t>
            </a:r>
            <a:r>
              <a:rPr lang="en-US" altLang="ko-KR" dirty="0"/>
              <a:t> communication transmission from other active </a:t>
            </a:r>
            <a:r>
              <a:rPr lang="en-US" altLang="ko-KR" dirty="0" err="1"/>
              <a:t>Sidelink</a:t>
            </a:r>
            <a:r>
              <a:rPr lang="en-US" altLang="ko-KR" dirty="0"/>
              <a:t> UEs on the V2X </a:t>
            </a:r>
            <a:r>
              <a:rPr lang="en-US" altLang="ko-KR" dirty="0" err="1"/>
              <a:t>sidelink</a:t>
            </a:r>
            <a:r>
              <a:rPr lang="en-US" altLang="ko-KR" dirty="0"/>
              <a:t> communication resources.</a:t>
            </a:r>
          </a:p>
          <a:p>
            <a:pPr marL="800100" lvl="1" indent="-342900" hangingPunct="0">
              <a:buFont typeface="Arial" panose="020B0604020202020204" pitchFamily="34" charset="0"/>
              <a:buChar char="•"/>
            </a:pPr>
            <a:r>
              <a:rPr lang="en-US" altLang="ko-KR" dirty="0" smtClean="0"/>
              <a:t>T2</a:t>
            </a:r>
            <a:r>
              <a:rPr lang="en-US" altLang="ko-KR" dirty="0"/>
              <a:t>: the test system shall send RRC reconfiguration message to the UE and wait for the UE to respond with RRC reconfiguration complete message before transitioning to T3. </a:t>
            </a:r>
          </a:p>
          <a:p>
            <a:pPr marL="800100" lvl="1" indent="-342900" hangingPunct="0">
              <a:buFont typeface="Arial" panose="020B0604020202020204" pitchFamily="34" charset="0"/>
              <a:buChar char="•"/>
            </a:pPr>
            <a:r>
              <a:rPr lang="en-US" altLang="ko-KR" dirty="0" smtClean="0"/>
              <a:t>T3</a:t>
            </a:r>
            <a:r>
              <a:rPr lang="en-US" altLang="ko-KR" dirty="0"/>
              <a:t>: The test system will count the missed ACK/NACKs during T3 to verify the allowed interruptions during V2X </a:t>
            </a:r>
            <a:r>
              <a:rPr lang="en-US" altLang="ko-KR" dirty="0" err="1"/>
              <a:t>sidelink</a:t>
            </a:r>
            <a:r>
              <a:rPr lang="en-US" altLang="ko-KR" dirty="0"/>
              <a:t> communication</a:t>
            </a:r>
          </a:p>
          <a:p>
            <a:pPr marL="800100" lvl="1" indent="-342900" hangingPunct="0">
              <a:buFont typeface="Arial" panose="020B0604020202020204" pitchFamily="34" charset="0"/>
              <a:buChar char="•"/>
            </a:pPr>
            <a:r>
              <a:rPr lang="en-US" altLang="ko-KR" dirty="0" smtClean="0"/>
              <a:t>Add </a:t>
            </a:r>
            <a:r>
              <a:rPr lang="en-US" altLang="ko-KR" dirty="0"/>
              <a:t>applicable rule</a:t>
            </a:r>
          </a:p>
          <a:p>
            <a:pPr marL="1257300" lvl="2" indent="-342900" hangingPunct="0">
              <a:buFont typeface="Arial" panose="020B0604020202020204" pitchFamily="34" charset="0"/>
              <a:buChar char="•"/>
            </a:pPr>
            <a:r>
              <a:rPr lang="en-US" altLang="ko-KR" dirty="0" smtClean="0"/>
              <a:t>UE </a:t>
            </a:r>
            <a:r>
              <a:rPr lang="en-US" altLang="ko-KR" dirty="0"/>
              <a:t>supporting SL and </a:t>
            </a:r>
            <a:r>
              <a:rPr lang="en-US" altLang="ko-KR" dirty="0" err="1"/>
              <a:t>Uu</a:t>
            </a:r>
            <a:r>
              <a:rPr lang="en-US" altLang="ko-KR" dirty="0"/>
              <a:t> is applied.</a:t>
            </a:r>
          </a:p>
        </p:txBody>
      </p:sp>
    </p:spTree>
    <p:extLst>
      <p:ext uri="{BB962C8B-B14F-4D97-AF65-F5344CB8AC3E}">
        <p14:creationId xmlns:p14="http://schemas.microsoft.com/office/powerpoint/2010/main" val="35984245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1077218"/>
          </a:xfrm>
          <a:prstGeom prst="rect">
            <a:avLst/>
          </a:prstGeom>
          <a:noFill/>
        </p:spPr>
        <p:txBody>
          <a:bodyPr wrap="square" rtlCol="0">
            <a:spAutoFit/>
          </a:bodyPr>
          <a:lstStyle/>
          <a:p>
            <a:pPr algn="ctr"/>
            <a:r>
              <a:rPr lang="en-US" altLang="ko-KR" sz="3200" dirty="0" smtClean="0"/>
              <a:t>WF </a:t>
            </a:r>
            <a:r>
              <a:rPr lang="en-US" altLang="ko-KR" sz="3200" dirty="0"/>
              <a:t>on Test for Scheduling availability of UE switching between E-UTRA </a:t>
            </a:r>
            <a:r>
              <a:rPr lang="en-US" altLang="ko-KR" sz="3200" dirty="0" err="1"/>
              <a:t>sidelink</a:t>
            </a:r>
            <a:r>
              <a:rPr lang="en-US" altLang="ko-KR" sz="3200" dirty="0"/>
              <a:t> and NR </a:t>
            </a:r>
            <a:r>
              <a:rPr lang="en-US" altLang="ko-KR" sz="3200" dirty="0" err="1"/>
              <a:t>sidelink</a:t>
            </a:r>
            <a:endParaRPr lang="ko-KR" altLang="en-US" sz="3200" dirty="0"/>
          </a:p>
        </p:txBody>
      </p:sp>
      <p:sp>
        <p:nvSpPr>
          <p:cNvPr id="4" name="TextBox 3"/>
          <p:cNvSpPr txBox="1"/>
          <p:nvPr/>
        </p:nvSpPr>
        <p:spPr>
          <a:xfrm>
            <a:off x="0" y="671691"/>
            <a:ext cx="12192000" cy="1323439"/>
          </a:xfrm>
          <a:prstGeom prst="rect">
            <a:avLst/>
          </a:prstGeom>
          <a:noFill/>
        </p:spPr>
        <p:txBody>
          <a:bodyPr wrap="square" rtlCol="0">
            <a:spAutoFit/>
          </a:bodyPr>
          <a:lstStyle/>
          <a:p>
            <a:pPr marL="342900" indent="-342900">
              <a:buFont typeface="Arial" panose="020B0604020202020204" pitchFamily="34" charset="0"/>
              <a:buChar char="•"/>
            </a:pPr>
            <a:endParaRPr lang="en-US" altLang="ko-KR" sz="2000" dirty="0" smtClean="0"/>
          </a:p>
          <a:p>
            <a:pPr marL="342900" indent="-342900">
              <a:buFont typeface="Arial" panose="020B0604020202020204" pitchFamily="34" charset="0"/>
              <a:buChar char="•"/>
            </a:pPr>
            <a:endParaRPr lang="en-US" altLang="ko-KR" sz="2000" dirty="0"/>
          </a:p>
          <a:p>
            <a:pPr marL="342900" indent="-342900">
              <a:buFont typeface="Arial" panose="020B0604020202020204" pitchFamily="34" charset="0"/>
              <a:buChar char="•"/>
            </a:pPr>
            <a:r>
              <a:rPr lang="en-US" altLang="ko-KR" sz="2000" dirty="0"/>
              <a:t>Test for Scheduling availability of UE switching between E-UTRA </a:t>
            </a:r>
            <a:r>
              <a:rPr lang="en-US" altLang="ko-KR" sz="2000" dirty="0" err="1"/>
              <a:t>sidelink</a:t>
            </a:r>
            <a:r>
              <a:rPr lang="en-US" altLang="ko-KR" sz="2000" dirty="0"/>
              <a:t> and NR </a:t>
            </a:r>
            <a:r>
              <a:rPr lang="en-US" altLang="ko-KR" sz="2000" dirty="0" err="1"/>
              <a:t>sidelink</a:t>
            </a:r>
            <a:endParaRPr lang="en-US" altLang="ko-KR" sz="2000" dirty="0"/>
          </a:p>
          <a:p>
            <a:pPr marL="800100" lvl="1" indent="-342900">
              <a:buFont typeface="Arial" panose="020B0604020202020204" pitchFamily="34" charset="0"/>
              <a:buChar char="•"/>
            </a:pPr>
            <a:r>
              <a:rPr lang="en-US" altLang="ko-KR" sz="2000" dirty="0" smtClean="0"/>
              <a:t>Not introduce this </a:t>
            </a:r>
            <a:r>
              <a:rPr lang="en-US" altLang="ko-KR" sz="2000" dirty="0"/>
              <a:t>test case</a:t>
            </a:r>
            <a:endParaRPr lang="en-US" altLang="ko-KR" dirty="0"/>
          </a:p>
        </p:txBody>
      </p:sp>
    </p:spTree>
    <p:extLst>
      <p:ext uri="{BB962C8B-B14F-4D97-AF65-F5344CB8AC3E}">
        <p14:creationId xmlns:p14="http://schemas.microsoft.com/office/powerpoint/2010/main" val="523639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a:t>WF on Work </a:t>
            </a:r>
            <a:r>
              <a:rPr lang="en-US" altLang="ko-KR" sz="3200" dirty="0" smtClean="0"/>
              <a:t>Splits for Test Cases</a:t>
            </a:r>
            <a:endParaRPr lang="ko-KR" altLang="en-US" sz="3200" dirty="0"/>
          </a:p>
        </p:txBody>
      </p:sp>
      <p:graphicFrame>
        <p:nvGraphicFramePr>
          <p:cNvPr id="5" name="표 4"/>
          <p:cNvGraphicFramePr>
            <a:graphicFrameLocks noGrp="1"/>
          </p:cNvGraphicFramePr>
          <p:nvPr>
            <p:extLst>
              <p:ext uri="{D42A27DB-BD31-4B8C-83A1-F6EECF244321}">
                <p14:modId xmlns:p14="http://schemas.microsoft.com/office/powerpoint/2010/main" val="1509352184"/>
              </p:ext>
            </p:extLst>
          </p:nvPr>
        </p:nvGraphicFramePr>
        <p:xfrm>
          <a:off x="479376" y="1431236"/>
          <a:ext cx="11161240" cy="5454148"/>
        </p:xfrm>
        <a:graphic>
          <a:graphicData uri="http://schemas.openxmlformats.org/drawingml/2006/table">
            <a:tbl>
              <a:tblPr firstRow="1" firstCol="1" bandRow="1"/>
              <a:tblGrid>
                <a:gridCol w="7164310"/>
                <a:gridCol w="1952025"/>
                <a:gridCol w="2044905"/>
              </a:tblGrid>
              <a:tr h="538964">
                <a:tc>
                  <a:txBody>
                    <a:bodyPr/>
                    <a:lstStyle/>
                    <a:p>
                      <a:pPr fontAlgn="base" hangingPunct="0">
                        <a:spcAft>
                          <a:spcPts val="900"/>
                        </a:spcAft>
                      </a:pPr>
                      <a:r>
                        <a:rPr lang="en-US" kern="1200" dirty="0">
                          <a:solidFill>
                            <a:schemeClr val="tx1"/>
                          </a:solidFill>
                          <a:latin typeface="Arial" panose="020B0604020202020204" pitchFamily="34" charset="0"/>
                          <a:ea typeface="宋体" panose="02010600030101010101" pitchFamily="2" charset="-122"/>
                          <a:cs typeface="+mn-cs"/>
                        </a:rPr>
                        <a:t>Tests </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altLang="ko-KR" kern="1200" dirty="0" smtClean="0">
                          <a:solidFill>
                            <a:schemeClr val="tx1"/>
                          </a:solidFill>
                          <a:latin typeface="Arial" panose="020B0604020202020204" pitchFamily="34" charset="0"/>
                          <a:ea typeface="宋体" panose="02010600030101010101" pitchFamily="2" charset="-122"/>
                          <a:cs typeface="+mn-cs"/>
                        </a:rPr>
                        <a:t>Volunteer Company</a:t>
                      </a:r>
                      <a:endParaRPr lang="ko-KR" kern="1200" dirty="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Comment</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482">
                <a:tc>
                  <a:txBody>
                    <a:bodyPr/>
                    <a:lstStyle/>
                    <a:p>
                      <a:pPr fontAlgn="base" hangingPunct="0">
                        <a:spcAft>
                          <a:spcPts val="900"/>
                        </a:spcAft>
                      </a:pPr>
                      <a:r>
                        <a:rPr lang="en-US" kern="1200" dirty="0">
                          <a:solidFill>
                            <a:schemeClr val="tx1"/>
                          </a:solidFill>
                          <a:latin typeface="Arial" panose="020B0604020202020204" pitchFamily="34" charset="0"/>
                          <a:ea typeface="宋体" panose="02010600030101010101" pitchFamily="2" charset="-122"/>
                          <a:cs typeface="+mn-cs"/>
                        </a:rPr>
                        <a:t>Transmit timing accuracy</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Huawei</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 </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482">
                <a:tc>
                  <a:txBody>
                    <a:bodyPr/>
                    <a:lstStyle/>
                    <a:p>
                      <a:pPr fontAlgn="base" hangingPunct="0">
                        <a:spcAft>
                          <a:spcPts val="900"/>
                        </a:spcAft>
                      </a:pPr>
                      <a:r>
                        <a:rPr lang="en-US" kern="1200" dirty="0">
                          <a:solidFill>
                            <a:schemeClr val="tx1"/>
                          </a:solidFill>
                          <a:latin typeface="Arial" panose="020B0604020202020204" pitchFamily="34" charset="0"/>
                          <a:ea typeface="宋体" panose="02010600030101010101" pitchFamily="2" charset="-122"/>
                          <a:cs typeface="+mn-cs"/>
                        </a:rPr>
                        <a:t>Initiation/Cease of SLSS Transmission</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dirty="0" smtClean="0">
                          <a:solidFill>
                            <a:schemeClr val="tx1"/>
                          </a:solidFill>
                          <a:latin typeface="Arial" panose="020B0604020202020204" pitchFamily="34" charset="0"/>
                          <a:ea typeface="宋体" panose="02010600030101010101" pitchFamily="2" charset="-122"/>
                          <a:cs typeface="+mn-cs"/>
                        </a:rPr>
                        <a:t>LG Electronics</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 </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6388">
                <a:tc>
                  <a:txBody>
                    <a:bodyPr/>
                    <a:lstStyle/>
                    <a:p>
                      <a:pPr fontAlgn="base" hangingPunct="0">
                        <a:spcAft>
                          <a:spcPts val="900"/>
                        </a:spcAft>
                      </a:pPr>
                      <a:r>
                        <a:rPr lang="en-US" kern="1200" dirty="0">
                          <a:solidFill>
                            <a:schemeClr val="tx1"/>
                          </a:solidFill>
                          <a:latin typeface="Arial" panose="020B0604020202020204" pitchFamily="34" charset="0"/>
                          <a:ea typeface="宋体" panose="02010600030101010101" pitchFamily="2" charset="-122"/>
                          <a:cs typeface="+mn-cs"/>
                        </a:rPr>
                        <a:t>Selection / Reselection of V2X Synchronization Reference Source</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dirty="0">
                          <a:solidFill>
                            <a:schemeClr val="tx1"/>
                          </a:solidFill>
                          <a:latin typeface="Arial" panose="020B0604020202020204" pitchFamily="34" charset="0"/>
                          <a:ea typeface="宋体" panose="02010600030101010101" pitchFamily="2" charset="-122"/>
                          <a:cs typeface="+mn-cs"/>
                        </a:rPr>
                        <a:t>Xiaomi</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 </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482">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V2X UE Autonomous Resource Selection/Reselection</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dirty="0" smtClean="0">
                          <a:solidFill>
                            <a:schemeClr val="tx1"/>
                          </a:solidFill>
                          <a:latin typeface="Arial" panose="020B0604020202020204" pitchFamily="34" charset="0"/>
                          <a:ea typeface="宋体" panose="02010600030101010101" pitchFamily="2" charset="-122"/>
                          <a:cs typeface="+mn-cs"/>
                        </a:rPr>
                        <a:t>Qualcomm</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 </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38964">
                <a:tc>
                  <a:txBody>
                    <a:bodyPr/>
                    <a:lstStyle/>
                    <a:p>
                      <a:pPr fontAlgn="base" hangingPunct="0">
                        <a:spcAft>
                          <a:spcPts val="900"/>
                        </a:spcAft>
                      </a:pPr>
                      <a:r>
                        <a:rPr lang="en-US" kern="1200" dirty="0">
                          <a:solidFill>
                            <a:schemeClr val="tx1"/>
                          </a:solidFill>
                          <a:latin typeface="Arial" panose="020B0604020202020204" pitchFamily="34" charset="0"/>
                          <a:ea typeface="宋体" panose="02010600030101010101" pitchFamily="2" charset="-122"/>
                          <a:cs typeface="+mn-cs"/>
                        </a:rPr>
                        <a:t>V2X UE Resource Pre-emption</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altLang="ko-KR" kern="1200" dirty="0" smtClean="0">
                          <a:solidFill>
                            <a:schemeClr val="tx1"/>
                          </a:solidFill>
                          <a:latin typeface="Arial" panose="020B0604020202020204" pitchFamily="34" charset="0"/>
                          <a:ea typeface="宋体" panose="02010600030101010101" pitchFamily="2" charset="-122"/>
                          <a:cs typeface="+mn-cs"/>
                        </a:rPr>
                        <a:t>Qualcomm</a:t>
                      </a:r>
                      <a:endParaRPr lang="ko-KR" alt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If this test case is agreed</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7928">
                <a:tc>
                  <a:txBody>
                    <a:bodyPr/>
                    <a:lstStyle/>
                    <a:p>
                      <a:pPr fontAlgn="base" hangingPunct="0">
                        <a:spcAft>
                          <a:spcPts val="900"/>
                        </a:spcAft>
                      </a:pPr>
                      <a:r>
                        <a:rPr lang="en-US" kern="1200" dirty="0">
                          <a:solidFill>
                            <a:schemeClr val="tx1"/>
                          </a:solidFill>
                          <a:latin typeface="Arial" panose="020B0604020202020204" pitchFamily="34" charset="0"/>
                          <a:ea typeface="宋体" panose="02010600030101010101" pitchFamily="2" charset="-122"/>
                          <a:cs typeface="+mn-cs"/>
                        </a:rPr>
                        <a:t>V2X UE Resource Re-evaluation</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fontAlgn="base" latinLnBrk="1" hangingPunct="0">
                        <a:spcAft>
                          <a:spcPts val="900"/>
                        </a:spcAft>
                      </a:pPr>
                      <a:r>
                        <a:rPr lang="en-US" altLang="ko-KR" sz="1800" kern="1200" dirty="0" err="1" smtClean="0">
                          <a:solidFill>
                            <a:schemeClr val="tx1"/>
                          </a:solidFill>
                          <a:latin typeface="Arial" panose="020B0604020202020204" pitchFamily="34" charset="0"/>
                          <a:ea typeface="宋体" panose="02010600030101010101" pitchFamily="2" charset="-122"/>
                          <a:cs typeface="+mn-cs"/>
                        </a:rPr>
                        <a:t>Mediatek</a:t>
                      </a:r>
                      <a:endParaRPr lang="ko-KR" sz="1800"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If this test case is agreed(maybe merged with pre-emption)</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482">
                <a:tc>
                  <a:txBody>
                    <a:bodyPr/>
                    <a:lstStyle/>
                    <a:p>
                      <a:pPr fontAlgn="base" hangingPunct="0">
                        <a:spcAft>
                          <a:spcPts val="900"/>
                        </a:spcAft>
                      </a:pPr>
                      <a:r>
                        <a:rPr lang="en-US" kern="1200" dirty="0">
                          <a:solidFill>
                            <a:schemeClr val="tx1"/>
                          </a:solidFill>
                          <a:latin typeface="Arial" panose="020B0604020202020204" pitchFamily="34" charset="0"/>
                          <a:ea typeface="宋体" panose="02010600030101010101" pitchFamily="2" charset="-122"/>
                          <a:cs typeface="+mn-cs"/>
                        </a:rPr>
                        <a:t>Congestion Control measurements</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fontAlgn="base" latinLnBrk="1" hangingPunct="0">
                        <a:spcAft>
                          <a:spcPts val="900"/>
                        </a:spcAft>
                      </a:pPr>
                      <a:r>
                        <a:rPr lang="en-US" altLang="ko-KR" sz="1800" kern="1200" dirty="0" err="1" smtClean="0">
                          <a:solidFill>
                            <a:schemeClr val="tx1"/>
                          </a:solidFill>
                          <a:latin typeface="Arial" panose="020B0604020202020204" pitchFamily="34" charset="0"/>
                          <a:ea typeface="宋体" panose="02010600030101010101" pitchFamily="2" charset="-122"/>
                          <a:cs typeface="+mn-cs"/>
                        </a:rPr>
                        <a:t>Mediatek</a:t>
                      </a:r>
                      <a:endParaRPr lang="ko-KR" sz="1800"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 </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482">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Interruptions</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dirty="0">
                          <a:solidFill>
                            <a:schemeClr val="tx1"/>
                          </a:solidFill>
                          <a:latin typeface="Arial" panose="020B0604020202020204" pitchFamily="34" charset="0"/>
                          <a:ea typeface="宋体" panose="02010600030101010101" pitchFamily="2" charset="-122"/>
                          <a:cs typeface="+mn-cs"/>
                        </a:rPr>
                        <a:t>Huawei</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 </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9482">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Related Configuration (resource pool, RMC)</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altLang="ko-KR" kern="1200" dirty="0" smtClean="0">
                          <a:solidFill>
                            <a:schemeClr val="tx1"/>
                          </a:solidFill>
                          <a:latin typeface="Arial" panose="020B0604020202020204" pitchFamily="34" charset="0"/>
                          <a:ea typeface="宋体" panose="02010600030101010101" pitchFamily="2" charset="-122"/>
                          <a:cs typeface="+mn-cs"/>
                        </a:rPr>
                        <a:t>Qualcomm</a:t>
                      </a:r>
                      <a:endParaRPr lang="ko-KR" alt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dirty="0">
                          <a:solidFill>
                            <a:schemeClr val="tx1"/>
                          </a:solidFill>
                          <a:latin typeface="Arial" panose="020B0604020202020204" pitchFamily="34" charset="0"/>
                          <a:ea typeface="宋体" panose="02010600030101010101" pitchFamily="2" charset="-122"/>
                          <a:cs typeface="+mn-cs"/>
                        </a:rPr>
                        <a:t> </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9221">
                <a:tc>
                  <a:txBody>
                    <a:bodyPr/>
                    <a:lstStyle/>
                    <a:p>
                      <a:pPr fontAlgn="base" hangingPunct="0">
                        <a:spcAft>
                          <a:spcPts val="900"/>
                        </a:spcAft>
                      </a:pPr>
                      <a:r>
                        <a:rPr lang="en-US" kern="1200">
                          <a:solidFill>
                            <a:schemeClr val="tx1"/>
                          </a:solidFill>
                          <a:latin typeface="Arial" panose="020B0604020202020204" pitchFamily="34" charset="0"/>
                          <a:ea typeface="宋体" panose="02010600030101010101" pitchFamily="2" charset="-122"/>
                          <a:cs typeface="+mn-cs"/>
                        </a:rPr>
                        <a:t>Big one CR</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altLang="ko-KR" kern="1200" dirty="0" smtClean="0">
                          <a:solidFill>
                            <a:schemeClr val="tx1"/>
                          </a:solidFill>
                          <a:latin typeface="Arial" panose="020B0604020202020204" pitchFamily="34" charset="0"/>
                          <a:ea typeface="宋体" panose="02010600030101010101" pitchFamily="2" charset="-122"/>
                          <a:cs typeface="+mn-cs"/>
                        </a:rPr>
                        <a:t>LG Electronics</a:t>
                      </a:r>
                      <a:endParaRPr lang="ko-KR" alt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kern="1200" dirty="0">
                          <a:solidFill>
                            <a:schemeClr val="tx1"/>
                          </a:solidFill>
                          <a:latin typeface="Arial" panose="020B0604020202020204" pitchFamily="34" charset="0"/>
                          <a:ea typeface="宋体" panose="02010600030101010101" pitchFamily="2" charset="-122"/>
                          <a:cs typeface="+mn-cs"/>
                        </a:rPr>
                        <a:t>It includes all draft CRs for test cases and related configuration</a:t>
                      </a:r>
                      <a:endParaRPr lang="ko-KR" kern="1200">
                        <a:solidFill>
                          <a:schemeClr val="tx1"/>
                        </a:solidFill>
                        <a:latin typeface="Arial" panose="020B0604020202020204" pitchFamily="34" charset="0"/>
                        <a:ea typeface="宋体"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0" y="671691"/>
            <a:ext cx="12192000" cy="707886"/>
          </a:xfrm>
          <a:prstGeom prst="rect">
            <a:avLst/>
          </a:prstGeom>
          <a:noFill/>
        </p:spPr>
        <p:txBody>
          <a:bodyPr wrap="square" rtlCol="0">
            <a:spAutoFit/>
          </a:bodyPr>
          <a:lstStyle/>
          <a:p>
            <a:pPr marL="342900" indent="-342900">
              <a:buFont typeface="Arial" panose="020B0604020202020204" pitchFamily="34" charset="0"/>
              <a:buChar char="•"/>
            </a:pPr>
            <a:r>
              <a:rPr lang="en-US" altLang="ko-KR" sz="2000" dirty="0" smtClean="0"/>
              <a:t>Company are encouraged to provide draft CR for corresponding test case in Table below in next meeting.</a:t>
            </a:r>
            <a:endParaRPr lang="en-US" altLang="ko-KR" sz="2000" dirty="0"/>
          </a:p>
        </p:txBody>
      </p:sp>
    </p:spTree>
    <p:extLst>
      <p:ext uri="{BB962C8B-B14F-4D97-AF65-F5344CB8AC3E}">
        <p14:creationId xmlns:p14="http://schemas.microsoft.com/office/powerpoint/2010/main" val="1934333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a:t>WF on </a:t>
            </a:r>
            <a:r>
              <a:rPr lang="en-US" altLang="ko-KR" sz="3200" dirty="0" smtClean="0"/>
              <a:t>Spec. Skeleton for Test Cases</a:t>
            </a:r>
            <a:endParaRPr lang="ko-KR" altLang="en-US" sz="3200" dirty="0"/>
          </a:p>
        </p:txBody>
      </p:sp>
      <p:sp>
        <p:nvSpPr>
          <p:cNvPr id="4" name="TextBox 3"/>
          <p:cNvSpPr txBox="1"/>
          <p:nvPr/>
        </p:nvSpPr>
        <p:spPr>
          <a:xfrm>
            <a:off x="0" y="671691"/>
            <a:ext cx="12192000" cy="6370975"/>
          </a:xfrm>
          <a:prstGeom prst="rect">
            <a:avLst/>
          </a:prstGeom>
          <a:noFill/>
        </p:spPr>
        <p:txBody>
          <a:bodyPr wrap="square" rtlCol="0">
            <a:spAutoFit/>
          </a:bodyPr>
          <a:lstStyle/>
          <a:p>
            <a:pPr lvl="1" hangingPunct="0"/>
            <a:r>
              <a:rPr lang="en-GB" altLang="ko-KR" sz="1700" i="1" dirty="0"/>
              <a:t>A.9 </a:t>
            </a:r>
            <a:r>
              <a:rPr lang="en-GB" altLang="ko-KR" sz="1700" i="1" dirty="0" smtClean="0"/>
              <a:t> V2X </a:t>
            </a:r>
            <a:r>
              <a:rPr lang="en-GB" altLang="ko-KR" sz="1700" i="1" dirty="0"/>
              <a:t>Tests</a:t>
            </a:r>
            <a:endParaRPr lang="ko-KR" altLang="ko-KR" sz="1700" i="1"/>
          </a:p>
          <a:p>
            <a:pPr lvl="1" hangingPunct="0"/>
            <a:r>
              <a:rPr lang="en-GB" altLang="ko-KR" sz="1700" i="1" dirty="0"/>
              <a:t>A.9.1 </a:t>
            </a:r>
            <a:r>
              <a:rPr lang="en-GB" altLang="ko-KR" sz="1700" i="1" dirty="0" smtClean="0"/>
              <a:t> V2X </a:t>
            </a:r>
            <a:r>
              <a:rPr lang="en-GB" altLang="ko-KR" sz="1700" i="1" dirty="0"/>
              <a:t>Tests in FR1</a:t>
            </a:r>
            <a:endParaRPr lang="ko-KR" altLang="ko-KR" sz="1700" i="1"/>
          </a:p>
          <a:p>
            <a:pPr lvl="1" hangingPunct="0"/>
            <a:r>
              <a:rPr lang="en-GB" altLang="ko-KR" sz="1700" i="1" dirty="0"/>
              <a:t>A.9.1.1 </a:t>
            </a:r>
            <a:r>
              <a:rPr lang="en-GB" altLang="ko-KR" sz="1700" i="1" dirty="0" smtClean="0"/>
              <a:t> V2X </a:t>
            </a:r>
            <a:r>
              <a:rPr lang="en-GB" altLang="ko-KR" sz="1700" i="1" dirty="0"/>
              <a:t>UE transmit timing Test</a:t>
            </a:r>
            <a:endParaRPr lang="ko-KR" altLang="ko-KR" sz="1700" i="1"/>
          </a:p>
          <a:p>
            <a:pPr lvl="2" hangingPunct="0"/>
            <a:r>
              <a:rPr lang="en-GB" altLang="ko-KR" sz="1700" i="1" dirty="0"/>
              <a:t>A.9.1.1.1 </a:t>
            </a:r>
            <a:r>
              <a:rPr lang="en-GB" altLang="ko-KR" sz="1700" i="1" dirty="0" smtClean="0"/>
              <a:t> Test </a:t>
            </a:r>
            <a:r>
              <a:rPr lang="en-GB" altLang="ko-KR" sz="1700" i="1" dirty="0"/>
              <a:t>for GNSS as synchronization reference source</a:t>
            </a:r>
            <a:endParaRPr lang="ko-KR" altLang="ko-KR" sz="1700" i="1"/>
          </a:p>
          <a:p>
            <a:pPr lvl="2" hangingPunct="0"/>
            <a:r>
              <a:rPr lang="en-GB" altLang="ko-KR" sz="1700" i="1" dirty="0"/>
              <a:t>A.9.1.1.2 </a:t>
            </a:r>
            <a:r>
              <a:rPr lang="en-GB" altLang="ko-KR" sz="1700" i="1" dirty="0" smtClean="0"/>
              <a:t> Test </a:t>
            </a:r>
            <a:r>
              <a:rPr lang="en-GB" altLang="ko-KR" sz="1700" i="1" dirty="0"/>
              <a:t>for SyncRef UE as synchronization reference source</a:t>
            </a:r>
            <a:endParaRPr lang="ko-KR" altLang="ko-KR" sz="1700" i="1"/>
          </a:p>
          <a:p>
            <a:pPr lvl="2" hangingPunct="0"/>
            <a:r>
              <a:rPr lang="en-GB" altLang="ko-KR" sz="1700" i="1" dirty="0" smtClean="0"/>
              <a:t>A.9.1.1.3  Test </a:t>
            </a:r>
            <a:r>
              <a:rPr lang="en-GB" altLang="ko-KR" sz="1700" i="1" dirty="0"/>
              <a:t>for FR1 NR Cell as synchronization reference </a:t>
            </a:r>
            <a:r>
              <a:rPr lang="en-GB" altLang="ko-KR" sz="1700" i="1" dirty="0" smtClean="0"/>
              <a:t>source</a:t>
            </a:r>
            <a:endParaRPr lang="ko-KR" altLang="ko-KR" sz="1700" i="1" smtClean="0"/>
          </a:p>
          <a:p>
            <a:pPr lvl="1" hangingPunct="0"/>
            <a:r>
              <a:rPr lang="en-GB" altLang="ko-KR" sz="1700" i="1" dirty="0" smtClean="0"/>
              <a:t>A.9.1.2  Initiation/Cease Test of SLSS Transmission with V2X </a:t>
            </a:r>
            <a:r>
              <a:rPr lang="en-GB" altLang="ko-KR" sz="1700" i="1" dirty="0" err="1" smtClean="0"/>
              <a:t>Sidelink</a:t>
            </a:r>
            <a:r>
              <a:rPr lang="en-GB" altLang="ko-KR" sz="1700" i="1" dirty="0" smtClean="0"/>
              <a:t> Communication</a:t>
            </a:r>
            <a:endParaRPr lang="ko-KR" altLang="ko-KR" sz="1700" i="1" smtClean="0"/>
          </a:p>
          <a:p>
            <a:pPr lvl="2" hangingPunct="0"/>
            <a:r>
              <a:rPr lang="en-GB" altLang="ko-KR" sz="1700" i="1" dirty="0" smtClean="0"/>
              <a:t>A.9.1.2.1  Test </a:t>
            </a:r>
            <a:r>
              <a:rPr lang="en-GB" altLang="ko-KR" sz="1700" i="1" dirty="0"/>
              <a:t>for SyncRef UE as synchronization reference source</a:t>
            </a:r>
            <a:endParaRPr lang="ko-KR" altLang="ko-KR" sz="1700" i="1"/>
          </a:p>
          <a:p>
            <a:pPr lvl="2" hangingPunct="0"/>
            <a:r>
              <a:rPr lang="en-GB" altLang="ko-KR" sz="1700" i="1" dirty="0" smtClean="0"/>
              <a:t>A.9.1.2.2  Test </a:t>
            </a:r>
            <a:r>
              <a:rPr lang="en-GB" altLang="ko-KR" sz="1700" i="1" dirty="0"/>
              <a:t>for FR1 NR Cell as synchronization reference </a:t>
            </a:r>
            <a:r>
              <a:rPr lang="en-GB" altLang="ko-KR" sz="1700" i="1" dirty="0" smtClean="0"/>
              <a:t>source</a:t>
            </a:r>
            <a:endParaRPr lang="ko-KR" altLang="ko-KR" sz="1700" i="1"/>
          </a:p>
          <a:p>
            <a:pPr lvl="1" hangingPunct="0"/>
            <a:r>
              <a:rPr lang="en-GB" altLang="ko-KR" sz="1700" i="1" dirty="0" smtClean="0"/>
              <a:t>A.9.1.3  V2X </a:t>
            </a:r>
            <a:r>
              <a:rPr lang="en-GB" altLang="ko-KR" sz="1700" i="1" dirty="0"/>
              <a:t>Synchronization Reference Selection/Reselection Test</a:t>
            </a:r>
            <a:endParaRPr lang="ko-KR" altLang="ko-KR" sz="1700" i="1"/>
          </a:p>
          <a:p>
            <a:pPr lvl="2" hangingPunct="0"/>
            <a:r>
              <a:rPr lang="en-GB" altLang="ko-KR" sz="1700" i="1" dirty="0"/>
              <a:t>A.9.1.3.1 </a:t>
            </a:r>
            <a:r>
              <a:rPr lang="en-GB" altLang="ko-KR" sz="1700" i="1" dirty="0" smtClean="0"/>
              <a:t> Test </a:t>
            </a:r>
            <a:r>
              <a:rPr lang="en-GB" altLang="ko-KR" sz="1700" i="1" dirty="0"/>
              <a:t>for GNSS configured as the highest priority</a:t>
            </a:r>
            <a:endParaRPr lang="ko-KR" altLang="ko-KR" sz="1700" i="1"/>
          </a:p>
          <a:p>
            <a:pPr lvl="2" hangingPunct="0"/>
            <a:r>
              <a:rPr lang="en-GB" altLang="ko-KR" sz="1700" i="1" dirty="0"/>
              <a:t>A.9.1.3.2 </a:t>
            </a:r>
            <a:r>
              <a:rPr lang="en-GB" altLang="ko-KR" sz="1700" i="1" dirty="0" smtClean="0"/>
              <a:t> Test </a:t>
            </a:r>
            <a:r>
              <a:rPr lang="en-GB" altLang="ko-KR" sz="1700" i="1" dirty="0"/>
              <a:t>for FR1 NR Cell configured as the highest priority</a:t>
            </a:r>
            <a:endParaRPr lang="ko-KR" altLang="ko-KR" sz="1700" i="1"/>
          </a:p>
          <a:p>
            <a:pPr lvl="1" hangingPunct="0"/>
            <a:r>
              <a:rPr lang="en-GB" altLang="ko-KR" sz="1700" i="1" dirty="0" smtClean="0"/>
              <a:t>A.9.1.4  L1 </a:t>
            </a:r>
            <a:r>
              <a:rPr lang="en-GB" altLang="ko-KR" sz="1700" i="1" dirty="0"/>
              <a:t>SL-RSRP Measurement Test</a:t>
            </a:r>
            <a:endParaRPr lang="ko-KR" altLang="ko-KR" sz="1700" i="1"/>
          </a:p>
          <a:p>
            <a:pPr lvl="2" hangingPunct="0"/>
            <a:r>
              <a:rPr lang="en-GB" altLang="ko-KR" sz="1700" i="1" dirty="0"/>
              <a:t>A.9.1.4.1 </a:t>
            </a:r>
            <a:r>
              <a:rPr lang="en-GB" altLang="ko-KR" sz="1700" i="1" dirty="0" smtClean="0"/>
              <a:t> Test </a:t>
            </a:r>
            <a:r>
              <a:rPr lang="en-GB" altLang="ko-KR" sz="1700" i="1" dirty="0"/>
              <a:t>for V2X UE Autonomous Resource Selection/Reselection</a:t>
            </a:r>
            <a:endParaRPr lang="ko-KR" altLang="ko-KR" sz="1700" i="1"/>
          </a:p>
          <a:p>
            <a:pPr lvl="2" hangingPunct="0"/>
            <a:r>
              <a:rPr lang="en-GB" altLang="ko-KR" sz="1700" i="1" dirty="0"/>
              <a:t>[A.9.1.4.2 </a:t>
            </a:r>
            <a:r>
              <a:rPr lang="en-GB" altLang="ko-KR" sz="1700" i="1" dirty="0" smtClean="0"/>
              <a:t> Test </a:t>
            </a:r>
            <a:r>
              <a:rPr lang="en-GB" altLang="ko-KR" sz="1700" i="1" dirty="0"/>
              <a:t>for V2X UE Resource Pre-emption] or</a:t>
            </a:r>
            <a:endParaRPr lang="ko-KR" altLang="ko-KR" sz="1700" i="1"/>
          </a:p>
          <a:p>
            <a:pPr lvl="2" hangingPunct="0"/>
            <a:r>
              <a:rPr lang="en-GB" altLang="ko-KR" sz="1700" i="1" dirty="0"/>
              <a:t>[A.9.1.4.2 </a:t>
            </a:r>
            <a:r>
              <a:rPr lang="en-GB" altLang="ko-KR" sz="1700" i="1" dirty="0" smtClean="0"/>
              <a:t> Test </a:t>
            </a:r>
            <a:r>
              <a:rPr lang="en-GB" altLang="ko-KR" sz="1700" i="1" dirty="0"/>
              <a:t>for V2X UE Resource Re-evaluation and Resource Pre-emption]</a:t>
            </a:r>
            <a:endParaRPr lang="ko-KR" altLang="ko-KR" sz="1700" i="1"/>
          </a:p>
          <a:p>
            <a:pPr lvl="1" hangingPunct="0"/>
            <a:r>
              <a:rPr lang="en-GB" altLang="ko-KR" sz="1700" i="1" dirty="0" smtClean="0"/>
              <a:t>A.9.1.5  Congestion </a:t>
            </a:r>
            <a:r>
              <a:rPr lang="en-GB" altLang="ko-KR" sz="1700" i="1" dirty="0"/>
              <a:t>Control Measurement Test</a:t>
            </a:r>
            <a:endParaRPr lang="ko-KR" altLang="ko-KR" sz="1700" i="1"/>
          </a:p>
          <a:p>
            <a:pPr lvl="1" hangingPunct="0"/>
            <a:r>
              <a:rPr lang="en-GB" altLang="ko-KR" sz="1700" i="1" dirty="0" smtClean="0"/>
              <a:t>A.9.1.6  Interruption </a:t>
            </a:r>
            <a:r>
              <a:rPr lang="en-GB" altLang="ko-KR" sz="1700" i="1" dirty="0"/>
              <a:t>Test</a:t>
            </a:r>
            <a:endParaRPr lang="ko-KR" altLang="ko-KR" sz="1700" i="1"/>
          </a:p>
          <a:p>
            <a:pPr lvl="1"/>
            <a:r>
              <a:rPr lang="en-GB" altLang="ko-KR" sz="1700" i="1" dirty="0" smtClean="0"/>
              <a:t>A.9.1.6.1  Test </a:t>
            </a:r>
            <a:r>
              <a:rPr lang="en-GB" altLang="ko-KR" sz="1700" i="1" dirty="0"/>
              <a:t>for Interruptions to WAN due to V2X </a:t>
            </a:r>
            <a:r>
              <a:rPr lang="en-GB" altLang="ko-KR" sz="1700" i="1" dirty="0" err="1"/>
              <a:t>Sidelink</a:t>
            </a:r>
            <a:r>
              <a:rPr lang="en-GB" altLang="ko-KR" sz="1700" i="1" dirty="0"/>
              <a:t> </a:t>
            </a:r>
            <a:r>
              <a:rPr lang="en-GB" altLang="ko-KR" sz="1700" i="1" dirty="0" smtClean="0"/>
              <a:t>Communication</a:t>
            </a:r>
          </a:p>
          <a:p>
            <a:pPr lvl="1"/>
            <a:endParaRPr lang="en-GB" altLang="ko-KR" sz="1700" i="1" dirty="0" smtClean="0"/>
          </a:p>
          <a:p>
            <a:pPr lvl="1" hangingPunct="0"/>
            <a:r>
              <a:rPr lang="en-GB" altLang="ko-KR" sz="1700" i="1" dirty="0" smtClean="0"/>
              <a:t>A.3.19  V2X </a:t>
            </a:r>
            <a:r>
              <a:rPr lang="en-GB" altLang="ko-KR" sz="1700" i="1" dirty="0" err="1"/>
              <a:t>sidelink</a:t>
            </a:r>
            <a:r>
              <a:rPr lang="en-GB" altLang="ko-KR" sz="1700" i="1" dirty="0"/>
              <a:t> communication</a:t>
            </a:r>
            <a:endParaRPr lang="ko-KR" altLang="ko-KR" sz="1700" i="1"/>
          </a:p>
          <a:p>
            <a:pPr lvl="1" hangingPunct="0"/>
            <a:r>
              <a:rPr lang="en-GB" altLang="ko-KR" sz="1700" i="1" dirty="0" smtClean="0"/>
              <a:t>A.3.19.1  Introduction</a:t>
            </a:r>
            <a:endParaRPr lang="ko-KR" altLang="ko-KR" sz="1700" i="1"/>
          </a:p>
          <a:p>
            <a:pPr lvl="1" hangingPunct="0"/>
            <a:r>
              <a:rPr lang="en-GB" altLang="ko-KR" sz="1700" i="1" dirty="0" smtClean="0"/>
              <a:t>A.3.19.2  Reference </a:t>
            </a:r>
            <a:r>
              <a:rPr lang="en-GB" altLang="ko-KR" sz="1700" i="1" dirty="0"/>
              <a:t>resource pool configurations for V2X </a:t>
            </a:r>
            <a:r>
              <a:rPr lang="en-GB" altLang="ko-KR" sz="1700" i="1" dirty="0" err="1"/>
              <a:t>Sidelink</a:t>
            </a:r>
            <a:r>
              <a:rPr lang="en-GB" altLang="ko-KR" sz="1700" i="1" dirty="0"/>
              <a:t> Communication</a:t>
            </a:r>
            <a:endParaRPr lang="ko-KR" altLang="ko-KR" sz="1700" i="1"/>
          </a:p>
          <a:p>
            <a:pPr lvl="1" hangingPunct="0"/>
            <a:r>
              <a:rPr lang="en-GB" altLang="ko-KR" sz="1700" i="1" dirty="0" smtClean="0"/>
              <a:t>A.3.19.3  Reference </a:t>
            </a:r>
            <a:r>
              <a:rPr lang="en-GB" altLang="ko-KR" sz="1700" i="1" dirty="0"/>
              <a:t>measurement channels for V2X </a:t>
            </a:r>
            <a:r>
              <a:rPr lang="en-GB" altLang="ko-KR" sz="1700" i="1" dirty="0" err="1"/>
              <a:t>Sidelink</a:t>
            </a:r>
            <a:r>
              <a:rPr lang="en-GB" altLang="ko-KR" sz="1700" i="1" dirty="0"/>
              <a:t> </a:t>
            </a:r>
            <a:r>
              <a:rPr lang="en-GB" altLang="ko-KR" sz="1700" i="1" dirty="0" smtClean="0"/>
              <a:t>Communication</a:t>
            </a:r>
            <a:endParaRPr lang="en-US" altLang="ko-KR" sz="1700" dirty="0"/>
          </a:p>
        </p:txBody>
      </p:sp>
    </p:spTree>
    <p:extLst>
      <p:ext uri="{BB962C8B-B14F-4D97-AF65-F5344CB8AC3E}">
        <p14:creationId xmlns:p14="http://schemas.microsoft.com/office/powerpoint/2010/main" val="863667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smtClean="0"/>
              <a:t>WF on Core maintenance</a:t>
            </a:r>
            <a:endParaRPr lang="ko-KR" altLang="en-US" sz="3200" dirty="0"/>
          </a:p>
        </p:txBody>
      </p:sp>
      <p:sp>
        <p:nvSpPr>
          <p:cNvPr id="4" name="TextBox 3"/>
          <p:cNvSpPr txBox="1"/>
          <p:nvPr/>
        </p:nvSpPr>
        <p:spPr>
          <a:xfrm>
            <a:off x="0" y="671691"/>
            <a:ext cx="12192000" cy="4524315"/>
          </a:xfrm>
          <a:prstGeom prst="rect">
            <a:avLst/>
          </a:prstGeom>
          <a:noFill/>
        </p:spPr>
        <p:txBody>
          <a:bodyPr wrap="square" rtlCol="0">
            <a:spAutoFit/>
          </a:bodyPr>
          <a:lstStyle/>
          <a:p>
            <a:pPr marL="342900" indent="-342900">
              <a:buFont typeface="Arial" panose="020B0604020202020204" pitchFamily="34" charset="0"/>
              <a:buChar char="•"/>
            </a:pPr>
            <a:r>
              <a:rPr lang="en-US" altLang="ko-KR" sz="2000" dirty="0" smtClean="0"/>
              <a:t>Interruption </a:t>
            </a:r>
            <a:r>
              <a:rPr lang="en-US" altLang="ko-KR" sz="2000" dirty="0"/>
              <a:t>to WAN due to V2X </a:t>
            </a:r>
            <a:r>
              <a:rPr lang="en-US" altLang="ko-KR" sz="2000" dirty="0" err="1"/>
              <a:t>Sidelink</a:t>
            </a:r>
            <a:r>
              <a:rPr lang="en-US" altLang="ko-KR" sz="2000" dirty="0"/>
              <a:t> Communication(</a:t>
            </a:r>
            <a:r>
              <a:rPr lang="en-US" altLang="ko-KR" sz="2000" dirty="0" err="1"/>
              <a:t>Sync.vs</a:t>
            </a:r>
            <a:r>
              <a:rPr lang="en-US" altLang="ko-KR" sz="2000" dirty="0"/>
              <a:t> </a:t>
            </a:r>
            <a:r>
              <a:rPr lang="en-US" altLang="ko-KR" sz="2000" dirty="0" err="1"/>
              <a:t>Async</a:t>
            </a:r>
            <a:r>
              <a:rPr lang="en-US" altLang="ko-KR" sz="2000" dirty="0" smtClean="0"/>
              <a:t>)</a:t>
            </a:r>
          </a:p>
          <a:p>
            <a:pPr marL="800100" lvl="1" indent="-342900">
              <a:buFont typeface="Arial" panose="020B0604020202020204" pitchFamily="34" charset="0"/>
              <a:buChar char="•"/>
            </a:pPr>
            <a:r>
              <a:rPr lang="en-GB" altLang="ko-KR" dirty="0" smtClean="0"/>
              <a:t>Apply </a:t>
            </a:r>
            <a:r>
              <a:rPr lang="en-GB" altLang="ko-KR" dirty="0" err="1"/>
              <a:t>asynchronized</a:t>
            </a:r>
            <a:r>
              <a:rPr lang="en-GB" altLang="ko-KR" dirty="0"/>
              <a:t> requirement</a:t>
            </a:r>
            <a:r>
              <a:rPr lang="en-US" altLang="ko-KR" dirty="0" smtClean="0"/>
              <a:t> d</a:t>
            </a:r>
            <a:r>
              <a:rPr lang="en-GB" altLang="ko-KR" dirty="0" err="1" smtClean="0"/>
              <a:t>ue</a:t>
            </a:r>
            <a:r>
              <a:rPr lang="en-GB" altLang="ko-KR" dirty="0" smtClean="0"/>
              <a:t> </a:t>
            </a:r>
            <a:r>
              <a:rPr lang="en-GB" altLang="ko-KR" dirty="0"/>
              <a:t>to lack of synchronization mechanism between </a:t>
            </a:r>
            <a:r>
              <a:rPr lang="en-GB" altLang="ko-KR" dirty="0" err="1"/>
              <a:t>Uu</a:t>
            </a:r>
            <a:r>
              <a:rPr lang="en-GB" altLang="ko-KR" dirty="0"/>
              <a:t> and SL </a:t>
            </a:r>
            <a:r>
              <a:rPr lang="en-GB" altLang="ko-KR" dirty="0" smtClean="0"/>
              <a:t>interface </a:t>
            </a:r>
            <a:endParaRPr lang="en-US" altLang="ko-KR" dirty="0"/>
          </a:p>
          <a:p>
            <a:pPr marL="342900" indent="-342900">
              <a:buFont typeface="Arial" panose="020B0604020202020204" pitchFamily="34" charset="0"/>
              <a:buChar char="•"/>
            </a:pPr>
            <a:endParaRPr lang="en-US" altLang="ko-KR" sz="2000" dirty="0"/>
          </a:p>
          <a:p>
            <a:pPr marL="342900" indent="-342900">
              <a:buFont typeface="Arial" panose="020B0604020202020204" pitchFamily="34" charset="0"/>
              <a:buChar char="•"/>
            </a:pPr>
            <a:r>
              <a:rPr lang="en-US" altLang="ko-KR" sz="2000" dirty="0" smtClean="0"/>
              <a:t>Interruption </a:t>
            </a:r>
            <a:r>
              <a:rPr lang="en-US" altLang="ko-KR" sz="2000" dirty="0"/>
              <a:t>to WAN for switching between LTE SL and NR </a:t>
            </a:r>
            <a:r>
              <a:rPr lang="en-US" altLang="ko-KR" sz="2000" dirty="0" smtClean="0"/>
              <a:t>SL</a:t>
            </a:r>
          </a:p>
          <a:p>
            <a:pPr marL="800100" lvl="1" indent="-342900">
              <a:buFont typeface="Arial" panose="020B0604020202020204" pitchFamily="34" charset="0"/>
              <a:buChar char="•"/>
            </a:pPr>
            <a:r>
              <a:rPr lang="en-US" altLang="ko-KR" dirty="0" smtClean="0"/>
              <a:t>Further discuss whether or not define this requirement by taking RF chain retuning and common local oscillator into account with a </a:t>
            </a:r>
            <a:r>
              <a:rPr lang="en-US" altLang="ko-KR" dirty="0"/>
              <a:t>separated RX/TX </a:t>
            </a:r>
            <a:r>
              <a:rPr lang="en-US" altLang="ko-KR" dirty="0" smtClean="0"/>
              <a:t>chain</a:t>
            </a:r>
            <a:r>
              <a:rPr lang="en-US" altLang="ko-KR" sz="2000" dirty="0" smtClean="0"/>
              <a:t>.</a:t>
            </a:r>
          </a:p>
          <a:p>
            <a:pPr marL="800100" lvl="1" indent="-342900">
              <a:buFont typeface="Arial" panose="020B0604020202020204" pitchFamily="34" charset="0"/>
              <a:buChar char="•"/>
            </a:pPr>
            <a:endParaRPr lang="en-US" altLang="ko-KR" sz="2000" dirty="0"/>
          </a:p>
          <a:p>
            <a:pPr marL="342900" indent="-342900">
              <a:buFont typeface="Arial" panose="020B0604020202020204" pitchFamily="34" charset="0"/>
              <a:buChar char="•"/>
            </a:pPr>
            <a:r>
              <a:rPr lang="en-US" altLang="ko-KR" sz="2000" dirty="0" smtClean="0"/>
              <a:t>Whether </a:t>
            </a:r>
            <a:r>
              <a:rPr lang="en-US" altLang="ko-KR" sz="2000" dirty="0"/>
              <a:t>to differentiate the different type of NR communication in interruption requirement due to synchronization reference source </a:t>
            </a:r>
            <a:r>
              <a:rPr lang="en-US" altLang="ko-KR" sz="2000" dirty="0" smtClean="0"/>
              <a:t>change</a:t>
            </a:r>
          </a:p>
          <a:p>
            <a:pPr marL="800100" lvl="1" indent="-342900">
              <a:buFont typeface="Arial" panose="020B0604020202020204" pitchFamily="34" charset="0"/>
              <a:buChar char="•"/>
            </a:pPr>
            <a:r>
              <a:rPr lang="en-US" altLang="ko-KR" dirty="0" smtClean="0"/>
              <a:t>Not differentiate</a:t>
            </a:r>
          </a:p>
          <a:p>
            <a:pPr marL="800100" lvl="1" indent="-342900">
              <a:buFont typeface="Arial" panose="020B0604020202020204" pitchFamily="34" charset="0"/>
              <a:buChar char="•"/>
            </a:pPr>
            <a:endParaRPr lang="en-US" altLang="ko-KR" sz="2000" dirty="0"/>
          </a:p>
          <a:p>
            <a:pPr marL="342900" indent="-342900">
              <a:buFont typeface="Arial" panose="020B0604020202020204" pitchFamily="34" charset="0"/>
              <a:buChar char="•"/>
            </a:pPr>
            <a:r>
              <a:rPr lang="en-US" altLang="ko-KR" sz="2000" dirty="0" smtClean="0"/>
              <a:t>Whether </a:t>
            </a:r>
            <a:r>
              <a:rPr lang="en-US" altLang="ko-KR" sz="2000" dirty="0"/>
              <a:t>to define interruption requirement on LTE SL due to NR SL sync source is </a:t>
            </a:r>
            <a:r>
              <a:rPr lang="en-US" altLang="ko-KR" sz="2000" dirty="0" smtClean="0"/>
              <a:t>changed</a:t>
            </a:r>
          </a:p>
          <a:p>
            <a:pPr marL="800100" lvl="1" indent="-342900" hangingPunct="0">
              <a:buFont typeface="Arial" panose="020B0604020202020204" pitchFamily="34" charset="0"/>
              <a:buChar char="•"/>
            </a:pPr>
            <a:r>
              <a:rPr lang="en-US" altLang="ko-KR" dirty="0" smtClean="0"/>
              <a:t>Further </a:t>
            </a:r>
            <a:r>
              <a:rPr lang="en-US" altLang="ko-KR" dirty="0"/>
              <a:t>discussion whether to send LS to RAN1</a:t>
            </a:r>
            <a:endParaRPr lang="ko-KR" altLang="ko-KR"/>
          </a:p>
          <a:p>
            <a:pPr marL="800100" lvl="1" indent="-342900" hangingPunct="0">
              <a:buFont typeface="Arial" panose="020B0604020202020204" pitchFamily="34" charset="0"/>
              <a:buChar char="•"/>
            </a:pPr>
            <a:r>
              <a:rPr lang="en-US" altLang="ko-KR" dirty="0"/>
              <a:t>Further discussion whether to define RAN4 interruption requirement</a:t>
            </a:r>
            <a:endParaRPr lang="ko-KR" altLang="ko-KR"/>
          </a:p>
          <a:p>
            <a:pPr marL="800100" lvl="1" indent="-342900">
              <a:buFont typeface="Arial" panose="020B0604020202020204" pitchFamily="34" charset="0"/>
              <a:buChar char="•"/>
            </a:pPr>
            <a:endParaRPr lang="en-US" altLang="ko-KR" dirty="0"/>
          </a:p>
        </p:txBody>
      </p:sp>
    </p:spTree>
    <p:extLst>
      <p:ext uri="{BB962C8B-B14F-4D97-AF65-F5344CB8AC3E}">
        <p14:creationId xmlns:p14="http://schemas.microsoft.com/office/powerpoint/2010/main" val="9166041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smtClean="0"/>
              <a:t>WF on Performance</a:t>
            </a:r>
            <a:endParaRPr lang="ko-KR" altLang="en-US" sz="3200" dirty="0"/>
          </a:p>
        </p:txBody>
      </p:sp>
      <p:sp>
        <p:nvSpPr>
          <p:cNvPr id="4" name="TextBox 3"/>
          <p:cNvSpPr txBox="1"/>
          <p:nvPr/>
        </p:nvSpPr>
        <p:spPr>
          <a:xfrm>
            <a:off x="0" y="671691"/>
            <a:ext cx="12192000" cy="2185214"/>
          </a:xfrm>
          <a:prstGeom prst="rect">
            <a:avLst/>
          </a:prstGeom>
          <a:noFill/>
        </p:spPr>
        <p:txBody>
          <a:bodyPr wrap="square" rtlCol="0">
            <a:spAutoFit/>
          </a:bodyPr>
          <a:lstStyle/>
          <a:p>
            <a:pPr marL="342900" indent="-342900">
              <a:buFont typeface="Arial" panose="020B0604020202020204" pitchFamily="34" charset="0"/>
              <a:buChar char="•"/>
            </a:pPr>
            <a:r>
              <a:rPr lang="en-US" altLang="ko-KR" sz="2000" dirty="0" smtClean="0"/>
              <a:t>Absolute </a:t>
            </a:r>
            <a:r>
              <a:rPr lang="en-US" altLang="ko-KR" sz="2000" dirty="0"/>
              <a:t>accuracy of L1 SL-RSRP </a:t>
            </a:r>
            <a:r>
              <a:rPr lang="en-US" altLang="ko-KR" sz="2000" dirty="0" smtClean="0"/>
              <a:t>measurement</a:t>
            </a:r>
          </a:p>
          <a:p>
            <a:pPr marL="800100" lvl="1" indent="-342900">
              <a:buFont typeface="Arial" panose="020B0604020202020204" pitchFamily="34" charset="0"/>
              <a:buChar char="•"/>
            </a:pPr>
            <a:r>
              <a:rPr lang="en-GB" altLang="ko-KR" dirty="0" smtClean="0"/>
              <a:t>Option 1: Define </a:t>
            </a:r>
            <a:r>
              <a:rPr lang="en-GB" altLang="ko-KR" dirty="0"/>
              <a:t>±4.5dB as measurement accuracy of L1 </a:t>
            </a:r>
            <a:r>
              <a:rPr lang="en-GB" altLang="ko-KR" dirty="0" smtClean="0"/>
              <a:t>SL-RSRP</a:t>
            </a:r>
          </a:p>
          <a:p>
            <a:pPr marL="800100" lvl="1" indent="-342900">
              <a:buFont typeface="Arial" panose="020B0604020202020204" pitchFamily="34" charset="0"/>
              <a:buChar char="•"/>
            </a:pPr>
            <a:r>
              <a:rPr lang="en-GB" altLang="ko-KR" dirty="0" smtClean="0"/>
              <a:t>Option 2: F</a:t>
            </a:r>
            <a:r>
              <a:rPr lang="en-US" altLang="ko-KR" dirty="0" err="1" smtClean="0"/>
              <a:t>inalize</a:t>
            </a:r>
            <a:r>
              <a:rPr lang="en-US" altLang="ko-KR" dirty="0" smtClean="0"/>
              <a:t> </a:t>
            </a:r>
            <a:r>
              <a:rPr lang="en-US" altLang="ko-KR" dirty="0"/>
              <a:t>measurement accuracy requirement once RF session concludes on cable loss issue</a:t>
            </a:r>
          </a:p>
          <a:p>
            <a:pPr marL="342900" indent="-342900">
              <a:buFont typeface="Arial" panose="020B0604020202020204" pitchFamily="34" charset="0"/>
              <a:buChar char="•"/>
            </a:pPr>
            <a:endParaRPr lang="en-US" altLang="ko-KR" sz="2000" dirty="0"/>
          </a:p>
          <a:p>
            <a:pPr marL="342900" indent="-342900">
              <a:buFont typeface="Arial" panose="020B0604020202020204" pitchFamily="34" charset="0"/>
              <a:buChar char="•"/>
            </a:pPr>
            <a:r>
              <a:rPr lang="en-US" altLang="ko-KR" sz="2000" dirty="0" smtClean="0"/>
              <a:t>RRM </a:t>
            </a:r>
            <a:r>
              <a:rPr lang="en-US" altLang="ko-KR" sz="2000" dirty="0"/>
              <a:t>requirements related to REFSENS</a:t>
            </a:r>
          </a:p>
          <a:p>
            <a:pPr marL="800100" lvl="1" indent="-342900">
              <a:buFont typeface="Arial" panose="020B0604020202020204" pitchFamily="34" charset="0"/>
              <a:buChar char="•"/>
            </a:pPr>
            <a:r>
              <a:rPr lang="en-GB" altLang="ko-KR" dirty="0"/>
              <a:t>Remove </a:t>
            </a:r>
            <a:r>
              <a:rPr lang="en-US" altLang="ko-KR" dirty="0"/>
              <a:t>square</a:t>
            </a:r>
            <a:r>
              <a:rPr lang="en-GB" altLang="ko-KR" dirty="0"/>
              <a:t> brackets or update NR V2X operating band group and minimum received power in side condition based on agreed REFSENS in RF session</a:t>
            </a:r>
            <a:endParaRPr lang="en-US" altLang="ko-KR" dirty="0"/>
          </a:p>
        </p:txBody>
      </p:sp>
    </p:spTree>
    <p:extLst>
      <p:ext uri="{BB962C8B-B14F-4D97-AF65-F5344CB8AC3E}">
        <p14:creationId xmlns:p14="http://schemas.microsoft.com/office/powerpoint/2010/main" val="32177796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smtClean="0"/>
              <a:t>WF on Work Plan</a:t>
            </a:r>
            <a:endParaRPr lang="ko-KR" altLang="en-US" sz="3200" dirty="0"/>
          </a:p>
        </p:txBody>
      </p:sp>
      <p:sp>
        <p:nvSpPr>
          <p:cNvPr id="4" name="TextBox 3"/>
          <p:cNvSpPr txBox="1"/>
          <p:nvPr/>
        </p:nvSpPr>
        <p:spPr>
          <a:xfrm>
            <a:off x="0" y="671691"/>
            <a:ext cx="12192000" cy="3170099"/>
          </a:xfrm>
          <a:prstGeom prst="rect">
            <a:avLst/>
          </a:prstGeom>
          <a:noFill/>
        </p:spPr>
        <p:txBody>
          <a:bodyPr wrap="square" rtlCol="0">
            <a:spAutoFit/>
          </a:bodyPr>
          <a:lstStyle/>
          <a:p>
            <a:pPr marL="342900" indent="-342900">
              <a:buFont typeface="Arial" panose="020B0604020202020204" pitchFamily="34" charset="0"/>
              <a:buChar char="•"/>
            </a:pPr>
            <a:r>
              <a:rPr lang="en-US" altLang="ko-KR" sz="2000" dirty="0" smtClean="0"/>
              <a:t>Work Plan</a:t>
            </a:r>
          </a:p>
          <a:p>
            <a:pPr marL="800100" lvl="1" indent="-342900">
              <a:buFont typeface="Arial" panose="020B0604020202020204" pitchFamily="34" charset="0"/>
              <a:buChar char="•"/>
            </a:pPr>
            <a:r>
              <a:rPr lang="en-US" altLang="ko-KR" dirty="0" smtClean="0"/>
              <a:t>RAN4#96-e </a:t>
            </a:r>
            <a:r>
              <a:rPr lang="en-US" altLang="ko-KR" dirty="0"/>
              <a:t>meeting (’20.August)</a:t>
            </a:r>
          </a:p>
          <a:p>
            <a:pPr marL="1257300" lvl="2" indent="-342900">
              <a:buFont typeface="Arial" panose="020B0604020202020204" pitchFamily="34" charset="0"/>
              <a:buChar char="•"/>
            </a:pPr>
            <a:r>
              <a:rPr lang="en-US" altLang="ko-KR" dirty="0" smtClean="0"/>
              <a:t>Agree </a:t>
            </a:r>
            <a:r>
              <a:rPr lang="en-US" altLang="ko-KR" dirty="0"/>
              <a:t>the list of RRM test cases</a:t>
            </a:r>
          </a:p>
          <a:p>
            <a:pPr marL="1257300" lvl="2" indent="-342900">
              <a:buFont typeface="Arial" panose="020B0604020202020204" pitchFamily="34" charset="0"/>
              <a:buChar char="•"/>
            </a:pPr>
            <a:r>
              <a:rPr lang="en-US" altLang="ko-KR" dirty="0" smtClean="0"/>
              <a:t>Do </a:t>
            </a:r>
            <a:r>
              <a:rPr lang="en-US" altLang="ko-KR" dirty="0"/>
              <a:t>work-split of test cases for draft </a:t>
            </a:r>
            <a:r>
              <a:rPr lang="en-US" altLang="ko-KR" dirty="0" smtClean="0"/>
              <a:t>CRs</a:t>
            </a:r>
          </a:p>
          <a:p>
            <a:pPr marL="1257300" lvl="2" indent="-342900">
              <a:buFont typeface="Arial" panose="020B0604020202020204" pitchFamily="34" charset="0"/>
              <a:buChar char="•"/>
            </a:pPr>
            <a:endParaRPr lang="en-US" altLang="ko-KR" dirty="0"/>
          </a:p>
          <a:p>
            <a:pPr marL="800100" lvl="1" indent="-342900">
              <a:buFont typeface="Arial" panose="020B0604020202020204" pitchFamily="34" charset="0"/>
              <a:buChar char="•"/>
            </a:pPr>
            <a:r>
              <a:rPr lang="en-US" altLang="ko-KR" dirty="0" smtClean="0"/>
              <a:t>RAN4#96-ebis </a:t>
            </a:r>
            <a:r>
              <a:rPr lang="en-US" altLang="ko-KR" dirty="0"/>
              <a:t>&amp; RAN4#97-e meeting (’20.October)</a:t>
            </a:r>
          </a:p>
          <a:p>
            <a:pPr marL="1257300" lvl="2" indent="-342900">
              <a:buFont typeface="Arial" panose="020B0604020202020204" pitchFamily="34" charset="0"/>
              <a:buChar char="•"/>
            </a:pPr>
            <a:r>
              <a:rPr lang="en-US" altLang="ko-KR" dirty="0" smtClean="0"/>
              <a:t>Discuss </a:t>
            </a:r>
            <a:r>
              <a:rPr lang="en-US" altLang="ko-KR" dirty="0"/>
              <a:t>the draft CRs with the detailed test configurations and related </a:t>
            </a:r>
            <a:r>
              <a:rPr lang="en-US" altLang="ko-KR" dirty="0" smtClean="0"/>
              <a:t>parameter</a:t>
            </a:r>
          </a:p>
          <a:p>
            <a:pPr marL="1257300" lvl="2" indent="-342900">
              <a:buFont typeface="Arial" panose="020B0604020202020204" pitchFamily="34" charset="0"/>
              <a:buChar char="•"/>
            </a:pPr>
            <a:endParaRPr lang="en-US" altLang="ko-KR" dirty="0"/>
          </a:p>
          <a:p>
            <a:pPr marL="800100" lvl="1" indent="-342900">
              <a:buFont typeface="Arial" panose="020B0604020202020204" pitchFamily="34" charset="0"/>
              <a:buChar char="•"/>
            </a:pPr>
            <a:r>
              <a:rPr lang="en-US" altLang="ko-KR" dirty="0" smtClean="0"/>
              <a:t>RAN4#98 </a:t>
            </a:r>
            <a:r>
              <a:rPr lang="en-US" altLang="ko-KR" dirty="0"/>
              <a:t>meeting (’21.March)</a:t>
            </a:r>
          </a:p>
          <a:p>
            <a:pPr marL="1257300" lvl="2" indent="-342900">
              <a:buFont typeface="Arial" panose="020B0604020202020204" pitchFamily="34" charset="0"/>
              <a:buChar char="•"/>
            </a:pPr>
            <a:r>
              <a:rPr lang="en-US" altLang="ko-KR" dirty="0" smtClean="0"/>
              <a:t>Endorse </a:t>
            </a:r>
            <a:r>
              <a:rPr lang="en-US" altLang="ko-KR" dirty="0"/>
              <a:t>the final draft CRs.</a:t>
            </a:r>
          </a:p>
          <a:p>
            <a:pPr marL="1257300" lvl="2" indent="-342900">
              <a:buFont typeface="Arial" panose="020B0604020202020204" pitchFamily="34" charset="0"/>
              <a:buChar char="•"/>
            </a:pPr>
            <a:r>
              <a:rPr lang="en-US" altLang="ko-KR" dirty="0" smtClean="0"/>
              <a:t>Agree </a:t>
            </a:r>
            <a:r>
              <a:rPr lang="en-US" altLang="ko-KR" dirty="0"/>
              <a:t>the one Big CR for RRM tests based on the endorsed draft CRs.</a:t>
            </a:r>
          </a:p>
        </p:txBody>
      </p:sp>
    </p:spTree>
    <p:extLst>
      <p:ext uri="{BB962C8B-B14F-4D97-AF65-F5344CB8AC3E}">
        <p14:creationId xmlns:p14="http://schemas.microsoft.com/office/powerpoint/2010/main" val="25723049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smtClean="0"/>
              <a:t>WF on Baseline of Test Cases</a:t>
            </a:r>
            <a:endParaRPr lang="ko-KR" altLang="en-US" sz="3200" dirty="0"/>
          </a:p>
        </p:txBody>
      </p:sp>
      <p:sp>
        <p:nvSpPr>
          <p:cNvPr id="4" name="TextBox 3"/>
          <p:cNvSpPr txBox="1"/>
          <p:nvPr/>
        </p:nvSpPr>
        <p:spPr>
          <a:xfrm>
            <a:off x="0" y="671691"/>
            <a:ext cx="12192000" cy="5139869"/>
          </a:xfrm>
          <a:prstGeom prst="rect">
            <a:avLst/>
          </a:prstGeom>
          <a:noFill/>
        </p:spPr>
        <p:txBody>
          <a:bodyPr wrap="square" rtlCol="0">
            <a:spAutoFit/>
          </a:bodyPr>
          <a:lstStyle/>
          <a:p>
            <a:pPr marL="342900" indent="-342900">
              <a:buFont typeface="Arial" panose="020B0604020202020204" pitchFamily="34" charset="0"/>
              <a:buChar char="•"/>
            </a:pPr>
            <a:r>
              <a:rPr lang="en-US" altLang="ko-KR" sz="2000" dirty="0"/>
              <a:t>Baseline of test </a:t>
            </a:r>
            <a:r>
              <a:rPr lang="en-US" altLang="ko-KR" sz="2000" dirty="0" smtClean="0"/>
              <a:t>cases</a:t>
            </a:r>
          </a:p>
          <a:p>
            <a:pPr marL="800100" lvl="1" indent="-342900">
              <a:buFont typeface="Arial" panose="020B0604020202020204" pitchFamily="34" charset="0"/>
              <a:buChar char="•"/>
            </a:pPr>
            <a:r>
              <a:rPr lang="en-US" altLang="ko-KR" dirty="0" smtClean="0"/>
              <a:t>LTE </a:t>
            </a:r>
            <a:r>
              <a:rPr lang="en-US" altLang="ko-KR" dirty="0"/>
              <a:t>V2X RRM test cases can be the baseline to define NR V2X RRM test case.</a:t>
            </a:r>
          </a:p>
          <a:p>
            <a:pPr marL="1257300" lvl="2" indent="-342900">
              <a:buFont typeface="Arial" panose="020B0604020202020204" pitchFamily="34" charset="0"/>
              <a:buChar char="•"/>
            </a:pPr>
            <a:r>
              <a:rPr lang="en-US" altLang="ko-KR" dirty="0" smtClean="0"/>
              <a:t>Further </a:t>
            </a:r>
            <a:r>
              <a:rPr lang="en-US" altLang="ko-KR" dirty="0"/>
              <a:t>check which LTE V2X RRM test cases can be reused</a:t>
            </a:r>
          </a:p>
          <a:p>
            <a:pPr marL="800100" lvl="1" indent="-342900">
              <a:buFont typeface="Arial" panose="020B0604020202020204" pitchFamily="34" charset="0"/>
              <a:buChar char="•"/>
            </a:pPr>
            <a:endParaRPr lang="en-US" altLang="ko-KR" sz="2000" dirty="0" smtClean="0"/>
          </a:p>
          <a:p>
            <a:pPr marL="800100" lvl="1" indent="-342900">
              <a:buFont typeface="Arial" panose="020B0604020202020204" pitchFamily="34" charset="0"/>
              <a:buChar char="•"/>
            </a:pPr>
            <a:r>
              <a:rPr lang="en-US" altLang="ko-KR" sz="2000" dirty="0" smtClean="0"/>
              <a:t>V2X </a:t>
            </a:r>
            <a:r>
              <a:rPr lang="en-US" altLang="ko-KR" sz="2000" dirty="0"/>
              <a:t>SL </a:t>
            </a:r>
            <a:r>
              <a:rPr lang="en-US" altLang="ko-KR" sz="2000" dirty="0" smtClean="0"/>
              <a:t>{SCS </a:t>
            </a:r>
            <a:r>
              <a:rPr lang="en-US" altLang="ko-KR" sz="2000" dirty="0"/>
              <a:t>&amp; </a:t>
            </a:r>
            <a:r>
              <a:rPr lang="en-US" altLang="ko-KR" sz="2000" dirty="0" smtClean="0"/>
              <a:t>CBW} </a:t>
            </a:r>
            <a:r>
              <a:rPr lang="en-US" altLang="ko-KR" sz="2000" dirty="0"/>
              <a:t>in all the RRM test</a:t>
            </a:r>
          </a:p>
          <a:p>
            <a:pPr marL="1257300" lvl="2" indent="-342900">
              <a:buFont typeface="Arial" panose="020B0604020202020204" pitchFamily="34" charset="0"/>
              <a:buChar char="•"/>
            </a:pPr>
            <a:r>
              <a:rPr lang="en-US" altLang="ko-KR" dirty="0" smtClean="0"/>
              <a:t>{30kHz, 20MHz}, </a:t>
            </a:r>
            <a:r>
              <a:rPr lang="en-US" altLang="ko-KR" dirty="0"/>
              <a:t>{30kHz, </a:t>
            </a:r>
            <a:r>
              <a:rPr lang="en-US" altLang="ko-KR" dirty="0" smtClean="0"/>
              <a:t>40MHz}</a:t>
            </a:r>
          </a:p>
          <a:p>
            <a:pPr marL="1257300" lvl="2" indent="-342900">
              <a:buFont typeface="Arial" panose="020B0604020202020204" pitchFamily="34" charset="0"/>
              <a:buChar char="•"/>
            </a:pPr>
            <a:r>
              <a:rPr lang="en-US" altLang="ko-KR" dirty="0" smtClean="0"/>
              <a:t>Add </a:t>
            </a:r>
            <a:r>
              <a:rPr lang="en-US" altLang="ko-KR" dirty="0" err="1" smtClean="0"/>
              <a:t>note:The</a:t>
            </a:r>
            <a:r>
              <a:rPr lang="en-US" altLang="ko-KR" dirty="0" smtClean="0"/>
              <a:t> </a:t>
            </a:r>
            <a:r>
              <a:rPr lang="en-US" altLang="ko-KR" dirty="0"/>
              <a:t>UE is only required to be tested in one of the supported test configurations</a:t>
            </a:r>
            <a:r>
              <a:rPr lang="en-US" altLang="ko-KR" dirty="0" smtClean="0"/>
              <a:t>.</a:t>
            </a:r>
          </a:p>
          <a:p>
            <a:pPr marL="800100" lvl="1" indent="-342900">
              <a:buFont typeface="Arial" panose="020B0604020202020204" pitchFamily="34" charset="0"/>
              <a:buChar char="•"/>
            </a:pPr>
            <a:endParaRPr lang="en-GB" altLang="ko-KR" sz="2000" dirty="0" smtClean="0"/>
          </a:p>
          <a:p>
            <a:pPr marL="800100" lvl="1" indent="-342900">
              <a:buFont typeface="Arial" panose="020B0604020202020204" pitchFamily="34" charset="0"/>
              <a:buChar char="•"/>
            </a:pPr>
            <a:r>
              <a:rPr lang="en-GB" altLang="ko-KR" sz="2000" dirty="0" smtClean="0"/>
              <a:t>Synchronization </a:t>
            </a:r>
            <a:r>
              <a:rPr lang="en-GB" altLang="ko-KR" sz="2000" dirty="0"/>
              <a:t>reference sources in the related RRM test </a:t>
            </a:r>
            <a:r>
              <a:rPr lang="en-GB" altLang="ko-KR" sz="2000" dirty="0" smtClean="0"/>
              <a:t>cases</a:t>
            </a:r>
          </a:p>
          <a:p>
            <a:pPr marL="1257300" lvl="2" indent="-342900">
              <a:buFont typeface="Arial" panose="020B0604020202020204" pitchFamily="34" charset="0"/>
              <a:buChar char="•"/>
            </a:pPr>
            <a:r>
              <a:rPr lang="en-GB" altLang="ko-KR" dirty="0" smtClean="0"/>
              <a:t>GNSS</a:t>
            </a:r>
            <a:r>
              <a:rPr lang="en-GB" altLang="ko-KR" dirty="0"/>
              <a:t>, SyncRef UE, </a:t>
            </a:r>
            <a:r>
              <a:rPr lang="en-GB" altLang="ko-KR" dirty="0" err="1" smtClean="0"/>
              <a:t>gNB</a:t>
            </a:r>
            <a:endParaRPr lang="en-GB" altLang="ko-KR" dirty="0" smtClean="0"/>
          </a:p>
          <a:p>
            <a:pPr marL="1714500" lvl="3" indent="-342900">
              <a:buFont typeface="Arial" panose="020B0604020202020204" pitchFamily="34" charset="0"/>
              <a:buChar char="•"/>
            </a:pPr>
            <a:r>
              <a:rPr lang="en-GB" altLang="ko-KR" dirty="0"/>
              <a:t>Apply </a:t>
            </a:r>
            <a:r>
              <a:rPr lang="en-US" altLang="ko-KR" dirty="0"/>
              <a:t>application </a:t>
            </a:r>
            <a:r>
              <a:rPr lang="en-US" altLang="ko-KR" dirty="0" smtClean="0"/>
              <a:t>rule for </a:t>
            </a:r>
            <a:r>
              <a:rPr lang="en-US" altLang="ko-KR" dirty="0" err="1" smtClean="0"/>
              <a:t>gNB</a:t>
            </a:r>
            <a:endParaRPr lang="en-US" altLang="ko-KR" dirty="0" smtClean="0"/>
          </a:p>
          <a:p>
            <a:pPr marL="800100" lvl="1" indent="-342900">
              <a:buFont typeface="Arial" panose="020B0604020202020204" pitchFamily="34" charset="0"/>
              <a:buChar char="•"/>
            </a:pPr>
            <a:endParaRPr lang="en-GB" altLang="ko-KR" sz="2000" dirty="0" smtClean="0"/>
          </a:p>
          <a:p>
            <a:pPr marL="800100" lvl="1" indent="-342900">
              <a:buFont typeface="Arial" panose="020B0604020202020204" pitchFamily="34" charset="0"/>
              <a:buChar char="•"/>
            </a:pPr>
            <a:r>
              <a:rPr lang="en-GB" altLang="ko-KR" sz="2000" dirty="0" err="1" smtClean="0"/>
              <a:t>gNB</a:t>
            </a:r>
            <a:r>
              <a:rPr lang="en-GB" altLang="ko-KR" sz="2000" dirty="0" smtClean="0"/>
              <a:t>(FR1 </a:t>
            </a:r>
            <a:r>
              <a:rPr lang="en-GB" altLang="ko-KR" sz="2000" dirty="0"/>
              <a:t>NR Cell) configurations in all the related RRM </a:t>
            </a:r>
            <a:r>
              <a:rPr lang="en-GB" altLang="ko-KR" sz="2000" dirty="0" smtClean="0"/>
              <a:t>test</a:t>
            </a:r>
          </a:p>
          <a:p>
            <a:pPr marL="800100" lvl="1" indent="-342900">
              <a:buFont typeface="Arial" panose="020B0604020202020204" pitchFamily="34" charset="0"/>
              <a:buChar char="•"/>
            </a:pPr>
            <a:endParaRPr lang="en-GB" altLang="ko-KR" sz="2000" dirty="0"/>
          </a:p>
          <a:p>
            <a:pPr marL="800100" lvl="1" indent="-342900">
              <a:buFont typeface="Arial" panose="020B0604020202020204" pitchFamily="34" charset="0"/>
              <a:buChar char="•"/>
            </a:pPr>
            <a:endParaRPr lang="en-GB" altLang="ko-KR" sz="2000" dirty="0" smtClean="0"/>
          </a:p>
          <a:p>
            <a:pPr marL="800100" lvl="1" indent="-342900">
              <a:buFont typeface="Arial" panose="020B0604020202020204" pitchFamily="34" charset="0"/>
              <a:buChar char="•"/>
            </a:pPr>
            <a:endParaRPr lang="en-US" altLang="ko-KR" sz="2000" dirty="0"/>
          </a:p>
          <a:p>
            <a:pPr marL="800100" lvl="1" indent="-342900">
              <a:buFont typeface="Arial" panose="020B0604020202020204" pitchFamily="34" charset="0"/>
              <a:buChar char="•"/>
            </a:pPr>
            <a:endParaRPr lang="en-US" altLang="ko-KR" sz="2000" dirty="0"/>
          </a:p>
        </p:txBody>
      </p:sp>
      <p:graphicFrame>
        <p:nvGraphicFramePr>
          <p:cNvPr id="7" name="표 6"/>
          <p:cNvGraphicFramePr>
            <a:graphicFrameLocks noGrp="1"/>
          </p:cNvGraphicFramePr>
          <p:nvPr>
            <p:extLst>
              <p:ext uri="{D42A27DB-BD31-4B8C-83A1-F6EECF244321}">
                <p14:modId xmlns:p14="http://schemas.microsoft.com/office/powerpoint/2010/main" val="1741085576"/>
              </p:ext>
            </p:extLst>
          </p:nvPr>
        </p:nvGraphicFramePr>
        <p:xfrm>
          <a:off x="983432" y="4739493"/>
          <a:ext cx="8064896" cy="1425811"/>
        </p:xfrm>
        <a:graphic>
          <a:graphicData uri="http://schemas.openxmlformats.org/drawingml/2006/table">
            <a:tbl>
              <a:tblPr firstRow="1" firstCol="1" bandRow="1"/>
              <a:tblGrid>
                <a:gridCol w="1881167"/>
                <a:gridCol w="6183729"/>
              </a:tblGrid>
              <a:tr h="225226">
                <a:tc>
                  <a:txBody>
                    <a:bodyPr/>
                    <a:lstStyle/>
                    <a:p>
                      <a:pPr algn="ctr">
                        <a:spcAft>
                          <a:spcPts val="0"/>
                        </a:spcAft>
                      </a:pPr>
                      <a:r>
                        <a:rPr lang="en-GB" sz="1600" b="1"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Configuration</a:t>
                      </a:r>
                      <a:endParaRPr lang="ko-KR" sz="180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600" b="1">
                          <a:solidFill>
                            <a:schemeClr val="tx1"/>
                          </a:solidFill>
                          <a:effectLst/>
                          <a:latin typeface="Arial" panose="020B0604020202020204" pitchFamily="34" charset="0"/>
                          <a:ea typeface="SimSun" panose="02010600030101010101" pitchFamily="2" charset="-122"/>
                          <a:cs typeface="Times New Roman" panose="02020603050405020304" pitchFamily="18" charset="0"/>
                        </a:rPr>
                        <a:t>Description</a:t>
                      </a:r>
                      <a:endParaRPr lang="ko-KR" sz="180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226">
                <a:tc>
                  <a:txBody>
                    <a:bodyPr/>
                    <a:lstStyle/>
                    <a:p>
                      <a:pPr algn="ctr">
                        <a:spcAft>
                          <a:spcPts val="0"/>
                        </a:spcAft>
                      </a:pPr>
                      <a:r>
                        <a:rPr lang="en-GB" sz="16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a:t>
                      </a:r>
                      <a:endParaRPr lang="ko-KR" sz="180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15 kHz SSB SCS, 10 MHz bandwidth, FDD duplex mode</a:t>
                      </a:r>
                      <a:endParaRPr lang="ko-KR" sz="180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226">
                <a:tc>
                  <a:txBody>
                    <a:bodyPr/>
                    <a:lstStyle/>
                    <a:p>
                      <a:pPr algn="ctr">
                        <a:spcAft>
                          <a:spcPts val="0"/>
                        </a:spcAft>
                      </a:pPr>
                      <a:r>
                        <a:rPr lang="en-GB" sz="16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2</a:t>
                      </a:r>
                      <a:endParaRPr lang="ko-KR" sz="180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15 kHz SSB SCS, 10 MHz bandwidth, TDD duplex mode</a:t>
                      </a:r>
                      <a:endParaRPr lang="ko-KR" sz="180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5226">
                <a:tc>
                  <a:txBody>
                    <a:bodyPr/>
                    <a:lstStyle/>
                    <a:p>
                      <a:pPr algn="ctr">
                        <a:spcAft>
                          <a:spcPts val="0"/>
                        </a:spcAft>
                      </a:pPr>
                      <a:r>
                        <a:rPr lang="en-GB" sz="1600">
                          <a:solidFill>
                            <a:schemeClr val="tx1"/>
                          </a:solidFill>
                          <a:effectLst/>
                          <a:latin typeface="Arial" panose="020B0604020202020204" pitchFamily="34" charset="0"/>
                          <a:ea typeface="SimSun" panose="02010600030101010101" pitchFamily="2" charset="-122"/>
                          <a:cs typeface="Times New Roman" panose="02020603050405020304" pitchFamily="18" charset="0"/>
                        </a:rPr>
                        <a:t>3</a:t>
                      </a:r>
                      <a:endParaRPr lang="ko-KR" sz="180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600" dirty="0" smtClean="0">
                          <a:solidFill>
                            <a:schemeClr val="tx1"/>
                          </a:solidFill>
                          <a:effectLst/>
                          <a:latin typeface="Arial" panose="020B0604020202020204" pitchFamily="34" charset="0"/>
                          <a:ea typeface="SimSun" panose="02010600030101010101" pitchFamily="2" charset="-122"/>
                          <a:cs typeface="Times New Roman" panose="02020603050405020304" pitchFamily="18" charset="0"/>
                        </a:rPr>
                        <a:t>30 kHz SSB SCS, 40 MHz bandwidth, TDD duplex mode</a:t>
                      </a:r>
                      <a:endParaRPr lang="ko-KR" sz="180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0451">
                <a:tc gridSpan="2">
                  <a:txBody>
                    <a:bodyPr/>
                    <a:lstStyle/>
                    <a:p>
                      <a:pPr marL="540385" indent="-540385">
                        <a:spcAft>
                          <a:spcPts val="0"/>
                        </a:spcAft>
                      </a:pPr>
                      <a:r>
                        <a:rPr lang="en-GB" sz="16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rPr>
                        <a:t>Note:	The UE is only required to be tested in one of the supported test configurations.</a:t>
                      </a:r>
                      <a:endParaRPr lang="ko-KR" sz="180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r>
            </a:tbl>
          </a:graphicData>
        </a:graphic>
      </p:graphicFrame>
    </p:spTree>
    <p:extLst>
      <p:ext uri="{BB962C8B-B14F-4D97-AF65-F5344CB8AC3E}">
        <p14:creationId xmlns:p14="http://schemas.microsoft.com/office/powerpoint/2010/main" val="3722733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smtClean="0"/>
              <a:t>WF </a:t>
            </a:r>
            <a:r>
              <a:rPr lang="en-US" altLang="ko-KR" sz="3200" dirty="0"/>
              <a:t>on </a:t>
            </a:r>
            <a:r>
              <a:rPr lang="en-US" altLang="ko-KR" sz="3200" dirty="0" smtClean="0"/>
              <a:t>Test for UE </a:t>
            </a:r>
            <a:r>
              <a:rPr lang="en-US" altLang="ko-KR" sz="3200" dirty="0"/>
              <a:t>transmit </a:t>
            </a:r>
            <a:r>
              <a:rPr lang="en-US" altLang="ko-KR" sz="3200" dirty="0" smtClean="0"/>
              <a:t>timing</a:t>
            </a:r>
            <a:endParaRPr lang="ko-KR" altLang="en-US" sz="3200" dirty="0"/>
          </a:p>
        </p:txBody>
      </p:sp>
      <p:sp>
        <p:nvSpPr>
          <p:cNvPr id="4" name="TextBox 3"/>
          <p:cNvSpPr txBox="1"/>
          <p:nvPr/>
        </p:nvSpPr>
        <p:spPr>
          <a:xfrm>
            <a:off x="0" y="671691"/>
            <a:ext cx="12192000" cy="5324535"/>
          </a:xfrm>
          <a:prstGeom prst="rect">
            <a:avLst/>
          </a:prstGeom>
          <a:noFill/>
        </p:spPr>
        <p:txBody>
          <a:bodyPr wrap="square" rtlCol="0">
            <a:spAutoFit/>
          </a:bodyPr>
          <a:lstStyle/>
          <a:p>
            <a:pPr marL="342900" indent="-342900">
              <a:buFont typeface="Arial" panose="020B0604020202020204" pitchFamily="34" charset="0"/>
              <a:buChar char="•"/>
            </a:pPr>
            <a:r>
              <a:rPr lang="en-GB" altLang="ko-KR" sz="2000" dirty="0" smtClean="0"/>
              <a:t>Introduce </a:t>
            </a:r>
            <a:r>
              <a:rPr lang="en-GB" altLang="ko-KR" sz="2000" dirty="0"/>
              <a:t>Tests for GNSS, SyncRef </a:t>
            </a:r>
            <a:r>
              <a:rPr lang="en-GB" altLang="ko-KR" sz="2000" dirty="0" smtClean="0"/>
              <a:t>UE and </a:t>
            </a:r>
            <a:r>
              <a:rPr lang="en-GB" altLang="ko-KR" sz="2000" dirty="0" err="1" smtClean="0"/>
              <a:t>gNB</a:t>
            </a:r>
            <a:r>
              <a:rPr lang="en-GB" altLang="ko-KR" sz="2000" dirty="0" smtClean="0"/>
              <a:t> as </a:t>
            </a:r>
            <a:r>
              <a:rPr lang="en-GB" altLang="ko-KR" sz="2000" dirty="0"/>
              <a:t>timing </a:t>
            </a:r>
            <a:r>
              <a:rPr lang="en-GB" altLang="ko-KR" sz="2000" dirty="0" smtClean="0"/>
              <a:t>reference</a:t>
            </a:r>
          </a:p>
          <a:p>
            <a:pPr marL="800100" lvl="1" indent="-342900">
              <a:buFont typeface="Arial" panose="020B0604020202020204" pitchFamily="34" charset="0"/>
              <a:buChar char="•"/>
            </a:pPr>
            <a:endParaRPr lang="en-GB" altLang="ko-KR" sz="2000" dirty="0"/>
          </a:p>
          <a:p>
            <a:pPr marL="342900" indent="-342900">
              <a:buFont typeface="Arial" panose="020B0604020202020204" pitchFamily="34" charset="0"/>
              <a:buChar char="•"/>
            </a:pPr>
            <a:r>
              <a:rPr lang="en-GB" altLang="ko-KR" sz="2000" dirty="0" smtClean="0"/>
              <a:t>Test set-up for GNSS</a:t>
            </a:r>
          </a:p>
          <a:p>
            <a:pPr marL="800100" lvl="1" indent="-342900" hangingPunct="0">
              <a:buFont typeface="Arial" panose="020B0604020202020204" pitchFamily="34" charset="0"/>
              <a:buChar char="•"/>
            </a:pPr>
            <a:r>
              <a:rPr lang="en-GB" altLang="ko-KR" dirty="0"/>
              <a:t>One GNSS based synchronization source is configured during the test. The test system emulates and sends the GNSS signal to the UE under test. </a:t>
            </a:r>
            <a:endParaRPr lang="en-GB" altLang="ko-KR" dirty="0" smtClean="0"/>
          </a:p>
          <a:p>
            <a:pPr marL="800100" lvl="1" indent="-342900" hangingPunct="0">
              <a:buFont typeface="Arial" panose="020B0604020202020204" pitchFamily="34" charset="0"/>
              <a:buChar char="•"/>
            </a:pPr>
            <a:r>
              <a:rPr lang="en-GB" altLang="ko-KR" dirty="0"/>
              <a:t>The transmit timing accuracy is verified by the UE transmitting PSSCH</a:t>
            </a:r>
            <a:endParaRPr lang="en-US" altLang="ko-KR" dirty="0"/>
          </a:p>
          <a:p>
            <a:pPr marL="800100" lvl="1" indent="-342900" hangingPunct="0">
              <a:buFont typeface="Arial" panose="020B0604020202020204" pitchFamily="34" charset="0"/>
              <a:buChar char="•"/>
            </a:pPr>
            <a:endParaRPr lang="en-US" altLang="ko-KR" sz="2000" dirty="0" smtClean="0"/>
          </a:p>
          <a:p>
            <a:pPr marL="342900" indent="-342900" hangingPunct="0">
              <a:buFont typeface="Arial" panose="020B0604020202020204" pitchFamily="34" charset="0"/>
              <a:buChar char="•"/>
            </a:pPr>
            <a:r>
              <a:rPr lang="en-GB" altLang="ko-KR" sz="2000" dirty="0"/>
              <a:t>Test set-up for </a:t>
            </a:r>
            <a:r>
              <a:rPr lang="en-GB" altLang="ko-KR" sz="2000" dirty="0" smtClean="0"/>
              <a:t>SyncRef UE</a:t>
            </a:r>
            <a:endParaRPr lang="en-GB" altLang="ko-KR" sz="2000" dirty="0"/>
          </a:p>
          <a:p>
            <a:pPr marL="800100" lvl="1" indent="-342900" hangingPunct="0">
              <a:buFont typeface="Arial" panose="020B0604020202020204" pitchFamily="34" charset="0"/>
              <a:buChar char="•"/>
            </a:pPr>
            <a:r>
              <a:rPr lang="en-US" altLang="ko-KR" dirty="0" smtClean="0"/>
              <a:t>One </a:t>
            </a:r>
            <a:r>
              <a:rPr lang="en-US" altLang="ko-KR" dirty="0"/>
              <a:t>active SyncRef UE is configured during the test without either serving cell and or GNSS signals. The UE under test is synchronized to the configured active SyncRef UE. </a:t>
            </a:r>
          </a:p>
          <a:p>
            <a:pPr marL="800100" lvl="1" indent="-342900" hangingPunct="0">
              <a:buFont typeface="Arial" panose="020B0604020202020204" pitchFamily="34" charset="0"/>
              <a:buChar char="•"/>
            </a:pPr>
            <a:r>
              <a:rPr lang="en-US" altLang="ko-KR" dirty="0" smtClean="0"/>
              <a:t>The </a:t>
            </a:r>
            <a:r>
              <a:rPr lang="en-US" altLang="ko-KR" dirty="0"/>
              <a:t>transmit timing accuracy is verified by using the transmission timing of PSSCH transmissions</a:t>
            </a:r>
            <a:r>
              <a:rPr lang="en-US" altLang="ko-KR" sz="2000" dirty="0" smtClean="0"/>
              <a:t>.</a:t>
            </a:r>
          </a:p>
          <a:p>
            <a:pPr marL="800100" lvl="1" indent="-342900" hangingPunct="0">
              <a:buFont typeface="Arial" panose="020B0604020202020204" pitchFamily="34" charset="0"/>
              <a:buChar char="•"/>
            </a:pPr>
            <a:endParaRPr lang="en-US" altLang="ko-KR" sz="2000" dirty="0"/>
          </a:p>
          <a:p>
            <a:pPr marL="342900" indent="-342900" hangingPunct="0">
              <a:buFont typeface="Arial" panose="020B0604020202020204" pitchFamily="34" charset="0"/>
              <a:buChar char="•"/>
            </a:pPr>
            <a:r>
              <a:rPr lang="en-GB" altLang="ko-KR" sz="2000" dirty="0"/>
              <a:t>Test set-up for </a:t>
            </a:r>
            <a:r>
              <a:rPr lang="en-GB" altLang="ko-KR" sz="2000" dirty="0" err="1" smtClean="0"/>
              <a:t>gNB</a:t>
            </a:r>
            <a:endParaRPr lang="en-GB" altLang="ko-KR" sz="2000" dirty="0"/>
          </a:p>
          <a:p>
            <a:pPr marL="800100" lvl="1" indent="-342900" hangingPunct="0">
              <a:buFont typeface="Arial" panose="020B0604020202020204" pitchFamily="34" charset="0"/>
              <a:buChar char="•"/>
            </a:pPr>
            <a:r>
              <a:rPr lang="en-US" altLang="ko-KR" dirty="0" smtClean="0"/>
              <a:t>One </a:t>
            </a:r>
            <a:r>
              <a:rPr lang="en-US" altLang="ko-KR" dirty="0"/>
              <a:t>active cell (</a:t>
            </a:r>
            <a:r>
              <a:rPr lang="en-US" altLang="ko-KR" dirty="0" err="1"/>
              <a:t>PCell</a:t>
            </a:r>
            <a:r>
              <a:rPr lang="en-US" altLang="ko-KR" dirty="0"/>
              <a:t>) is configured during the test. The UE under test is synchronized to the configured active cell (</a:t>
            </a:r>
            <a:r>
              <a:rPr lang="en-US" altLang="ko-KR" dirty="0" err="1"/>
              <a:t>PCell</a:t>
            </a:r>
            <a:r>
              <a:rPr lang="en-US" altLang="ko-KR" dirty="0"/>
              <a:t>). </a:t>
            </a:r>
          </a:p>
          <a:p>
            <a:pPr marL="800100" lvl="1" indent="-342900" hangingPunct="0">
              <a:buFont typeface="Arial" panose="020B0604020202020204" pitchFamily="34" charset="0"/>
              <a:buChar char="•"/>
            </a:pPr>
            <a:r>
              <a:rPr lang="en-US" altLang="ko-KR" dirty="0" smtClean="0"/>
              <a:t>The </a:t>
            </a:r>
            <a:r>
              <a:rPr lang="en-US" altLang="ko-KR" dirty="0"/>
              <a:t>transmit timing accuracy is verified by the UE transmitting PSSCH.</a:t>
            </a:r>
          </a:p>
          <a:p>
            <a:pPr marL="800100" lvl="1" indent="-342900" hangingPunct="0">
              <a:buFont typeface="Arial" panose="020B0604020202020204" pitchFamily="34" charset="0"/>
              <a:buChar char="•"/>
            </a:pPr>
            <a:r>
              <a:rPr lang="en-US" altLang="ko-KR" dirty="0" smtClean="0"/>
              <a:t>Add </a:t>
            </a:r>
            <a:r>
              <a:rPr lang="en-US" altLang="ko-KR" dirty="0"/>
              <a:t>applicable rule</a:t>
            </a:r>
          </a:p>
          <a:p>
            <a:pPr marL="1257300" lvl="2" indent="-342900" hangingPunct="0">
              <a:buFont typeface="Arial" panose="020B0604020202020204" pitchFamily="34" charset="0"/>
              <a:buChar char="•"/>
            </a:pPr>
            <a:r>
              <a:rPr lang="en-US" altLang="ko-KR" dirty="0" smtClean="0"/>
              <a:t>UE </a:t>
            </a:r>
            <a:r>
              <a:rPr lang="en-US" altLang="ko-KR" dirty="0"/>
              <a:t>supporting SL and </a:t>
            </a:r>
            <a:r>
              <a:rPr lang="en-US" altLang="ko-KR" dirty="0" err="1"/>
              <a:t>Uu</a:t>
            </a:r>
            <a:r>
              <a:rPr lang="en-US" altLang="ko-KR" dirty="0"/>
              <a:t> is applied</a:t>
            </a:r>
          </a:p>
        </p:txBody>
      </p:sp>
    </p:spTree>
    <p:extLst>
      <p:ext uri="{BB962C8B-B14F-4D97-AF65-F5344CB8AC3E}">
        <p14:creationId xmlns:p14="http://schemas.microsoft.com/office/powerpoint/2010/main" val="25609757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smtClean="0"/>
              <a:t>WF </a:t>
            </a:r>
            <a:r>
              <a:rPr lang="en-US" altLang="ko-KR" sz="3200" dirty="0"/>
              <a:t>on Test for Initiation/Cease of SLSS Transmissions</a:t>
            </a:r>
            <a:endParaRPr lang="ko-KR" altLang="en-US" sz="3200" dirty="0"/>
          </a:p>
        </p:txBody>
      </p:sp>
      <p:sp>
        <p:nvSpPr>
          <p:cNvPr id="4" name="TextBox 3"/>
          <p:cNvSpPr txBox="1"/>
          <p:nvPr/>
        </p:nvSpPr>
        <p:spPr>
          <a:xfrm>
            <a:off x="0" y="671691"/>
            <a:ext cx="12192000" cy="5786199"/>
          </a:xfrm>
          <a:prstGeom prst="rect">
            <a:avLst/>
          </a:prstGeom>
          <a:noFill/>
        </p:spPr>
        <p:txBody>
          <a:bodyPr wrap="square" rtlCol="0">
            <a:spAutoFit/>
          </a:bodyPr>
          <a:lstStyle/>
          <a:p>
            <a:pPr marL="342900" indent="-342900">
              <a:buFont typeface="Arial" panose="020B0604020202020204" pitchFamily="34" charset="0"/>
              <a:buChar char="•"/>
            </a:pPr>
            <a:r>
              <a:rPr lang="en-GB" altLang="ko-KR" sz="2000" dirty="0" smtClean="0"/>
              <a:t>Introduce </a:t>
            </a:r>
            <a:r>
              <a:rPr lang="en-GB" altLang="ko-KR" sz="2000" dirty="0"/>
              <a:t>Tests </a:t>
            </a:r>
            <a:r>
              <a:rPr lang="en-GB" altLang="ko-KR" sz="2000" dirty="0" smtClean="0"/>
              <a:t>for </a:t>
            </a:r>
            <a:r>
              <a:rPr lang="en-GB" altLang="ko-KR" sz="2000" dirty="0"/>
              <a:t>SyncRef </a:t>
            </a:r>
            <a:r>
              <a:rPr lang="en-GB" altLang="ko-KR" sz="2000" dirty="0" smtClean="0"/>
              <a:t>UE and </a:t>
            </a:r>
            <a:r>
              <a:rPr lang="en-GB" altLang="ko-KR" sz="2000" dirty="0" err="1" smtClean="0"/>
              <a:t>gNB</a:t>
            </a:r>
            <a:r>
              <a:rPr lang="en-GB" altLang="ko-KR" sz="2000" dirty="0" smtClean="0"/>
              <a:t> as </a:t>
            </a:r>
            <a:r>
              <a:rPr lang="en-GB" altLang="ko-KR" sz="2000" dirty="0"/>
              <a:t>timing </a:t>
            </a:r>
            <a:r>
              <a:rPr lang="en-GB" altLang="ko-KR" sz="2000" dirty="0" smtClean="0"/>
              <a:t>reference</a:t>
            </a:r>
          </a:p>
          <a:p>
            <a:pPr marL="800100" lvl="1" indent="-342900">
              <a:buFont typeface="Arial" panose="020B0604020202020204" pitchFamily="34" charset="0"/>
              <a:buChar char="•"/>
            </a:pPr>
            <a:endParaRPr lang="en-GB" altLang="ko-KR" sz="2000" dirty="0"/>
          </a:p>
          <a:p>
            <a:pPr marL="342900" indent="-342900" hangingPunct="0">
              <a:buFont typeface="Arial" panose="020B0604020202020204" pitchFamily="34" charset="0"/>
              <a:buChar char="•"/>
            </a:pPr>
            <a:r>
              <a:rPr lang="en-GB" altLang="ko-KR" sz="2000" dirty="0" smtClean="0"/>
              <a:t>Test </a:t>
            </a:r>
            <a:r>
              <a:rPr lang="en-GB" altLang="ko-KR" sz="2000" dirty="0"/>
              <a:t>set-up for </a:t>
            </a:r>
            <a:r>
              <a:rPr lang="en-GB" altLang="ko-KR" sz="2000" dirty="0" smtClean="0"/>
              <a:t>SyncRef UE</a:t>
            </a:r>
            <a:endParaRPr lang="en-GB" altLang="ko-KR" sz="2000" dirty="0"/>
          </a:p>
          <a:p>
            <a:pPr marL="800100" lvl="1" indent="-342900" hangingPunct="0">
              <a:buFont typeface="Arial" panose="020B0604020202020204" pitchFamily="34" charset="0"/>
              <a:buChar char="•"/>
            </a:pPr>
            <a:r>
              <a:rPr lang="en-US" altLang="ko-KR" dirty="0" smtClean="0"/>
              <a:t>There </a:t>
            </a:r>
            <a:r>
              <a:rPr lang="en-US" altLang="ko-KR" dirty="0"/>
              <a:t>is one active SyncRef UE in this test without either serving cell and or GNSS signals. </a:t>
            </a:r>
          </a:p>
          <a:p>
            <a:pPr marL="800100" lvl="1" indent="-342900" hangingPunct="0">
              <a:buFont typeface="Arial" panose="020B0604020202020204" pitchFamily="34" charset="0"/>
              <a:buChar char="•"/>
            </a:pPr>
            <a:r>
              <a:rPr lang="en-US" altLang="ko-KR" dirty="0" smtClean="0"/>
              <a:t>T1</a:t>
            </a:r>
            <a:r>
              <a:rPr lang="en-US" altLang="ko-KR" dirty="0"/>
              <a:t>: the PSBCH-RSRP of SyncRef UE is above </a:t>
            </a:r>
            <a:r>
              <a:rPr lang="en-US" altLang="ko-KR" i="1" dirty="0" err="1"/>
              <a:t>syncTxThreshOOC</a:t>
            </a:r>
            <a:r>
              <a:rPr lang="en-US" altLang="ko-KR" dirty="0"/>
              <a:t> and the UE is not expected to be transmitting SLSS. </a:t>
            </a:r>
          </a:p>
          <a:p>
            <a:pPr marL="800100" lvl="1" indent="-342900" hangingPunct="0">
              <a:buFont typeface="Arial" panose="020B0604020202020204" pitchFamily="34" charset="0"/>
              <a:buChar char="•"/>
            </a:pPr>
            <a:r>
              <a:rPr lang="en-US" altLang="ko-KR" dirty="0" smtClean="0"/>
              <a:t>T2</a:t>
            </a:r>
            <a:r>
              <a:rPr lang="en-US" altLang="ko-KR" dirty="0"/>
              <a:t>: the PSBCH -RSRP of SyncRef UE is lowered below </a:t>
            </a:r>
            <a:r>
              <a:rPr lang="en-US" altLang="ko-KR" i="1" dirty="0" err="1"/>
              <a:t>syncTxThreshOOC</a:t>
            </a:r>
            <a:r>
              <a:rPr lang="en-US" altLang="ko-KR" i="1" dirty="0"/>
              <a:t> </a:t>
            </a:r>
            <a:r>
              <a:rPr lang="en-US" altLang="ko-KR" dirty="0"/>
              <a:t>and the UE is expected to initiate SLSS transmissions. </a:t>
            </a:r>
          </a:p>
          <a:p>
            <a:pPr marL="800100" lvl="1" indent="-342900" hangingPunct="0">
              <a:buFont typeface="Arial" panose="020B0604020202020204" pitchFamily="34" charset="0"/>
              <a:buChar char="•"/>
            </a:pPr>
            <a:r>
              <a:rPr lang="en-US" altLang="ko-KR" dirty="0" smtClean="0"/>
              <a:t>T3</a:t>
            </a:r>
            <a:r>
              <a:rPr lang="en-US" altLang="ko-KR" dirty="0"/>
              <a:t>: the PSBCH -RSRP of SyncRef UE is increased back to be above </a:t>
            </a:r>
            <a:r>
              <a:rPr lang="en-US" altLang="ko-KR" i="1" dirty="0" err="1"/>
              <a:t>syncTxThreshOOC</a:t>
            </a:r>
            <a:r>
              <a:rPr lang="en-US" altLang="ko-KR" dirty="0"/>
              <a:t> and the UE is expected to cease SLSS transmissions.</a:t>
            </a:r>
          </a:p>
          <a:p>
            <a:pPr marL="800100" lvl="1" indent="-342900" hangingPunct="0">
              <a:buFont typeface="Arial" panose="020B0604020202020204" pitchFamily="34" charset="0"/>
              <a:buChar char="•"/>
            </a:pPr>
            <a:endParaRPr lang="en-US" altLang="ko-KR" sz="2000" dirty="0" smtClean="0"/>
          </a:p>
          <a:p>
            <a:pPr marL="342900" indent="-342900" hangingPunct="0">
              <a:buFont typeface="Arial" panose="020B0604020202020204" pitchFamily="34" charset="0"/>
              <a:buChar char="•"/>
            </a:pPr>
            <a:r>
              <a:rPr lang="en-GB" altLang="ko-KR" sz="2000" dirty="0" smtClean="0"/>
              <a:t>Test </a:t>
            </a:r>
            <a:r>
              <a:rPr lang="en-GB" altLang="ko-KR" sz="2000" dirty="0"/>
              <a:t>set-up for </a:t>
            </a:r>
            <a:r>
              <a:rPr lang="en-GB" altLang="ko-KR" sz="2000" dirty="0" err="1" smtClean="0"/>
              <a:t>gNB</a:t>
            </a:r>
            <a:endParaRPr lang="en-GB" altLang="ko-KR" sz="2000" dirty="0"/>
          </a:p>
          <a:p>
            <a:pPr marL="800100" lvl="1" indent="-342900" hangingPunct="0">
              <a:buFont typeface="Arial" panose="020B0604020202020204" pitchFamily="34" charset="0"/>
              <a:buChar char="•"/>
            </a:pPr>
            <a:r>
              <a:rPr lang="en-US" altLang="ko-KR" dirty="0" smtClean="0"/>
              <a:t>There </a:t>
            </a:r>
            <a:r>
              <a:rPr lang="en-US" altLang="ko-KR" dirty="0"/>
              <a:t>is one active cell in this test. </a:t>
            </a:r>
          </a:p>
          <a:p>
            <a:pPr marL="800100" lvl="1" indent="-342900" hangingPunct="0">
              <a:buFont typeface="Arial" panose="020B0604020202020204" pitchFamily="34" charset="0"/>
              <a:buChar char="•"/>
            </a:pPr>
            <a:r>
              <a:rPr lang="en-US" altLang="ko-KR" dirty="0" smtClean="0"/>
              <a:t>T1</a:t>
            </a:r>
            <a:r>
              <a:rPr lang="en-US" altLang="ko-KR" dirty="0"/>
              <a:t>: the SS-RSRP of the </a:t>
            </a:r>
            <a:r>
              <a:rPr lang="en-US" altLang="ko-KR" dirty="0" err="1"/>
              <a:t>PCell</a:t>
            </a:r>
            <a:r>
              <a:rPr lang="en-US" altLang="ko-KR" dirty="0"/>
              <a:t> is above </a:t>
            </a:r>
            <a:r>
              <a:rPr lang="en-US" altLang="ko-KR" i="1" dirty="0" err="1"/>
              <a:t>syncTxThreshIC</a:t>
            </a:r>
            <a:r>
              <a:rPr lang="en-US" altLang="ko-KR" dirty="0"/>
              <a:t> and the UE is not expected to be transmitting SLSS. </a:t>
            </a:r>
          </a:p>
          <a:p>
            <a:pPr marL="800100" lvl="1" indent="-342900" hangingPunct="0">
              <a:buFont typeface="Arial" panose="020B0604020202020204" pitchFamily="34" charset="0"/>
              <a:buChar char="•"/>
            </a:pPr>
            <a:r>
              <a:rPr lang="en-US" altLang="ko-KR" dirty="0" smtClean="0"/>
              <a:t>T2</a:t>
            </a:r>
            <a:r>
              <a:rPr lang="en-US" altLang="ko-KR" dirty="0"/>
              <a:t>: the SS-RSRP of the </a:t>
            </a:r>
            <a:r>
              <a:rPr lang="en-US" altLang="ko-KR" dirty="0" err="1"/>
              <a:t>PCell</a:t>
            </a:r>
            <a:r>
              <a:rPr lang="en-US" altLang="ko-KR" dirty="0"/>
              <a:t> is lowered below </a:t>
            </a:r>
            <a:r>
              <a:rPr lang="en-US" altLang="ko-KR" i="1" dirty="0" err="1"/>
              <a:t>syncTxThreshIC</a:t>
            </a:r>
            <a:r>
              <a:rPr lang="en-US" altLang="ko-KR" dirty="0"/>
              <a:t> and the UE is expected to initiate SLSS transmissions. </a:t>
            </a:r>
          </a:p>
          <a:p>
            <a:pPr marL="800100" lvl="1" indent="-342900" hangingPunct="0">
              <a:buFont typeface="Arial" panose="020B0604020202020204" pitchFamily="34" charset="0"/>
              <a:buChar char="•"/>
            </a:pPr>
            <a:r>
              <a:rPr lang="en-US" altLang="ko-KR" dirty="0" smtClean="0"/>
              <a:t>T3</a:t>
            </a:r>
            <a:r>
              <a:rPr lang="en-US" altLang="ko-KR" dirty="0"/>
              <a:t>: the SS-RSRP of the </a:t>
            </a:r>
            <a:r>
              <a:rPr lang="en-US" altLang="ko-KR" dirty="0" err="1"/>
              <a:t>PCell</a:t>
            </a:r>
            <a:r>
              <a:rPr lang="en-US" altLang="ko-KR" dirty="0"/>
              <a:t> is increased back to be above </a:t>
            </a:r>
            <a:r>
              <a:rPr lang="en-US" altLang="ko-KR" i="1" dirty="0" err="1"/>
              <a:t>syncTxThreshIC</a:t>
            </a:r>
            <a:r>
              <a:rPr lang="en-US" altLang="ko-KR" dirty="0"/>
              <a:t> and the UE is expected to cease SLSS transmissions</a:t>
            </a:r>
          </a:p>
          <a:p>
            <a:pPr marL="800100" lvl="1" indent="-342900" hangingPunct="0">
              <a:buFont typeface="Arial" panose="020B0604020202020204" pitchFamily="34" charset="0"/>
              <a:buChar char="•"/>
            </a:pPr>
            <a:r>
              <a:rPr lang="en-US" altLang="ko-KR" dirty="0" smtClean="0"/>
              <a:t>Add </a:t>
            </a:r>
            <a:r>
              <a:rPr lang="en-US" altLang="ko-KR" dirty="0"/>
              <a:t>applicable rule</a:t>
            </a:r>
          </a:p>
          <a:p>
            <a:pPr marL="1257300" lvl="2" indent="-342900" hangingPunct="0">
              <a:buFont typeface="Arial" panose="020B0604020202020204" pitchFamily="34" charset="0"/>
              <a:buChar char="•"/>
            </a:pPr>
            <a:r>
              <a:rPr lang="en-US" altLang="ko-KR" dirty="0" smtClean="0"/>
              <a:t>UE </a:t>
            </a:r>
            <a:r>
              <a:rPr lang="en-US" altLang="ko-KR" dirty="0"/>
              <a:t>supporting SL and </a:t>
            </a:r>
            <a:r>
              <a:rPr lang="en-US" altLang="ko-KR" dirty="0" err="1"/>
              <a:t>Uu</a:t>
            </a:r>
            <a:r>
              <a:rPr lang="en-US" altLang="ko-KR" dirty="0"/>
              <a:t> is applied</a:t>
            </a:r>
          </a:p>
        </p:txBody>
      </p:sp>
    </p:spTree>
    <p:extLst>
      <p:ext uri="{BB962C8B-B14F-4D97-AF65-F5344CB8AC3E}">
        <p14:creationId xmlns:p14="http://schemas.microsoft.com/office/powerpoint/2010/main" val="2830638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26416"/>
            <a:ext cx="12192000" cy="1077218"/>
          </a:xfrm>
          <a:prstGeom prst="rect">
            <a:avLst/>
          </a:prstGeom>
          <a:noFill/>
        </p:spPr>
        <p:txBody>
          <a:bodyPr wrap="square" rtlCol="0">
            <a:spAutoFit/>
          </a:bodyPr>
          <a:lstStyle/>
          <a:p>
            <a:pPr algn="ctr"/>
            <a:r>
              <a:rPr lang="en-US" altLang="ko-KR" sz="3200" dirty="0" smtClean="0"/>
              <a:t>WF </a:t>
            </a:r>
            <a:r>
              <a:rPr lang="en-US" altLang="ko-KR" sz="3200" dirty="0"/>
              <a:t>on Test for Selection / Reselection of V2X </a:t>
            </a:r>
            <a:r>
              <a:rPr lang="en-US" altLang="ko-KR" sz="3200" dirty="0" smtClean="0"/>
              <a:t>Synchronization </a:t>
            </a:r>
            <a:r>
              <a:rPr lang="en-US" altLang="ko-KR" sz="3200" dirty="0"/>
              <a:t>Reference Source</a:t>
            </a:r>
            <a:endParaRPr lang="ko-KR" altLang="en-US" sz="3200" dirty="0"/>
          </a:p>
        </p:txBody>
      </p:sp>
      <p:sp>
        <p:nvSpPr>
          <p:cNvPr id="4" name="TextBox 3"/>
          <p:cNvSpPr txBox="1"/>
          <p:nvPr/>
        </p:nvSpPr>
        <p:spPr>
          <a:xfrm>
            <a:off x="0" y="832638"/>
            <a:ext cx="12192000" cy="6124754"/>
          </a:xfrm>
          <a:prstGeom prst="rect">
            <a:avLst/>
          </a:prstGeom>
          <a:noFill/>
        </p:spPr>
        <p:txBody>
          <a:bodyPr wrap="square" rtlCol="0">
            <a:spAutoFit/>
          </a:bodyPr>
          <a:lstStyle/>
          <a:p>
            <a:pPr marL="342900" indent="-342900">
              <a:buFont typeface="Arial" panose="020B0604020202020204" pitchFamily="34" charset="0"/>
              <a:buChar char="•"/>
            </a:pPr>
            <a:endParaRPr lang="en-GB" altLang="ko-KR" sz="2000" dirty="0" smtClean="0"/>
          </a:p>
          <a:p>
            <a:pPr marL="342900" indent="-342900">
              <a:buFont typeface="Arial" panose="020B0604020202020204" pitchFamily="34" charset="0"/>
              <a:buChar char="•"/>
            </a:pPr>
            <a:r>
              <a:rPr lang="en-GB" altLang="ko-KR" sz="2000" dirty="0" smtClean="0"/>
              <a:t>Introduce </a:t>
            </a:r>
            <a:r>
              <a:rPr lang="en-GB" altLang="ko-KR" sz="2000" dirty="0"/>
              <a:t>Tests when GNSS/</a:t>
            </a:r>
            <a:r>
              <a:rPr lang="en-GB" altLang="ko-KR" sz="2000" dirty="0" err="1"/>
              <a:t>gNB</a:t>
            </a:r>
            <a:r>
              <a:rPr lang="en-GB" altLang="ko-KR" sz="2000" dirty="0"/>
              <a:t> is configured as the highest </a:t>
            </a:r>
            <a:r>
              <a:rPr lang="en-GB" altLang="ko-KR" sz="2000" dirty="0" smtClean="0"/>
              <a:t>priority.</a:t>
            </a:r>
          </a:p>
          <a:p>
            <a:pPr marL="342900" indent="-342900">
              <a:buFont typeface="Arial" panose="020B0604020202020204" pitchFamily="34" charset="0"/>
              <a:buChar char="•"/>
            </a:pPr>
            <a:endParaRPr lang="en-GB" altLang="ko-KR" sz="2000" dirty="0"/>
          </a:p>
          <a:p>
            <a:pPr marL="342900" indent="-342900" hangingPunct="0">
              <a:buFont typeface="Arial" panose="020B0604020202020204" pitchFamily="34" charset="0"/>
              <a:buChar char="•"/>
            </a:pPr>
            <a:r>
              <a:rPr lang="en-GB" altLang="ko-KR" sz="2000" dirty="0" smtClean="0"/>
              <a:t>Test </a:t>
            </a:r>
            <a:r>
              <a:rPr lang="en-GB" altLang="ko-KR" sz="2000" dirty="0"/>
              <a:t>set-up for </a:t>
            </a:r>
            <a:r>
              <a:rPr lang="en-GB" altLang="ko-KR" sz="2000" dirty="0" smtClean="0"/>
              <a:t>GNSS</a:t>
            </a:r>
            <a:endParaRPr lang="en-GB" altLang="ko-KR" sz="2000" dirty="0"/>
          </a:p>
          <a:p>
            <a:pPr marL="800100" lvl="1" indent="-342900" hangingPunct="0">
              <a:buFont typeface="Arial" panose="020B0604020202020204" pitchFamily="34" charset="0"/>
              <a:buChar char="•"/>
            </a:pPr>
            <a:r>
              <a:rPr lang="en-US" altLang="ko-KR" dirty="0"/>
              <a:t>Option </a:t>
            </a:r>
            <a:r>
              <a:rPr lang="en-US" altLang="ko-KR" dirty="0" smtClean="0"/>
              <a:t>1 </a:t>
            </a:r>
            <a:r>
              <a:rPr lang="en-US" altLang="ko-KR" dirty="0"/>
              <a:t>: 3 SyncRef </a:t>
            </a:r>
            <a:r>
              <a:rPr lang="en-US" altLang="ko-KR" dirty="0" smtClean="0"/>
              <a:t>UEs</a:t>
            </a:r>
          </a:p>
          <a:p>
            <a:pPr marL="1257300" lvl="2" indent="-342900" hangingPunct="0">
              <a:buFont typeface="Arial" panose="020B0604020202020204" pitchFamily="34" charset="0"/>
              <a:buChar char="•"/>
            </a:pPr>
            <a:r>
              <a:rPr lang="en-US" altLang="ko-KR" dirty="0" smtClean="0"/>
              <a:t>SyncRef </a:t>
            </a:r>
            <a:r>
              <a:rPr lang="en-US" altLang="ko-KR" dirty="0"/>
              <a:t>UE1 (sync to </a:t>
            </a:r>
            <a:r>
              <a:rPr lang="en-US" altLang="ko-KR" dirty="0" err="1"/>
              <a:t>gNB</a:t>
            </a:r>
            <a:r>
              <a:rPr lang="en-US" altLang="ko-KR" dirty="0"/>
              <a:t> directly), SyncRef UE2 (sync to GNSS in-directly) and SyncRef UE3 (sync to GNSS directly). </a:t>
            </a:r>
            <a:endParaRPr lang="en-US" altLang="ko-KR" dirty="0" smtClean="0"/>
          </a:p>
          <a:p>
            <a:pPr marL="800100" lvl="1" indent="-342900" hangingPunct="0">
              <a:buFont typeface="Arial" panose="020B0604020202020204" pitchFamily="34" charset="0"/>
              <a:buChar char="•"/>
            </a:pPr>
            <a:r>
              <a:rPr lang="en-US" altLang="ko-KR" dirty="0" smtClean="0"/>
              <a:t>Option 2 : 2 </a:t>
            </a:r>
            <a:r>
              <a:rPr lang="en-US" altLang="ko-KR" dirty="0"/>
              <a:t>SyncRef </a:t>
            </a:r>
            <a:r>
              <a:rPr lang="en-US" altLang="ko-KR" dirty="0" smtClean="0"/>
              <a:t>UEs</a:t>
            </a:r>
          </a:p>
          <a:p>
            <a:pPr marL="1257300" lvl="2" indent="-342900" hangingPunct="0">
              <a:buFont typeface="Arial" panose="020B0604020202020204" pitchFamily="34" charset="0"/>
              <a:buChar char="•"/>
            </a:pPr>
            <a:r>
              <a:rPr lang="en-US" altLang="ko-KR" dirty="0" smtClean="0"/>
              <a:t>SyncRef UE1 </a:t>
            </a:r>
            <a:r>
              <a:rPr lang="en-US" altLang="ko-KR" dirty="0"/>
              <a:t>(sync to GNSS in-directly) and SyncRef </a:t>
            </a:r>
            <a:r>
              <a:rPr lang="en-US" altLang="ko-KR" dirty="0" smtClean="0"/>
              <a:t>UE2 </a:t>
            </a:r>
            <a:r>
              <a:rPr lang="en-US" altLang="ko-KR" dirty="0"/>
              <a:t>(sync to GNSS directly</a:t>
            </a:r>
            <a:r>
              <a:rPr lang="en-US" altLang="ko-KR" dirty="0" smtClean="0"/>
              <a:t>).</a:t>
            </a:r>
          </a:p>
          <a:p>
            <a:pPr marL="800100" lvl="1" indent="-342900" hangingPunct="0">
              <a:buFont typeface="Arial" panose="020B0604020202020204" pitchFamily="34" charset="0"/>
              <a:buChar char="•"/>
            </a:pPr>
            <a:r>
              <a:rPr lang="en-US" altLang="ko-KR" sz="2000" dirty="0" smtClean="0"/>
              <a:t>Decide one option in next meeting.</a:t>
            </a:r>
          </a:p>
          <a:p>
            <a:pPr marL="342900" indent="-342900" hangingPunct="0">
              <a:buFont typeface="Arial" panose="020B0604020202020204" pitchFamily="34" charset="0"/>
              <a:buChar char="•"/>
            </a:pPr>
            <a:endParaRPr lang="en-GB" altLang="ko-KR" sz="2000" dirty="0" smtClean="0"/>
          </a:p>
          <a:p>
            <a:pPr marL="342900" indent="-342900" hangingPunct="0">
              <a:buFont typeface="Arial" panose="020B0604020202020204" pitchFamily="34" charset="0"/>
              <a:buChar char="•"/>
            </a:pPr>
            <a:r>
              <a:rPr lang="en-GB" altLang="ko-KR" sz="2000" dirty="0" smtClean="0"/>
              <a:t>Test </a:t>
            </a:r>
            <a:r>
              <a:rPr lang="en-GB" altLang="ko-KR" sz="2000" dirty="0"/>
              <a:t>set-up for </a:t>
            </a:r>
            <a:r>
              <a:rPr lang="en-GB" altLang="ko-KR" sz="2000" dirty="0" err="1" smtClean="0"/>
              <a:t>gNB</a:t>
            </a:r>
            <a:endParaRPr lang="en-GB" altLang="ko-KR" sz="2000" dirty="0"/>
          </a:p>
          <a:p>
            <a:pPr marL="800100" lvl="1" indent="-342900" hangingPunct="0">
              <a:buFont typeface="Arial" panose="020B0604020202020204" pitchFamily="34" charset="0"/>
              <a:buChar char="•"/>
            </a:pPr>
            <a:r>
              <a:rPr lang="en-US" altLang="ko-KR" dirty="0" smtClean="0"/>
              <a:t>No </a:t>
            </a:r>
            <a:r>
              <a:rPr lang="en-US" altLang="ko-KR" dirty="0"/>
              <a:t>active cell in this test, GNSS signal is reliable and 2 active SyncRef UEs (SyncRef UE 1 and SyncRef UE 2) in this test.</a:t>
            </a:r>
          </a:p>
          <a:p>
            <a:pPr marL="800100" lvl="1" indent="-342900" hangingPunct="0">
              <a:buFont typeface="Arial" panose="020B0604020202020204" pitchFamily="34" charset="0"/>
              <a:buChar char="•"/>
            </a:pPr>
            <a:r>
              <a:rPr lang="en-US" altLang="ko-KR" dirty="0" smtClean="0"/>
              <a:t>T1</a:t>
            </a:r>
            <a:r>
              <a:rPr lang="en-US" altLang="ko-KR" dirty="0"/>
              <a:t>: </a:t>
            </a:r>
            <a:r>
              <a:rPr lang="en-US" altLang="ko-KR" dirty="0" smtClean="0"/>
              <a:t>Both </a:t>
            </a:r>
            <a:r>
              <a:rPr lang="en-US" altLang="ko-KR" dirty="0"/>
              <a:t>SyncRef UE 1 and SyncRef UE 2 are powered off and the V2X UE will select GNSS as synchronization source. </a:t>
            </a:r>
          </a:p>
          <a:p>
            <a:pPr marL="800100" lvl="1" indent="-342900" hangingPunct="0">
              <a:buFont typeface="Arial" panose="020B0604020202020204" pitchFamily="34" charset="0"/>
              <a:buChar char="•"/>
            </a:pPr>
            <a:r>
              <a:rPr lang="en-US" altLang="ko-KR" dirty="0" smtClean="0"/>
              <a:t>T2</a:t>
            </a:r>
            <a:r>
              <a:rPr lang="en-US" altLang="ko-KR" dirty="0"/>
              <a:t>: SyncRef UE 1 is powered ON and the V2X UE will select SyncRef UE 1 as the synchronization source. </a:t>
            </a:r>
          </a:p>
          <a:p>
            <a:pPr marL="800100" lvl="1" indent="-342900" hangingPunct="0">
              <a:buFont typeface="Arial" panose="020B0604020202020204" pitchFamily="34" charset="0"/>
              <a:buChar char="•"/>
            </a:pPr>
            <a:r>
              <a:rPr lang="en-US" altLang="ko-KR" dirty="0" smtClean="0"/>
              <a:t>T3</a:t>
            </a:r>
            <a:r>
              <a:rPr lang="en-US" altLang="ko-KR" dirty="0"/>
              <a:t>: </a:t>
            </a:r>
            <a:r>
              <a:rPr lang="en-US" altLang="ko-KR" dirty="0" smtClean="0"/>
              <a:t>A </a:t>
            </a:r>
            <a:r>
              <a:rPr lang="en-US" altLang="ko-KR" dirty="0"/>
              <a:t>higher priority SyncRef UE 2 is additionally powered ON and the V2X UE will reselect to the higher priority SyncRef UE 2 as the synchronization source.</a:t>
            </a:r>
          </a:p>
          <a:p>
            <a:pPr marL="800100" lvl="1" indent="-342900" hangingPunct="0">
              <a:buFont typeface="Arial" panose="020B0604020202020204" pitchFamily="34" charset="0"/>
              <a:buChar char="•"/>
            </a:pPr>
            <a:r>
              <a:rPr lang="en-US" altLang="ko-KR" dirty="0" smtClean="0"/>
              <a:t>Add </a:t>
            </a:r>
            <a:r>
              <a:rPr lang="en-US" altLang="ko-KR" dirty="0"/>
              <a:t>applicable rule</a:t>
            </a:r>
          </a:p>
          <a:p>
            <a:pPr marL="1257300" lvl="2" indent="-342900" hangingPunct="0">
              <a:buFont typeface="Arial" panose="020B0604020202020204" pitchFamily="34" charset="0"/>
              <a:buChar char="•"/>
            </a:pPr>
            <a:r>
              <a:rPr lang="en-US" altLang="ko-KR" dirty="0" smtClean="0"/>
              <a:t>UE </a:t>
            </a:r>
            <a:r>
              <a:rPr lang="en-US" altLang="ko-KR" dirty="0"/>
              <a:t>supporting SL and </a:t>
            </a:r>
            <a:r>
              <a:rPr lang="en-US" altLang="ko-KR" dirty="0" err="1"/>
              <a:t>Uu</a:t>
            </a:r>
            <a:r>
              <a:rPr lang="en-US" altLang="ko-KR" dirty="0"/>
              <a:t> is applied</a:t>
            </a:r>
          </a:p>
        </p:txBody>
      </p:sp>
    </p:spTree>
    <p:extLst>
      <p:ext uri="{BB962C8B-B14F-4D97-AF65-F5344CB8AC3E}">
        <p14:creationId xmlns:p14="http://schemas.microsoft.com/office/powerpoint/2010/main" val="26945797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1384" y="126416"/>
            <a:ext cx="11089232" cy="584775"/>
          </a:xfrm>
          <a:prstGeom prst="rect">
            <a:avLst/>
          </a:prstGeom>
          <a:noFill/>
        </p:spPr>
        <p:txBody>
          <a:bodyPr wrap="square" rtlCol="0">
            <a:spAutoFit/>
          </a:bodyPr>
          <a:lstStyle/>
          <a:p>
            <a:pPr algn="ctr"/>
            <a:r>
              <a:rPr lang="en-US" altLang="ko-KR" sz="3200" dirty="0" smtClean="0"/>
              <a:t>WF </a:t>
            </a:r>
            <a:r>
              <a:rPr lang="en-US" altLang="ko-KR" sz="3200" dirty="0"/>
              <a:t>on Test for L1 SL-RSRP measurements</a:t>
            </a:r>
            <a:endParaRPr lang="ko-KR" altLang="en-US" sz="3200" dirty="0"/>
          </a:p>
        </p:txBody>
      </p:sp>
      <mc:AlternateContent xmlns:mc="http://schemas.openxmlformats.org/markup-compatibility/2006">
        <mc:Choice xmlns:a14="http://schemas.microsoft.com/office/drawing/2010/main" Requires="a14">
          <p:sp>
            <p:nvSpPr>
              <p:cNvPr id="4" name="TextBox 3"/>
              <p:cNvSpPr txBox="1"/>
              <p:nvPr/>
            </p:nvSpPr>
            <p:spPr>
              <a:xfrm>
                <a:off x="0" y="671691"/>
                <a:ext cx="12192000" cy="4949047"/>
              </a:xfrm>
              <a:prstGeom prst="rect">
                <a:avLst/>
              </a:prstGeom>
              <a:noFill/>
            </p:spPr>
            <p:txBody>
              <a:bodyPr wrap="square" rtlCol="0">
                <a:spAutoFit/>
              </a:bodyPr>
              <a:lstStyle/>
              <a:p>
                <a:pPr marL="342900" indent="-342900">
                  <a:buFont typeface="Arial" panose="020B0604020202020204" pitchFamily="34" charset="0"/>
                  <a:buChar char="•"/>
                </a:pPr>
                <a:r>
                  <a:rPr lang="en-GB" altLang="ko-KR" sz="2000" dirty="0" smtClean="0">
                    <a:solidFill>
                      <a:schemeClr val="tx1"/>
                    </a:solidFill>
                  </a:rPr>
                  <a:t>Introduce </a:t>
                </a:r>
                <a:r>
                  <a:rPr lang="en-GB" altLang="ko-KR" sz="2000" dirty="0">
                    <a:solidFill>
                      <a:schemeClr val="tx1"/>
                    </a:solidFill>
                  </a:rPr>
                  <a:t>Test for V2X UE Autonomous Resource Selection/Reselection</a:t>
                </a:r>
                <a:endParaRPr lang="en-GB" altLang="ko-KR" sz="2000" dirty="0" smtClean="0">
                  <a:solidFill>
                    <a:schemeClr val="tx1"/>
                  </a:solidFill>
                </a:endParaRPr>
              </a:p>
              <a:p>
                <a:pPr marL="800100" lvl="1" indent="-342900">
                  <a:buFont typeface="Arial" panose="020B0604020202020204" pitchFamily="34" charset="0"/>
                  <a:buChar char="•"/>
                </a:pPr>
                <a:endParaRPr lang="en-GB" altLang="ko-KR" sz="2000" dirty="0">
                  <a:solidFill>
                    <a:schemeClr val="tx1"/>
                  </a:solidFill>
                </a:endParaRPr>
              </a:p>
              <a:p>
                <a:pPr marL="342900" indent="-342900" hangingPunct="0">
                  <a:buFont typeface="Arial" panose="020B0604020202020204" pitchFamily="34" charset="0"/>
                  <a:buChar char="•"/>
                </a:pPr>
                <a:r>
                  <a:rPr lang="en-GB" altLang="ko-KR" sz="2000" dirty="0" smtClean="0">
                    <a:solidFill>
                      <a:schemeClr val="tx1"/>
                    </a:solidFill>
                  </a:rPr>
                  <a:t>Test set-up</a:t>
                </a:r>
                <a:endParaRPr lang="en-GB" altLang="ko-KR" sz="2000" dirty="0">
                  <a:solidFill>
                    <a:schemeClr val="tx1"/>
                  </a:solidFill>
                </a:endParaRPr>
              </a:p>
              <a:p>
                <a:pPr marL="800100" lvl="1" indent="-342900" hangingPunct="0">
                  <a:buFont typeface="Arial" panose="020B0604020202020204" pitchFamily="34" charset="0"/>
                  <a:buChar char="•"/>
                </a:pPr>
                <a:r>
                  <a:rPr lang="en-US" altLang="ko-KR" dirty="0" smtClean="0">
                    <a:solidFill>
                      <a:schemeClr val="tx1"/>
                    </a:solidFill>
                  </a:rPr>
                  <a:t>Revise option 1 regarding RAN1 spec., ‘at </a:t>
                </a:r>
                <a:r>
                  <a:rPr lang="en-US" altLang="ko-KR" dirty="0">
                    <a:solidFill>
                      <a:schemeClr val="tx1"/>
                    </a:solidFill>
                  </a:rPr>
                  <a:t>least </a:t>
                </a:r>
                <a14:m>
                  <m:oMath xmlns:m="http://schemas.openxmlformats.org/officeDocument/2006/math">
                    <m:r>
                      <a:rPr lang="en-GB" altLang="ko-KR" i="1">
                        <a:solidFill>
                          <a:schemeClr val="tx1"/>
                        </a:solidFill>
                        <a:latin typeface="Cambria Math" panose="02040503050406030204" pitchFamily="18" charset="0"/>
                      </a:rPr>
                      <m:t>𝑋</m:t>
                    </m:r>
                    <m:r>
                      <a:rPr lang="en-GB" altLang="ko-KR" i="1">
                        <a:solidFill>
                          <a:schemeClr val="tx1"/>
                        </a:solidFill>
                        <a:latin typeface="Cambria Math" panose="02040503050406030204" pitchFamily="18" charset="0"/>
                      </a:rPr>
                      <m:t>⋅</m:t>
                    </m:r>
                    <m:sSub>
                      <m:sSubPr>
                        <m:ctrlPr>
                          <a:rPr lang="ko-KR" altLang="ko-KR" i="1">
                            <a:solidFill>
                              <a:schemeClr val="tx1"/>
                            </a:solidFill>
                            <a:latin typeface="Cambria Math" panose="02040503050406030204" pitchFamily="18" charset="0"/>
                          </a:rPr>
                        </m:ctrlPr>
                      </m:sSubPr>
                      <m:e>
                        <m:r>
                          <a:rPr lang="en-GB" altLang="ko-KR" i="1">
                            <a:solidFill>
                              <a:schemeClr val="tx1"/>
                            </a:solidFill>
                            <a:latin typeface="Cambria Math" panose="02040503050406030204" pitchFamily="18" charset="0"/>
                          </a:rPr>
                          <m:t>𝑀</m:t>
                        </m:r>
                      </m:e>
                      <m:sub>
                        <m:r>
                          <m:rPr>
                            <m:nor/>
                          </m:rPr>
                          <a:rPr lang="en-GB" altLang="ko-KR">
                            <a:solidFill>
                              <a:schemeClr val="tx1"/>
                            </a:solidFill>
                          </a:rPr>
                          <m:t>total</m:t>
                        </m:r>
                      </m:sub>
                    </m:sSub>
                  </m:oMath>
                </a14:m>
                <a:r>
                  <a:rPr lang="en-US" altLang="ko-KR" dirty="0">
                    <a:solidFill>
                      <a:schemeClr val="tx1"/>
                    </a:solidFill>
                  </a:rPr>
                  <a:t> to be included in set S</a:t>
                </a:r>
                <a:r>
                  <a:rPr lang="en-US" altLang="ko-KR" baseline="-25000" dirty="0">
                    <a:solidFill>
                      <a:schemeClr val="tx1"/>
                    </a:solidFill>
                  </a:rPr>
                  <a:t>A</a:t>
                </a:r>
                <a:r>
                  <a:rPr lang="en-US" altLang="ko-KR" dirty="0">
                    <a:solidFill>
                      <a:schemeClr val="tx1"/>
                    </a:solidFill>
                  </a:rPr>
                  <a:t>, and the value of </a:t>
                </a:r>
                <a14:m>
                  <m:oMath xmlns:m="http://schemas.openxmlformats.org/officeDocument/2006/math">
                    <m:r>
                      <a:rPr lang="en-GB" altLang="ko-KR" i="1">
                        <a:solidFill>
                          <a:schemeClr val="tx1"/>
                        </a:solidFill>
                        <a:latin typeface="Cambria Math" panose="02040503050406030204" pitchFamily="18" charset="0"/>
                      </a:rPr>
                      <m:t>𝑋</m:t>
                    </m:r>
                  </m:oMath>
                </a14:m>
                <a:r>
                  <a:rPr lang="en-US" altLang="ko-KR" dirty="0">
                    <a:solidFill>
                      <a:schemeClr val="tx1"/>
                    </a:solidFill>
                  </a:rPr>
                  <a:t> can be configured as {20%, 35%, 50</a:t>
                </a:r>
                <a:r>
                  <a:rPr lang="en-US" altLang="ko-KR" dirty="0" smtClean="0">
                    <a:solidFill>
                      <a:schemeClr val="tx1"/>
                    </a:solidFill>
                  </a:rPr>
                  <a:t>%}.</a:t>
                </a:r>
              </a:p>
              <a:p>
                <a:pPr marL="800100" lvl="1" indent="-342900" hangingPunct="0">
                  <a:buFont typeface="Arial" panose="020B0604020202020204" pitchFamily="34" charset="0"/>
                  <a:buChar char="•"/>
                </a:pPr>
                <a:r>
                  <a:rPr lang="en-US" altLang="ko-KR" dirty="0" smtClean="0">
                    <a:solidFill>
                      <a:schemeClr val="tx1"/>
                    </a:solidFill>
                  </a:rPr>
                  <a:t>Option 1</a:t>
                </a:r>
              </a:p>
              <a:p>
                <a:pPr marL="1257300" lvl="2" indent="-342900" hangingPunct="0">
                  <a:buFont typeface="Arial" panose="020B0604020202020204" pitchFamily="34" charset="0"/>
                  <a:buChar char="•"/>
                </a:pPr>
                <a:r>
                  <a:rPr lang="en-US" altLang="ko-KR" dirty="0" smtClean="0">
                    <a:solidFill>
                      <a:schemeClr val="tx1"/>
                    </a:solidFill>
                  </a:rPr>
                  <a:t>Active </a:t>
                </a:r>
                <a:r>
                  <a:rPr lang="en-US" altLang="ko-KR" dirty="0">
                    <a:solidFill>
                      <a:schemeClr val="tx1"/>
                    </a:solidFill>
                  </a:rPr>
                  <a:t>UE and </a:t>
                </a:r>
                <a:r>
                  <a:rPr lang="en-US" altLang="ko-KR" dirty="0" err="1">
                    <a:solidFill>
                      <a:schemeClr val="tx1"/>
                    </a:solidFill>
                  </a:rPr>
                  <a:t>subchannel</a:t>
                </a:r>
                <a:r>
                  <a:rPr lang="en-US" altLang="ko-KR" dirty="0">
                    <a:solidFill>
                      <a:schemeClr val="tx1"/>
                    </a:solidFill>
                  </a:rPr>
                  <a:t> allocation: there are 50 active UEs in the system, first 10 UEs occupies </a:t>
                </a:r>
                <a:r>
                  <a:rPr lang="en-US" altLang="ko-KR" dirty="0" err="1">
                    <a:solidFill>
                      <a:schemeClr val="tx1"/>
                    </a:solidFill>
                  </a:rPr>
                  <a:t>subchannel</a:t>
                </a:r>
                <a:r>
                  <a:rPr lang="en-US" altLang="ko-KR" dirty="0">
                    <a:solidFill>
                      <a:schemeClr val="tx1"/>
                    </a:solidFill>
                  </a:rPr>
                  <a:t> 0, the next 10 occupies </a:t>
                </a:r>
                <a:r>
                  <a:rPr lang="en-US" altLang="ko-KR" dirty="0" err="1">
                    <a:solidFill>
                      <a:schemeClr val="tx1"/>
                    </a:solidFill>
                  </a:rPr>
                  <a:t>subchannel</a:t>
                </a:r>
                <a:r>
                  <a:rPr lang="en-US" altLang="ko-KR" dirty="0">
                    <a:solidFill>
                      <a:schemeClr val="tx1"/>
                    </a:solidFill>
                  </a:rPr>
                  <a:t> 1, the next 10 occupies </a:t>
                </a:r>
                <a:r>
                  <a:rPr lang="en-US" altLang="ko-KR" dirty="0" err="1">
                    <a:solidFill>
                      <a:schemeClr val="tx1"/>
                    </a:solidFill>
                  </a:rPr>
                  <a:t>subchannel</a:t>
                </a:r>
                <a:r>
                  <a:rPr lang="en-US" altLang="ko-KR" dirty="0">
                    <a:solidFill>
                      <a:schemeClr val="tx1"/>
                    </a:solidFill>
                  </a:rPr>
                  <a:t> 2, following the allocation until all the 50 active UEs are allocated. Now the 5 </a:t>
                </a:r>
                <a:r>
                  <a:rPr lang="en-US" altLang="ko-KR" dirty="0" err="1">
                    <a:solidFill>
                      <a:schemeClr val="tx1"/>
                    </a:solidFill>
                  </a:rPr>
                  <a:t>subchannels</a:t>
                </a:r>
                <a:r>
                  <a:rPr lang="en-US" altLang="ko-KR" dirty="0">
                    <a:solidFill>
                      <a:schemeClr val="tx1"/>
                    </a:solidFill>
                  </a:rPr>
                  <a:t> configured for UE to be tested are each occupied by 10 UEs.</a:t>
                </a:r>
              </a:p>
              <a:p>
                <a:pPr marL="1257300" lvl="2" indent="-342900" hangingPunct="0">
                  <a:buFont typeface="Arial" panose="020B0604020202020204" pitchFamily="34" charset="0"/>
                  <a:buChar char="•"/>
                </a:pPr>
                <a:r>
                  <a:rPr lang="en-US" altLang="ko-KR" dirty="0" smtClean="0">
                    <a:solidFill>
                      <a:schemeClr val="tx1"/>
                    </a:solidFill>
                  </a:rPr>
                  <a:t>The </a:t>
                </a:r>
                <a:r>
                  <a:rPr lang="en-US" altLang="ko-KR" dirty="0">
                    <a:solidFill>
                      <a:schemeClr val="tx1"/>
                    </a:solidFill>
                  </a:rPr>
                  <a:t>10 UEs in the same </a:t>
                </a:r>
                <a:r>
                  <a:rPr lang="en-US" altLang="ko-KR" dirty="0" err="1">
                    <a:solidFill>
                      <a:schemeClr val="tx1"/>
                    </a:solidFill>
                  </a:rPr>
                  <a:t>subchannel</a:t>
                </a:r>
                <a:r>
                  <a:rPr lang="en-US" altLang="ko-KR" dirty="0">
                    <a:solidFill>
                      <a:schemeClr val="tx1"/>
                    </a:solidFill>
                  </a:rPr>
                  <a:t> take turns to access the channel, same as LTE but LTE has 20 UEs in one </a:t>
                </a:r>
                <a:r>
                  <a:rPr lang="en-US" altLang="ko-KR" dirty="0" err="1">
                    <a:solidFill>
                      <a:schemeClr val="tx1"/>
                    </a:solidFill>
                  </a:rPr>
                  <a:t>subchannel</a:t>
                </a:r>
                <a:r>
                  <a:rPr lang="en-US" altLang="ko-KR" dirty="0">
                    <a:solidFill>
                      <a:schemeClr val="tx1"/>
                    </a:solidFill>
                  </a:rPr>
                  <a:t>.</a:t>
                </a:r>
              </a:p>
              <a:p>
                <a:pPr marL="1257300" lvl="2" indent="-342900" hangingPunct="0">
                  <a:buFont typeface="Arial" panose="020B0604020202020204" pitchFamily="34" charset="0"/>
                  <a:buChar char="•"/>
                </a:pPr>
                <a:r>
                  <a:rPr lang="en-US" altLang="ko-KR" dirty="0" smtClean="0">
                    <a:solidFill>
                      <a:schemeClr val="tx1"/>
                    </a:solidFill>
                  </a:rPr>
                  <a:t>UEs </a:t>
                </a:r>
                <a:r>
                  <a:rPr lang="en-US" altLang="ko-KR" dirty="0">
                    <a:solidFill>
                      <a:schemeClr val="tx1"/>
                    </a:solidFill>
                  </a:rPr>
                  <a:t>on </a:t>
                </a:r>
                <a:r>
                  <a:rPr lang="en-US" altLang="ko-KR" dirty="0" err="1">
                    <a:solidFill>
                      <a:schemeClr val="tx1"/>
                    </a:solidFill>
                  </a:rPr>
                  <a:t>subchannel</a:t>
                </a:r>
                <a:r>
                  <a:rPr lang="en-US" altLang="ko-KR" dirty="0">
                    <a:solidFill>
                      <a:schemeClr val="tx1"/>
                    </a:solidFill>
                  </a:rPr>
                  <a:t> 0/1/3/4 always transmit in high RSRP above the threshold (corresponding to 20dB SNR). UEs on </a:t>
                </a:r>
                <a:r>
                  <a:rPr lang="en-US" altLang="ko-KR" dirty="0" err="1">
                    <a:solidFill>
                      <a:schemeClr val="tx1"/>
                    </a:solidFill>
                  </a:rPr>
                  <a:t>subchannel</a:t>
                </a:r>
                <a:r>
                  <a:rPr lang="en-US" altLang="ko-KR" dirty="0">
                    <a:solidFill>
                      <a:schemeClr val="tx1"/>
                    </a:solidFill>
                  </a:rPr>
                  <a:t> 2 transmit with high RSRP in T1 and low RSRP in T2 (corresponding to 5dB SNR as PSCCH SNR in LTE). </a:t>
                </a:r>
              </a:p>
              <a:p>
                <a:pPr marL="1257300" lvl="2" indent="-342900" hangingPunct="0">
                  <a:buFont typeface="Arial" panose="020B0604020202020204" pitchFamily="34" charset="0"/>
                  <a:buChar char="•"/>
                </a:pPr>
                <a:r>
                  <a:rPr lang="en-US" altLang="ko-KR" dirty="0" smtClean="0">
                    <a:solidFill>
                      <a:schemeClr val="tx1"/>
                    </a:solidFill>
                  </a:rPr>
                  <a:t>Reuse </a:t>
                </a:r>
                <a:r>
                  <a:rPr lang="en-US" altLang="ko-KR" dirty="0">
                    <a:solidFill>
                      <a:schemeClr val="tx1"/>
                    </a:solidFill>
                  </a:rPr>
                  <a:t>RSRP threshold in LTE, with the SNR in the previous bullet, to derive SL-RSRP and S-RSSI</a:t>
                </a:r>
                <a:r>
                  <a:rPr lang="en-US" altLang="ko-KR" dirty="0" smtClean="0">
                    <a:solidFill>
                      <a:schemeClr val="tx1"/>
                    </a:solidFill>
                  </a:rPr>
                  <a:t>.</a:t>
                </a:r>
              </a:p>
              <a:p>
                <a:pPr marL="800100" lvl="1" indent="-342900" hangingPunct="0">
                  <a:buFont typeface="Arial" panose="020B0604020202020204" pitchFamily="34" charset="0"/>
                  <a:buChar char="•"/>
                </a:pPr>
                <a:r>
                  <a:rPr lang="en-US" altLang="ko-KR" dirty="0">
                    <a:solidFill>
                      <a:schemeClr val="tx1"/>
                    </a:solidFill>
                  </a:rPr>
                  <a:t>Other options are not </a:t>
                </a:r>
                <a:r>
                  <a:rPr lang="en-US" altLang="ko-KR" dirty="0" smtClean="0">
                    <a:solidFill>
                      <a:schemeClr val="tx1"/>
                    </a:solidFill>
                  </a:rPr>
                  <a:t>precluded</a:t>
                </a:r>
                <a:endParaRPr lang="en-US" altLang="ko-KR" sz="2000" dirty="0" smtClean="0">
                  <a:solidFill>
                    <a:schemeClr val="tx1"/>
                  </a:solidFill>
                </a:endParaRPr>
              </a:p>
            </p:txBody>
          </p:sp>
        </mc:Choice>
        <mc:Fallback>
          <p:sp>
            <p:nvSpPr>
              <p:cNvPr id="4" name="TextBox 3"/>
              <p:cNvSpPr txBox="1">
                <a:spLocks noRot="1" noChangeAspect="1" noMove="1" noResize="1" noEditPoints="1" noAdjustHandles="1" noChangeArrowheads="1" noChangeShapeType="1" noTextEdit="1"/>
              </p:cNvSpPr>
              <p:nvPr/>
            </p:nvSpPr>
            <p:spPr>
              <a:xfrm>
                <a:off x="0" y="671691"/>
                <a:ext cx="12192000" cy="4949047"/>
              </a:xfrm>
              <a:prstGeom prst="rect">
                <a:avLst/>
              </a:prstGeom>
              <a:blipFill rotWithShape="0">
                <a:blip r:embed="rId2"/>
                <a:stretch>
                  <a:fillRect l="-450" t="-493" b="-985"/>
                </a:stretch>
              </a:blipFill>
            </p:spPr>
            <p:txBody>
              <a:bodyPr/>
              <a:lstStyle/>
              <a:p>
                <a:r>
                  <a:rPr lang="ko-KR" altLang="en-US">
                    <a:noFill/>
                  </a:rPr>
                  <a:t> </a:t>
                </a:r>
              </a:p>
            </p:txBody>
          </p:sp>
        </mc:Fallback>
      </mc:AlternateContent>
    </p:spTree>
    <p:extLst>
      <p:ext uri="{BB962C8B-B14F-4D97-AF65-F5344CB8AC3E}">
        <p14:creationId xmlns:p14="http://schemas.microsoft.com/office/powerpoint/2010/main" val="612807140"/>
      </p:ext>
    </p:extLst>
  </p:cSld>
  <p:clrMapOvr>
    <a:masterClrMapping/>
  </p:clrMapOvr>
</p:sld>
</file>

<file path=ppt/theme/theme1.xml><?xml version="1.0" encoding="utf-8"?>
<a:theme xmlns:a="http://schemas.openxmlformats.org/drawingml/2006/main" name="Office 主题">
  <a:themeElements>
    <a:clrScheme name="Office 테마">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테마">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257954231A76C44B0D04C9AEE4292A8" ma:contentTypeVersion="13" ma:contentTypeDescription="Create a new document." ma:contentTypeScope="" ma:versionID="e13d57e7b72951e1b47904134db219ed">
  <xsd:schema xmlns:xsd="http://www.w3.org/2001/XMLSchema" xmlns:xs="http://www.w3.org/2001/XMLSchema" xmlns:p="http://schemas.microsoft.com/office/2006/metadata/properties" xmlns:ns3="bcc01d59-85de-4ef9-881e-76d8b6a6f841" xmlns:ns4="4b1de6fe-44aa-4e13-b7e7-ab260d1ea5f8" targetNamespace="http://schemas.microsoft.com/office/2006/metadata/properties" ma:root="true" ma:fieldsID="129f3e44705a0353516466e2b8319095" ns3:_="" ns4:_="">
    <xsd:import namespace="bcc01d59-85de-4ef9-881e-76d8b6a6f841"/>
    <xsd:import namespace="4b1de6fe-44aa-4e13-b7e7-ab260d1ea5f8"/>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cc01d59-85de-4ef9-881e-76d8b6a6f8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1de6fe-44aa-4e13-b7e7-ab260d1ea5f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9FDC7FD-A4EA-478E-AED3-CA1706B628A8}">
  <ds:schemaRefs>
    <ds:schemaRef ds:uri="http://purl.org/dc/elements/1.1/"/>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www.w3.org/XML/1998/namespace"/>
    <ds:schemaRef ds:uri="bcc01d59-85de-4ef9-881e-76d8b6a6f841"/>
    <ds:schemaRef ds:uri="4b1de6fe-44aa-4e13-b7e7-ab260d1ea5f8"/>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D9752FF3-4EE6-413D-90B5-8E2961A1F1CF}">
  <ds:schemaRefs>
    <ds:schemaRef ds:uri="http://schemas.microsoft.com/sharepoint/v3/contenttype/forms"/>
  </ds:schemaRefs>
</ds:datastoreItem>
</file>

<file path=customXml/itemProps3.xml><?xml version="1.0" encoding="utf-8"?>
<ds:datastoreItem xmlns:ds="http://schemas.openxmlformats.org/officeDocument/2006/customXml" ds:itemID="{53E7BB27-3781-4357-9D91-B1CC4F7D1B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cc01d59-85de-4ef9-881e-76d8b6a6f841"/>
    <ds:schemaRef ds:uri="4b1de6fe-44aa-4e13-b7e7-ab260d1ea5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30213</TotalTime>
  <Words>1752</Words>
  <Application>Microsoft Office PowerPoint</Application>
  <PresentationFormat>와이드스크린</PresentationFormat>
  <Paragraphs>220</Paragraphs>
  <Slides>15</Slides>
  <Notes>0</Notes>
  <HiddenSlides>0</HiddenSlides>
  <MMClips>0</MMClips>
  <ScaleCrop>false</ScaleCrop>
  <HeadingPairs>
    <vt:vector size="6" baseType="variant">
      <vt:variant>
        <vt:lpstr>사용한 글꼴</vt:lpstr>
      </vt:variant>
      <vt:variant>
        <vt:i4>9</vt:i4>
      </vt:variant>
      <vt:variant>
        <vt:lpstr>테마</vt:lpstr>
      </vt:variant>
      <vt:variant>
        <vt:i4>1</vt:i4>
      </vt:variant>
      <vt:variant>
        <vt:lpstr>슬라이드 제목</vt:lpstr>
      </vt:variant>
      <vt:variant>
        <vt:i4>15</vt:i4>
      </vt:variant>
    </vt:vector>
  </HeadingPairs>
  <TitlesOfParts>
    <vt:vector size="25" baseType="lpstr">
      <vt:lpstr>Meiryo UI</vt:lpstr>
      <vt:lpstr>SimSun</vt:lpstr>
      <vt:lpstr>SimSun</vt:lpstr>
      <vt:lpstr>맑은 고딕</vt:lpstr>
      <vt:lpstr>Arial</vt:lpstr>
      <vt:lpstr>Calibri</vt:lpstr>
      <vt:lpstr>Calibri Light</vt:lpstr>
      <vt:lpstr>Cambria Math</vt:lpstr>
      <vt:lpstr>Times New Roman</vt:lpstr>
      <vt:lpstr>Office 主题</vt:lpstr>
      <vt:lpstr>WF on NR V2X RRM requirements</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lpstr>PowerPoint 프레젠테이션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RAN4</dc:title>
  <dc:creator>Wubin,Zhou, ZTE</dc:creator>
  <cp:lastModifiedBy>yoonoh-b</cp:lastModifiedBy>
  <cp:revision>604</cp:revision>
  <dcterms:created xsi:type="dcterms:W3CDTF">2016-01-12T08:39:00Z</dcterms:created>
  <dcterms:modified xsi:type="dcterms:W3CDTF">2020-08-26T23:19:56Z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(3)fNMoUHtv8KgDhPgdkuuEXuKzJdSFkx4XCcyQjX+5bjxRH+lAbVnSRU+QL+SogrPBnqCOKMFC
UhYVbcpPRK30LRzSaFnySEnAPj7nOgU92cRdCsbphOXiEmcmMujWUe67nuI4p0Ej2DCAQhZl
Q+btQFJBIt+YFyrXU7zKOY/xuLif/f7kVkMSDXhznYww4gJ5wT0HEUyaF6x14Bo1M949wCco
OgFV7ceo6HqyD2O0gM</vt:lpwstr>
  </property>
  <property fmtid="{D5CDD505-2E9C-101B-9397-08002B2CF9AE}" pid="3" name="_2015_ms_pID_7253431">
    <vt:lpwstr>QnCXaZ4iJ95hJiTMmmmKvOM0LvOxFHPWFbEtnRXsgUZJB0hw2OHPZU
BezHIkDBoXc88zTbtzkx96mYfU6I3ZnGsojpv4K34p/LEPYsitMT8J1U4/5XOSWBYmDwO7fO
Td8KWI+0l9bCWGwWj3tVqz/0ytbWbgAAji0qr3Hu3tvVt5sNYvKZXgZf9e1UFFYZk8fjKLd0
kiFV/hp9YEVVSF1cFuxte6Jn0OfNxPh3dZ/r</vt:lpwstr>
  </property>
  <property fmtid="{D5CDD505-2E9C-101B-9397-08002B2CF9AE}" pid="4" name="_2015_ms_pID_7253432">
    <vt:lpwstr>PL7MSKrVZUNflBSg72euQYcE1XmHa+ALaEPv
kaJxsrOzr3gXyVJ0GXUtXsy9X0j2KpW89zsecR/rCh7r1tx9Fb8=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1533929405</vt:lpwstr>
  </property>
  <property fmtid="{D5CDD505-2E9C-101B-9397-08002B2CF9AE}" pid="9" name="KSOProductBuildVer">
    <vt:lpwstr>2052-10.8.2.7027</vt:lpwstr>
  </property>
  <property fmtid="{D5CDD505-2E9C-101B-9397-08002B2CF9AE}" pid="10" name="ContentTypeId">
    <vt:lpwstr>0x0101004257954231A76C44B0D04C9AEE4292A8</vt:lpwstr>
  </property>
</Properties>
</file>