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</p:sldMasterIdLst>
  <p:notesMasterIdLst>
    <p:notesMasterId r:id="rId7"/>
  </p:notesMasterIdLst>
  <p:sldIdLst>
    <p:sldId id="256" r:id="rId2"/>
    <p:sldId id="296" r:id="rId3"/>
    <p:sldId id="282" r:id="rId4"/>
    <p:sldId id="299" r:id="rId5"/>
    <p:sldId id="294" r:id="rId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浅色样式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6424" autoAdjust="0"/>
  </p:normalViewPr>
  <p:slideViewPr>
    <p:cSldViewPr snapToGrid="0">
      <p:cViewPr varScale="1">
        <p:scale>
          <a:sx n="167" d="100"/>
          <a:sy n="167" d="100"/>
        </p:scale>
        <p:origin x="2226" y="1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577CB8-84A1-45D8-829E-D1E8976B938D}" type="datetimeFigureOut">
              <a:rPr lang="zh-CN" altLang="en-US" smtClean="0"/>
              <a:t>2020/8/26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B131C0-A4DB-454F-9D59-F72C6894810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33642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2020/8/26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73505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2020/8/26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7162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2020/8/26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43802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2020/8/26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01712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2020/8/26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24153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2020/8/26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4568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2020/8/26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22500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2020/8/26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8904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2020/8/26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17786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2020/8/26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24629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2020/8/26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09023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936158-C93E-4C60-BD2E-E0FD4C159F8B}" type="datetimeFigureOut">
              <a:rPr lang="zh-CN" altLang="en-US" smtClean="0"/>
              <a:t>2020/8/26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75866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32841FB5-6394-4B61-AD7A-9926A8D9603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97864" y="926418"/>
            <a:ext cx="10320528" cy="2387600"/>
          </a:xfrm>
        </p:spPr>
        <p:txBody>
          <a:bodyPr>
            <a:normAutofit/>
          </a:bodyPr>
          <a:lstStyle/>
          <a:p>
            <a:r>
              <a:rPr lang="en-US" dirty="0" err="1"/>
              <a:t>WF</a:t>
            </a:r>
            <a:r>
              <a:rPr lang="en-US" dirty="0"/>
              <a:t> on numerologies for </a:t>
            </a:r>
            <a:r>
              <a:rPr lang="en-US" dirty="0" err="1"/>
              <a:t>FS_NR_52_to_71GHz</a:t>
            </a:r>
            <a:endParaRPr lang="en-US" dirty="0"/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8677E230-623E-4B23-8128-061E597F1AF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/>
          <a:p>
            <a:r>
              <a:rPr lang="en-US" dirty="0"/>
              <a:t>Intel, …</a:t>
            </a:r>
          </a:p>
        </p:txBody>
      </p:sp>
      <p:sp>
        <p:nvSpPr>
          <p:cNvPr id="6" name="TextBox 3">
            <a:extLst>
              <a:ext uri="{FF2B5EF4-FFF2-40B4-BE49-F238E27FC236}">
                <a16:creationId xmlns:a16="http://schemas.microsoft.com/office/drawing/2014/main" id="{5BB3C6A5-B872-4979-A917-7B860739811B}"/>
              </a:ext>
            </a:extLst>
          </p:cNvPr>
          <p:cNvSpPr txBox="1"/>
          <p:nvPr/>
        </p:nvSpPr>
        <p:spPr>
          <a:xfrm>
            <a:off x="9425569" y="151162"/>
            <a:ext cx="24835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altLang="zh-CN" b="1" dirty="0"/>
              <a:t>R4-200XXXX</a:t>
            </a:r>
            <a:endParaRPr lang="en-US" b="1" dirty="0"/>
          </a:p>
        </p:txBody>
      </p:sp>
      <p:sp>
        <p:nvSpPr>
          <p:cNvPr id="7" name="TextBox 4">
            <a:extLst>
              <a:ext uri="{FF2B5EF4-FFF2-40B4-BE49-F238E27FC236}">
                <a16:creationId xmlns:a16="http://schemas.microsoft.com/office/drawing/2014/main" id="{961EBA95-7131-4683-B8EE-049359931A13}"/>
              </a:ext>
            </a:extLst>
          </p:cNvPr>
          <p:cNvSpPr txBox="1"/>
          <p:nvPr/>
        </p:nvSpPr>
        <p:spPr>
          <a:xfrm>
            <a:off x="98439" y="-28284"/>
            <a:ext cx="413580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3GPP TSG-RAN WG4 #96-e</a:t>
            </a:r>
          </a:p>
          <a:p>
            <a:r>
              <a:rPr lang="en-US" b="1" dirty="0"/>
              <a:t>August 17</a:t>
            </a:r>
            <a:r>
              <a:rPr lang="en-US" b="1" baseline="30000" dirty="0"/>
              <a:t>th</a:t>
            </a:r>
            <a:r>
              <a:rPr lang="en-US" b="1" dirty="0"/>
              <a:t> – 28</a:t>
            </a:r>
            <a:r>
              <a:rPr lang="en-US" b="1" baseline="30000" dirty="0"/>
              <a:t>th</a:t>
            </a:r>
            <a:r>
              <a:rPr lang="en-US" b="1" dirty="0"/>
              <a:t>, 2020</a:t>
            </a:r>
          </a:p>
          <a:p>
            <a:r>
              <a:rPr lang="en-US" b="1" dirty="0"/>
              <a:t>Electronic meeting</a:t>
            </a:r>
          </a:p>
        </p:txBody>
      </p:sp>
    </p:spTree>
    <p:extLst>
      <p:ext uri="{BB962C8B-B14F-4D97-AF65-F5344CB8AC3E}">
        <p14:creationId xmlns:p14="http://schemas.microsoft.com/office/powerpoint/2010/main" val="14443377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1"/>
          <p:cNvSpPr txBox="1">
            <a:spLocks/>
          </p:cNvSpPr>
          <p:nvPr/>
        </p:nvSpPr>
        <p:spPr>
          <a:xfrm>
            <a:off x="177115" y="272352"/>
            <a:ext cx="11824686" cy="6498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600" dirty="0"/>
              <a:t>Channel Bandwidth – Background</a:t>
            </a:r>
            <a:endParaRPr lang="zh-CN" altLang="en-US" sz="3600" b="1" baseline="-25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90199" y="1270453"/>
            <a:ext cx="11162522" cy="4339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400" dirty="0"/>
              <a:t>The following inputs were collected for minimum CBW (single carrier)</a:t>
            </a:r>
            <a:endParaRPr lang="en-US" sz="2400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dirty="0"/>
              <a:t>50 MHz: 2 companies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dirty="0"/>
              <a:t>500 – 800 MHz: 3 companies</a:t>
            </a:r>
          </a:p>
          <a:p>
            <a:pPr lvl="1"/>
            <a:endParaRPr lang="en-GB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The following were collected for maximum </a:t>
            </a:r>
            <a:r>
              <a:rPr lang="en-US" sz="2400" dirty="0" err="1"/>
              <a:t>CBW</a:t>
            </a:r>
            <a:r>
              <a:rPr lang="en-US" sz="2400" dirty="0"/>
              <a:t> (single carrier)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400 MHz: 1 company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400 – 800 MHz: 1 company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400 – 2000 MHz: 1 company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400 – 2160 MHz: 1 company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1600 MHz: 1 company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2000 MHz: 4 companies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Channel BW decision depends on </a:t>
            </a:r>
            <a:r>
              <a:rPr lang="en-US" sz="2400" dirty="0" err="1"/>
              <a:t>SCS</a:t>
            </a:r>
            <a:endParaRPr lang="en-US" sz="2400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Currently </a:t>
            </a:r>
            <a:r>
              <a:rPr lang="en-US" dirty="0" err="1"/>
              <a:t>RAN1</a:t>
            </a:r>
            <a:r>
              <a:rPr lang="en-US" dirty="0"/>
              <a:t> is evaluating system performances with different </a:t>
            </a:r>
            <a:r>
              <a:rPr lang="en-US" dirty="0" err="1"/>
              <a:t>SCS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58932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1"/>
          <p:cNvSpPr txBox="1">
            <a:spLocks/>
          </p:cNvSpPr>
          <p:nvPr/>
        </p:nvSpPr>
        <p:spPr>
          <a:xfrm>
            <a:off x="177115" y="272352"/>
            <a:ext cx="11824686" cy="6498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600" dirty="0"/>
              <a:t>Sub-Carrier Spacing – Background</a:t>
            </a:r>
            <a:endParaRPr lang="zh-CN" altLang="en-US" sz="3600" b="1" baseline="-25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77115" y="1274381"/>
            <a:ext cx="11162522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While some companies do not want to rush and decide </a:t>
            </a:r>
            <a:r>
              <a:rPr lang="en-US" sz="2400" dirty="0" err="1"/>
              <a:t>SCS</a:t>
            </a:r>
            <a:r>
              <a:rPr lang="en-US" sz="2400" dirty="0"/>
              <a:t> in this meeting, the following </a:t>
            </a:r>
            <a:r>
              <a:rPr lang="en-US" sz="2400" dirty="0" err="1"/>
              <a:t>SCS</a:t>
            </a:r>
            <a:r>
              <a:rPr lang="en-US" sz="2400" dirty="0"/>
              <a:t> inputs were collected.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60 kHz: 1 company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120 kHz: 6 companies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240 kHz: 7 companies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480 kHz: 6 companies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960 kHz: 6 companies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sz="2400" dirty="0"/>
              <a:t>Other </a:t>
            </a:r>
            <a:r>
              <a:rPr lang="en-US" sz="2400" dirty="0" err="1"/>
              <a:t>WG</a:t>
            </a:r>
            <a:r>
              <a:rPr lang="en-US" sz="2400" dirty="0"/>
              <a:t> situation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err="1"/>
              <a:t>RAN1</a:t>
            </a:r>
            <a:r>
              <a:rPr lang="en-US" dirty="0"/>
              <a:t> is currently evaluating possible </a:t>
            </a:r>
            <a:r>
              <a:rPr lang="en-US" dirty="0" err="1"/>
              <a:t>SCS</a:t>
            </a:r>
            <a:r>
              <a:rPr lang="en-US" dirty="0"/>
              <a:t> as a part of system design and asked RAN4 to provide updated information of phase noise model in 52.6 – 71 GHz.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err="1"/>
              <a:t>SCS</a:t>
            </a:r>
            <a:r>
              <a:rPr lang="en-US" dirty="0"/>
              <a:t> is a key system parameter and tightly related to system features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096477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1"/>
          <p:cNvSpPr txBox="1">
            <a:spLocks/>
          </p:cNvSpPr>
          <p:nvPr/>
        </p:nvSpPr>
        <p:spPr>
          <a:xfrm>
            <a:off x="177115" y="272352"/>
            <a:ext cx="11824686" cy="6498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600" dirty="0" err="1"/>
              <a:t>WF</a:t>
            </a:r>
            <a:r>
              <a:rPr lang="en-GB" sz="3600" dirty="0"/>
              <a:t> on Channel Bandwidth and Sub-Carrier Spacing</a:t>
            </a:r>
            <a:endParaRPr lang="zh-CN" altLang="en-US" sz="3600" b="1" baseline="-25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90199" y="1270453"/>
            <a:ext cx="11162522" cy="55399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Channel Bandwidth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400" dirty="0"/>
              <a:t>Maximum channel bandwidth is in [400 – 2160] MHz</a:t>
            </a:r>
          </a:p>
          <a:p>
            <a:pPr marL="1257300" lvl="2" indent="-342900">
              <a:buFont typeface="Arial" panose="020B0604020202020204" pitchFamily="34" charset="0"/>
              <a:buChar char="•"/>
            </a:pPr>
            <a:r>
              <a:rPr lang="en-US" dirty="0"/>
              <a:t>RAN4 continues to discuss about a maximum channel bandwidth</a:t>
            </a:r>
            <a:r>
              <a:rPr lang="en-US" dirty="0">
                <a:solidFill>
                  <a:srgbClr val="0070C0"/>
                </a:solidFill>
              </a:rPr>
              <a:t>. </a:t>
            </a:r>
          </a:p>
          <a:p>
            <a:pPr lvl="2"/>
            <a:endParaRPr lang="en-US" dirty="0"/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400" dirty="0"/>
              <a:t>Minimum channel bandwidth is in [50 – 800] </a:t>
            </a:r>
            <a:r>
              <a:rPr lang="en-US" sz="2400" dirty="0" err="1"/>
              <a:t>MHz.</a:t>
            </a:r>
            <a:endParaRPr lang="en-US" sz="2400" dirty="0"/>
          </a:p>
          <a:p>
            <a:pPr marL="1257300" lvl="2" indent="-342900">
              <a:buFont typeface="Arial" panose="020B0604020202020204" pitchFamily="34" charset="0"/>
              <a:buChar char="•"/>
            </a:pPr>
            <a:r>
              <a:rPr lang="en-US" dirty="0"/>
              <a:t>Companies are encouraged to provide input in the next meeting.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Sub-Carrier Spacing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400" dirty="0"/>
              <a:t>Further evaluation on feasibility of </a:t>
            </a:r>
            <a:r>
              <a:rPr lang="en-US" sz="2400" dirty="0" err="1"/>
              <a:t>SCS</a:t>
            </a:r>
            <a:r>
              <a:rPr lang="en-US" sz="2400" dirty="0">
                <a:solidFill>
                  <a:srgbClr val="FF0000"/>
                </a:solidFill>
              </a:rPr>
              <a:t> from 120 </a:t>
            </a:r>
            <a:r>
              <a:rPr lang="en-US" sz="2400">
                <a:solidFill>
                  <a:srgbClr val="FF0000"/>
                </a:solidFill>
              </a:rPr>
              <a:t>kHz to </a:t>
            </a:r>
            <a:r>
              <a:rPr lang="en-US" sz="2400" dirty="0">
                <a:solidFill>
                  <a:srgbClr val="FF0000"/>
                </a:solidFill>
              </a:rPr>
              <a:t>960 kHz</a:t>
            </a:r>
            <a:r>
              <a:rPr lang="en-US" sz="2400" dirty="0"/>
              <a:t> in the next meeting.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sz="2400" dirty="0"/>
              <a:t>Companies are encouraged to evaluate feasibility from RAN4 perspective, i.e.,</a:t>
            </a:r>
          </a:p>
          <a:p>
            <a:pPr marL="1657350" lvl="3" indent="-285750">
              <a:buFont typeface="Arial" panose="020B0604020202020204" pitchFamily="34" charset="0"/>
              <a:buChar char="•"/>
            </a:pPr>
            <a:r>
              <a:rPr lang="en-US" sz="2400" dirty="0" err="1"/>
              <a:t>EVM</a:t>
            </a:r>
            <a:endParaRPr lang="en-US" sz="2400" dirty="0"/>
          </a:p>
          <a:p>
            <a:pPr marL="1657350" lvl="3" indent="-285750">
              <a:buFont typeface="Arial" panose="020B0604020202020204" pitchFamily="34" charset="0"/>
              <a:buChar char="•"/>
            </a:pPr>
            <a:r>
              <a:rPr lang="en-US" sz="2400" dirty="0"/>
              <a:t>Timing requirement</a:t>
            </a:r>
          </a:p>
          <a:p>
            <a:pPr marL="1657350" lvl="3" indent="-285750">
              <a:buFont typeface="Arial" panose="020B0604020202020204" pitchFamily="34" charset="0"/>
              <a:buChar char="•"/>
            </a:pPr>
            <a:r>
              <a:rPr lang="en-US" sz="2400" dirty="0"/>
              <a:t>Etc.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400" dirty="0"/>
              <a:t>FFS on 1920 kHz</a:t>
            </a:r>
          </a:p>
        </p:txBody>
      </p:sp>
    </p:spTree>
    <p:extLst>
      <p:ext uri="{BB962C8B-B14F-4D97-AF65-F5344CB8AC3E}">
        <p14:creationId xmlns:p14="http://schemas.microsoft.com/office/powerpoint/2010/main" val="6502346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1"/>
          <p:cNvSpPr txBox="1">
            <a:spLocks/>
          </p:cNvSpPr>
          <p:nvPr/>
        </p:nvSpPr>
        <p:spPr>
          <a:xfrm>
            <a:off x="177115" y="272352"/>
            <a:ext cx="11824686" cy="6498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600" dirty="0"/>
              <a:t>References</a:t>
            </a:r>
            <a:endParaRPr lang="zh-CN" altLang="en-US" sz="3600" b="1" baseline="-25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77115" y="1274381"/>
            <a:ext cx="1116252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br>
              <a:rPr lang="en-US" dirty="0"/>
            </a:br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CF570D0-4B0E-4837-B667-F863B47558BE}"/>
              </a:ext>
            </a:extLst>
          </p:cNvPr>
          <p:cNvSpPr txBox="1"/>
          <p:nvPr/>
        </p:nvSpPr>
        <p:spPr>
          <a:xfrm>
            <a:off x="233203" y="1540364"/>
            <a:ext cx="11768598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[1] </a:t>
            </a:r>
            <a:r>
              <a:rPr lang="en-US" b="1" dirty="0" err="1"/>
              <a:t>R4</a:t>
            </a:r>
            <a:r>
              <a:rPr lang="en-US" b="1" dirty="0"/>
              <a:t>-2009758	On numerology and channel bandwidth in 52.6 - 71 GHz, Intel Corporation</a:t>
            </a:r>
          </a:p>
          <a:p>
            <a:r>
              <a:rPr lang="en-US" b="1" dirty="0"/>
              <a:t>[2] </a:t>
            </a:r>
            <a:r>
              <a:rPr lang="en-US" b="1" dirty="0" err="1"/>
              <a:t>R4</a:t>
            </a:r>
            <a:r>
              <a:rPr lang="en-US" b="1" dirty="0"/>
              <a:t>-2009798	Discussion on numerology and </a:t>
            </a:r>
            <a:r>
              <a:rPr lang="en-US" b="1" dirty="0" err="1"/>
              <a:t>CBW</a:t>
            </a:r>
            <a:r>
              <a:rPr lang="en-US" b="1" dirty="0"/>
              <a:t> for above 52.6 GHz, CATT</a:t>
            </a:r>
          </a:p>
          <a:p>
            <a:r>
              <a:rPr lang="en-US" b="1" dirty="0"/>
              <a:t>[3] </a:t>
            </a:r>
            <a:r>
              <a:rPr lang="en-US" b="1" dirty="0" err="1"/>
              <a:t>R4</a:t>
            </a:r>
            <a:r>
              <a:rPr lang="en-US" b="1" dirty="0"/>
              <a:t>-2009945	Initial considerations on the numerology and channel bandwidth sizes for </a:t>
            </a:r>
            <a:r>
              <a:rPr lang="en-US" b="1" dirty="0" err="1"/>
              <a:t>60GHz</a:t>
            </a:r>
            <a:r>
              <a:rPr lang="en-US" b="1" dirty="0"/>
              <a:t> frequency range, Apple Inc.</a:t>
            </a:r>
          </a:p>
          <a:p>
            <a:r>
              <a:rPr lang="en-US" b="1" dirty="0"/>
              <a:t>[4] </a:t>
            </a:r>
            <a:r>
              <a:rPr lang="en-US" b="1" dirty="0" err="1"/>
              <a:t>R4</a:t>
            </a:r>
            <a:r>
              <a:rPr lang="en-US" b="1" dirty="0"/>
              <a:t>-2010109	Numerology and channel BW on supporting NR from </a:t>
            </a:r>
            <a:r>
              <a:rPr lang="en-US" b="1" dirty="0" err="1"/>
              <a:t>52.6GHz</a:t>
            </a:r>
            <a:r>
              <a:rPr lang="en-US" b="1" dirty="0"/>
              <a:t> to </a:t>
            </a:r>
            <a:r>
              <a:rPr lang="en-US" b="1" dirty="0" err="1"/>
              <a:t>71GHz</a:t>
            </a:r>
            <a:r>
              <a:rPr lang="en-US" b="1" dirty="0"/>
              <a:t>, </a:t>
            </a:r>
            <a:r>
              <a:rPr lang="en-US" b="1" dirty="0" err="1"/>
              <a:t>CMCC</a:t>
            </a:r>
            <a:endParaRPr lang="en-US" b="1" dirty="0"/>
          </a:p>
          <a:p>
            <a:r>
              <a:rPr lang="en-US" b="1" dirty="0"/>
              <a:t>[5] </a:t>
            </a:r>
            <a:r>
              <a:rPr lang="en-US" b="1" dirty="0" err="1"/>
              <a:t>R4</a:t>
            </a:r>
            <a:r>
              <a:rPr lang="en-US" b="1" dirty="0"/>
              <a:t>-2010176	On 52.6 to 71 GHz phase noise characteristics and draft LS to </a:t>
            </a:r>
            <a:r>
              <a:rPr lang="en-US" b="1" dirty="0" err="1"/>
              <a:t>RAN1</a:t>
            </a:r>
            <a:r>
              <a:rPr lang="en-US" b="1" dirty="0"/>
              <a:t>. Ericsson</a:t>
            </a:r>
          </a:p>
          <a:p>
            <a:r>
              <a:rPr lang="en-US" b="1" dirty="0"/>
              <a:t>[6] </a:t>
            </a:r>
            <a:r>
              <a:rPr lang="en-US" b="1" dirty="0" err="1"/>
              <a:t>R4</a:t>
            </a:r>
            <a:r>
              <a:rPr lang="en-US" b="1" dirty="0"/>
              <a:t>-2010291	Discussion on system parameters for </a:t>
            </a:r>
            <a:r>
              <a:rPr lang="en-US" b="1" dirty="0" err="1"/>
              <a:t>B52.6G</a:t>
            </a:r>
            <a:r>
              <a:rPr lang="en-US" b="1" dirty="0"/>
              <a:t>, vivo</a:t>
            </a:r>
          </a:p>
          <a:p>
            <a:r>
              <a:rPr lang="en-US" b="1" dirty="0"/>
              <a:t>[7] </a:t>
            </a:r>
            <a:r>
              <a:rPr lang="en-US" b="1" dirty="0" err="1"/>
              <a:t>R4</a:t>
            </a:r>
            <a:r>
              <a:rPr lang="en-US" b="1" dirty="0"/>
              <a:t>-2010500	Discussion on numerology and channel bandwidth for 52.6 GHz to 71 GHz, Huawei, </a:t>
            </a:r>
            <a:r>
              <a:rPr lang="en-US" b="1" dirty="0" err="1"/>
              <a:t>HiSilicon</a:t>
            </a:r>
            <a:endParaRPr lang="en-US" b="1" dirty="0"/>
          </a:p>
          <a:p>
            <a:r>
              <a:rPr lang="en-US" b="1" dirty="0"/>
              <a:t>[8] </a:t>
            </a:r>
            <a:r>
              <a:rPr lang="en-US" b="1" dirty="0" err="1"/>
              <a:t>R4</a:t>
            </a:r>
            <a:r>
              <a:rPr lang="en-US" b="1" dirty="0"/>
              <a:t>-2010726	Applicable numerologies and channelization options for above 52.6 GHz, Nokia, Nokia Shanghai Bell</a:t>
            </a:r>
          </a:p>
          <a:p>
            <a:r>
              <a:rPr lang="en-US" b="1" dirty="0"/>
              <a:t>[9] </a:t>
            </a:r>
            <a:r>
              <a:rPr lang="en-US" b="1" dirty="0" err="1"/>
              <a:t>R4</a:t>
            </a:r>
            <a:r>
              <a:rPr lang="en-US" b="1" dirty="0"/>
              <a:t>-2010946	Discussion on system parameters for </a:t>
            </a:r>
            <a:r>
              <a:rPr lang="en-US" b="1" dirty="0" err="1"/>
              <a:t>52.6GHz-71GHz</a:t>
            </a:r>
            <a:r>
              <a:rPr lang="en-US" b="1" dirty="0"/>
              <a:t>, </a:t>
            </a:r>
            <a:r>
              <a:rPr lang="en-US" b="1" dirty="0" err="1"/>
              <a:t>ZTE</a:t>
            </a:r>
            <a:r>
              <a:rPr lang="en-US" b="1" dirty="0"/>
              <a:t> Corporation</a:t>
            </a:r>
          </a:p>
          <a:p>
            <a:r>
              <a:rPr lang="en-US" b="1" dirty="0"/>
              <a:t>[10] </a:t>
            </a:r>
            <a:r>
              <a:rPr lang="en-US" b="1" dirty="0" err="1"/>
              <a:t>R4</a:t>
            </a:r>
            <a:r>
              <a:rPr lang="en-US" b="1" dirty="0"/>
              <a:t>-2011440	Numerology considerations for beyond </a:t>
            </a:r>
            <a:r>
              <a:rPr lang="en-US" b="1" dirty="0" err="1"/>
              <a:t>52GHz</a:t>
            </a:r>
            <a:r>
              <a:rPr lang="en-US" b="1" dirty="0"/>
              <a:t>, </a:t>
            </a:r>
            <a:r>
              <a:rPr lang="en-US" b="1" dirty="0" err="1"/>
              <a:t>FUTUREWEI</a:t>
            </a:r>
            <a:endParaRPr lang="en-US" b="1" dirty="0"/>
          </a:p>
          <a:p>
            <a:r>
              <a:rPr lang="en-US" b="1" dirty="0"/>
              <a:t>[11] </a:t>
            </a:r>
            <a:r>
              <a:rPr lang="en-US" b="1" dirty="0" err="1"/>
              <a:t>R4-20xxxxx</a:t>
            </a:r>
            <a:r>
              <a:rPr lang="en-US" b="1" dirty="0"/>
              <a:t>	[</a:t>
            </a:r>
            <a:r>
              <a:rPr lang="en-US" b="1" dirty="0" err="1"/>
              <a:t>96e</a:t>
            </a:r>
            <a:r>
              <a:rPr lang="en-US" b="1" dirty="0"/>
              <a:t>][140] </a:t>
            </a:r>
            <a:r>
              <a:rPr lang="en-US" b="1" dirty="0" err="1"/>
              <a:t>FS_NR_52_to_71GHz</a:t>
            </a:r>
            <a:r>
              <a:rPr lang="en-US" b="1" dirty="0"/>
              <a:t> Draft summary after 1</a:t>
            </a:r>
            <a:r>
              <a:rPr lang="en-US" b="1" baseline="30000" dirty="0"/>
              <a:t>st</a:t>
            </a:r>
            <a:r>
              <a:rPr lang="en-US" b="1" dirty="0"/>
              <a:t> round, Qualcomm (Moderator)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619255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9265</TotalTime>
  <Words>515</Words>
  <Application>Microsoft Office PowerPoint</Application>
  <PresentationFormat>Widescreen</PresentationFormat>
  <Paragraphs>61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Office 主题</vt:lpstr>
      <vt:lpstr>WF on numerologies for FS_NR_52_to_71GHz</vt:lpstr>
      <vt:lpstr>PowerPoint Presentation</vt:lpstr>
      <vt:lpstr>PowerPoint Presentation</vt:lpstr>
      <vt:lpstr>PowerPoint Presentation</vt:lpstr>
      <vt:lpstr>PowerPoint Presentation</vt:lpstr>
    </vt:vector>
  </TitlesOfParts>
  <Company>Huawei Technologies Co.,Ltd.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scope of FR1 UE RF</dc:title>
  <dc:creator>Zhangqian (Zq)</dc:creator>
  <cp:keywords>CTPClassification=CTP_NT</cp:keywords>
  <cp:lastModifiedBy>Kim, Jiwoo</cp:lastModifiedBy>
  <cp:revision>368</cp:revision>
  <dcterms:created xsi:type="dcterms:W3CDTF">2019-10-15T22:26:30Z</dcterms:created>
  <dcterms:modified xsi:type="dcterms:W3CDTF">2020-08-26T19:14:47Z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(3)Jkinlz5znBolrLBBKifei6nJ21eAu3nvoQ90FdBD2bra+pF32FnbANxnk/H0LiHkP64SnagA
cmK9Ldz07cJhQ4ix0k/6kWEHXhGdMqepUJPdZURFzn8pYZFC1rWPn03QfSCj5CwQ2YhUQQ/t
aRE//jNuOSSvYmRimvRvxDNVJjLa+vkHc8D7JyKgTus0b8npJxi7PN7xN3vS0wplLzqyHRWz
NnE/5RzfD8fS6wfbt/</vt:lpwstr>
  </property>
  <property fmtid="{D5CDD505-2E9C-101B-9397-08002B2CF9AE}" pid="3" name="_2015_ms_pID_7253431">
    <vt:lpwstr>qYEx+H03BFbnMTNz76mnKLX9vH4QQT8Vq4I0gx20yJYOo6UTRurGuY
Ruy99m04mWXmHqyFiwlKYYi+mcWA1TnOQtYcEYiKVlXipSbVZk27evlblZrOacoylI9lKeAr
OYPwVDdTpWLeP/HFqSEiaJtJDJz+NidzWKfd0sxkFC6q074WqWFnS3PSLObJ7531ytemAtu1
RWPqrzWWVTHTOdwVKj+ly0qPSvJTFiogoDOJ</vt:lpwstr>
  </property>
  <property fmtid="{D5CDD505-2E9C-101B-9397-08002B2CF9AE}" pid="4" name="_2015_ms_pID_7253432">
    <vt:lpwstr>zO9Uu2YJj3IVfi9M5LHWZeY=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1577106026</vt:lpwstr>
  </property>
  <property fmtid="{D5CDD505-2E9C-101B-9397-08002B2CF9AE}" pid="9" name="TitusGUID">
    <vt:lpwstr>002dece9-8e98-4860-8178-c8c28e213756</vt:lpwstr>
  </property>
  <property fmtid="{D5CDD505-2E9C-101B-9397-08002B2CF9AE}" pid="10" name="CTP_TimeStamp">
    <vt:lpwstr>2020-08-26 19:14:47Z</vt:lpwstr>
  </property>
  <property fmtid="{D5CDD505-2E9C-101B-9397-08002B2CF9AE}" pid="11" name="CTP_BU">
    <vt:lpwstr>NA</vt:lpwstr>
  </property>
  <property fmtid="{D5CDD505-2E9C-101B-9397-08002B2CF9AE}" pid="12" name="CTP_IDSID">
    <vt:lpwstr>NA</vt:lpwstr>
  </property>
  <property fmtid="{D5CDD505-2E9C-101B-9397-08002B2CF9AE}" pid="13" name="CTP_WWID">
    <vt:lpwstr>NA</vt:lpwstr>
  </property>
  <property fmtid="{D5CDD505-2E9C-101B-9397-08002B2CF9AE}" pid="14" name="CTPClassification">
    <vt:lpwstr>CTP_NT</vt:lpwstr>
  </property>
</Properties>
</file>