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FB2A5FB-0242-40F8-A50D-412D0BE201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9275E825-F7BF-4F13-8C06-A12C72BEBD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C9EF1E0-3A36-4A1C-A9B6-A0DBF8818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196F8B6-9CAD-41D2-B28A-D14C5F4EA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E92032B-7E5A-448E-BB73-63355188F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818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8DDF279-E31F-4A73-B580-F3FD06A94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56FF6525-5989-4BA8-A77E-FC8E660D2F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E514AD4-3BD5-4F76-91CB-FA0625B7A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B8E6222-FD73-4797-8AD8-BDD58152E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60F8B3D-5BA6-4914-AE0E-BFF87272A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547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4F38C49-907B-4F61-B730-893B7FF385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A7397185-58E7-479A-952D-8496ED3A31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60DF420-4989-4170-9B0B-9818956C7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BF36404-950D-4403-BA2B-A800E7923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B61BF45-4C32-4310-8FE9-090B32BB9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659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2F23058-8FE6-4220-AF21-569509A3D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096F053-249B-4AD7-9FA4-9BCB989460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4D5F9A5-655D-47B5-94F4-F1CC2FA34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B0F3C67-A099-4697-9A16-EDD89B682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F486D3C-F562-4977-AAFB-70ED99882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066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915EC6E-6061-457C-BBD2-350D44D9A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0BA7184-71A4-49C8-92BE-49EEC6E86E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C7D5288-A31D-42ED-8006-170602A2B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DB5FBF3-49D7-49BC-BA40-34E6F24A9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5CA9B9A-C113-4DB7-BE0F-CEE6C7F8E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251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4F482EE-02B7-4AF1-BAA3-D8059B4A3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5589783-B0FE-4C54-9052-FFD6ADCF7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30B7635F-5BCF-4FFE-A1F3-892BB2C49A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4B26C6F-7A35-43BF-9DED-D43090B40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621EB1FC-E584-4C50-ACD5-9FF93D299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2A5FAF5-1F4D-4A4D-BBFF-A65BF18E8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046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EBEE21F-CDEA-4213-AB8B-1E6100CC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586FEF6-D6E8-4D7C-9CF1-583035FAB3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7606D65-785D-45DC-B7A2-9952B09583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51CC0495-41C4-4702-B759-33D5DE8008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449D14DB-050B-4B63-AA29-FCD38270DB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D7779378-6399-4F14-B5CF-615870298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2C540F8F-001B-4155-BDB5-3EA23735C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31B1F8F8-3F16-443F-880F-B738CE6ED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852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8CF8921-7D47-494F-8F6A-618AD95DD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F5B45C90-E1B5-469E-83DA-D8145D18F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3F987427-79CF-4DA8-963B-7EAA26EBD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404FAB69-53ED-4ACA-86A0-922B02806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34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4CD98C6F-DC9D-46C4-92DB-4BE5DF126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134613F8-C2A8-4C21-BEB6-4326FC82C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A952467D-10A0-471D-B844-8BAD63E81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969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0571E69-DE2B-4417-AB02-829892EA5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FC9B313-D36E-41DD-8AFB-0C6B1042D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25BECD59-86F5-45C6-9BC5-6100C2F03C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633C271-244D-43DF-AA78-EA3C4E456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412AF53-4FBD-4F05-801A-302B7CD98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802971A-995B-4189-8F9A-8E983B0B8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795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60D5A43-7322-47BA-BEEF-D429C0923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459F4DAB-62AA-44E0-B1A2-A4CC930E71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33E01840-C740-4511-8327-FD28A32D3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DC412D7-4925-46D9-B4DE-EBAA1A85D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4203FA2-9F6D-4686-AF83-FDD587550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59482594-FD7B-4B5E-B6F0-AC45BA4E0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869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214AFF5C-A668-4F3A-BC04-AEECB0D90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0317311-5BA0-40E6-80C9-68221E17E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F794547-4537-4216-B76D-9990EC8CD9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B1930-9F7D-49FB-ACCE-9CABED15E85B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9BC33F7-2CF8-4E17-935A-0F890E5FEC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783C0F2-6F65-43B8-859C-4EE05D72CF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75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link budget parameters for </a:t>
            </a:r>
            <a:r>
              <a:rPr lang="en-US" dirty="0" err="1"/>
              <a:t>Tx</a:t>
            </a:r>
            <a:r>
              <a:rPr lang="en-US" dirty="0"/>
              <a:t>/Rx of </a:t>
            </a:r>
            <a:r>
              <a:rPr lang="en-US" dirty="0" smtClean="0"/>
              <a:t>n262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HiSilicon, Apple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9612641" y="82380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smtClean="0"/>
              <a:t>R4-2011817</a:t>
            </a:r>
            <a:endParaRPr 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219371" y="152996"/>
            <a:ext cx="2856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</a:t>
            </a:r>
            <a:r>
              <a:rPr lang="en-US" b="1" dirty="0" smtClean="0"/>
              <a:t>96-e</a:t>
            </a:r>
            <a:endParaRPr lang="en-US" b="1" dirty="0"/>
          </a:p>
          <a:p>
            <a:r>
              <a:rPr lang="en-US" b="1" dirty="0"/>
              <a:t>August </a:t>
            </a:r>
            <a:r>
              <a:rPr lang="en-US" b="1" dirty="0" smtClean="0"/>
              <a:t>17</a:t>
            </a:r>
            <a:r>
              <a:rPr lang="en-US" b="1" baseline="30000" dirty="0" smtClean="0"/>
              <a:t>th</a:t>
            </a:r>
            <a:r>
              <a:rPr lang="en-US" b="1" dirty="0" smtClean="0"/>
              <a:t> </a:t>
            </a:r>
            <a:r>
              <a:rPr lang="en-US" b="1" dirty="0"/>
              <a:t>– </a:t>
            </a:r>
            <a:r>
              <a:rPr lang="en-US" b="1" dirty="0" smtClean="0"/>
              <a:t>28</a:t>
            </a:r>
            <a:r>
              <a:rPr lang="en-US" b="1" baseline="30000" dirty="0" smtClean="0"/>
              <a:t>th</a:t>
            </a:r>
            <a:r>
              <a:rPr lang="en-US" b="1" dirty="0"/>
              <a:t>, 2019</a:t>
            </a:r>
          </a:p>
          <a:p>
            <a:r>
              <a:rPr lang="en-US" b="1" dirty="0" smtClean="0"/>
              <a:t>Electronic meeting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34141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3313" y="1690688"/>
            <a:ext cx="10515600" cy="4351338"/>
          </a:xfrm>
        </p:spPr>
        <p:txBody>
          <a:bodyPr>
            <a:normAutofit/>
          </a:bodyPr>
          <a:lstStyle/>
          <a:p>
            <a:pPr lvl="1"/>
            <a:r>
              <a:rPr lang="en-US" dirty="0" smtClean="0"/>
              <a:t>To define the maximum output power and </a:t>
            </a:r>
            <a:r>
              <a:rPr lang="en-US" dirty="0" err="1" smtClean="0"/>
              <a:t>Refsens</a:t>
            </a:r>
            <a:r>
              <a:rPr lang="en-US" dirty="0" smtClean="0"/>
              <a:t> OTA requirements for n262, companies are encouraged to provide the link budget parameters for Tx and Rx for all power classes 1/2/3/4 in the next meeting according to the tables in the WF.</a:t>
            </a:r>
          </a:p>
          <a:p>
            <a:pPr marL="457200" lvl="1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PC3 is considered as the highest priority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8563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24" y="90805"/>
            <a:ext cx="10515600" cy="54927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Peak EIRP</a:t>
            </a:r>
            <a:endParaRPr lang="en-US" dirty="0"/>
          </a:p>
        </p:txBody>
      </p:sp>
      <p:graphicFrame>
        <p:nvGraphicFramePr>
          <p:cNvPr id="8" name="内容占位符 7"/>
          <p:cNvGraphicFramePr>
            <a:graphicFrameLocks noGrp="1"/>
          </p:cNvGraphicFramePr>
          <p:nvPr>
            <p:ph idx="1"/>
          </p:nvPr>
        </p:nvGraphicFramePr>
        <p:xfrm>
          <a:off x="5764470" y="1825625"/>
          <a:ext cx="663060" cy="435133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5765"/>
                <a:gridCol w="165765"/>
                <a:gridCol w="165765"/>
                <a:gridCol w="165765"/>
              </a:tblGrid>
              <a:tr h="15357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Parameter</a:t>
                      </a:r>
                      <a:endParaRPr lang="en-US" sz="3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Unit</a:t>
                      </a:r>
                      <a:endParaRPr lang="en-US" sz="3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Nominal value</a:t>
                      </a:r>
                      <a:endParaRPr lang="en-US" sz="3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300" u="none" strike="noStrike">
                          <a:effectLst/>
                        </a:rPr>
                        <a:t>Contribution to tolerance</a:t>
                      </a:r>
                      <a:endParaRPr lang="en-US" sz="3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b"/>
                </a:tc>
              </a:tr>
              <a:tr h="10238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Frequency range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GHz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300" u="none" strike="noStrike">
                          <a:effectLst/>
                        </a:rPr>
                        <a:t>39.5 - 43.5 GHz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238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Pout per element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dBm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</a:tr>
              <a:tr h="204769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# of antennas in an array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zh-CN" altLang="en-US" sz="300" u="none" strike="noStrike">
                          <a:effectLst/>
                        </a:rPr>
                        <a:t>　</a:t>
                      </a:r>
                      <a:endParaRPr lang="zh-CN" altLang="en-US" sz="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</a:tr>
              <a:tr h="30715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Total conducted power per polarization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300" u="none" strike="noStrike">
                          <a:effectLst/>
                        </a:rPr>
                        <a:t>dBm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</a:tr>
              <a:tr h="204769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Avg antenna element gain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dBi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</a:tr>
              <a:tr h="30715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Antenna rolloff loss versus frequency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dB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</a:tr>
              <a:tr h="15357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Realized antenna array gain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dBi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</a:tr>
              <a:tr h="10238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Polarization gain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dB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</a:tr>
              <a:tr h="35834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Mismatch and transmission line loss including load pull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dB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</a:tr>
              <a:tr h="409538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Beam forming loss (phase shifter and amplitude error)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dB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</a:tr>
              <a:tr h="15357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Finite beam table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dB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</a:tr>
              <a:tr h="30715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Beam forming loss (one beam table fits all)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dB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</a:tr>
              <a:tr h="204769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Form factor integration losses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dB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</a:tr>
              <a:tr h="25596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Total implementation loss (nominal)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dB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</a:tr>
              <a:tr h="30715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Total implementation loss (worst case)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dB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</a:tr>
              <a:tr h="204769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Peak EIRP (Nominal)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dBm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</a:tr>
              <a:tr h="10238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Tolerance (+/-)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dB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</a:tr>
              <a:tr h="204769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Peak EIRP (Minimum)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dBm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</a:tr>
              <a:tr h="204769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Peak EIRP (Maximum)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dBm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300" u="none" strike="noStrike" dirty="0">
                          <a:effectLst/>
                        </a:rPr>
                        <a:t>　</a:t>
                      </a:r>
                      <a:endParaRPr lang="zh-CN" altLang="en-US" sz="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2575923"/>
              </p:ext>
            </p:extLst>
          </p:nvPr>
        </p:nvGraphicFramePr>
        <p:xfrm>
          <a:off x="1552691" y="762529"/>
          <a:ext cx="8689582" cy="5526090"/>
        </p:xfrm>
        <a:graphic>
          <a:graphicData uri="http://schemas.openxmlformats.org/drawingml/2006/table">
            <a:tbl>
              <a:tblPr/>
              <a:tblGrid>
                <a:gridCol w="2926699"/>
                <a:gridCol w="875970"/>
                <a:gridCol w="2338555"/>
                <a:gridCol w="2548358"/>
              </a:tblGrid>
              <a:tr h="18893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Parameter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Unit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Nominal value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Contribution to tolerance</a:t>
                      </a:r>
                    </a:p>
                  </a:txBody>
                  <a:tcPr marL="1219" marR="1219" marT="12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893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Frequency range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GHz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47.2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-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48.2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GHz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5149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Pout per element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dBm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9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# of antennas in an array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521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Total conducted power per polarization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dBm</a:t>
                      </a:r>
                    </a:p>
                  </a:txBody>
                  <a:tcPr marL="1219" marR="1219" marT="12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9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Avg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 antenna element gain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dBi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521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Antenna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rolloff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 loss versus frequency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9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Realized antenna array gain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dBi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9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Polarization gain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661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Mismatch and transmission line loss including load pull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0286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Beam forming loss (phase shifter and amplitude error)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9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Finite beam table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661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Beam forming loss (one beam table fits all)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9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Form factor integration losses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2679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Total implementation loss (nominal)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521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Total implementation loss (worst case)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9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Peak EIRP (Nominal)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dBm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9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Tolerance (+/-)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9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Peak EIRP (Minimum)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dBm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9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Peak EIRP (Maximum)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dBm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7880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832" y="163958"/>
            <a:ext cx="10515600" cy="673100"/>
          </a:xfrm>
        </p:spPr>
        <p:txBody>
          <a:bodyPr>
            <a:normAutofit fontScale="90000"/>
          </a:bodyPr>
          <a:lstStyle/>
          <a:p>
            <a:r>
              <a:rPr lang="en-US" altLang="zh-CN" dirty="0" err="1" smtClean="0"/>
              <a:t>Refsens</a:t>
            </a:r>
            <a:endParaRPr lang="zh-CN" altLang="en-US" dirty="0"/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5579569"/>
              </p:ext>
            </p:extLst>
          </p:nvPr>
        </p:nvGraphicFramePr>
        <p:xfrm>
          <a:off x="1738183" y="1244562"/>
          <a:ext cx="8797294" cy="4526619"/>
        </p:xfrm>
        <a:graphic>
          <a:graphicData uri="http://schemas.openxmlformats.org/drawingml/2006/table">
            <a:tbl>
              <a:tblPr/>
              <a:tblGrid>
                <a:gridCol w="2866947"/>
                <a:gridCol w="1783847"/>
                <a:gridCol w="4146500"/>
              </a:tblGrid>
              <a:tr h="19344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Parameter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Unit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Value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44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Band number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n262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17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Frequency range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GHz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47.2 </a:t>
                      </a: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– </a:t>
                      </a:r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48.2GHz 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44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Modulation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QPSK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17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SNR requirement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-1dB</a:t>
                      </a:r>
                      <a:r>
                        <a:rPr lang="zh-CN" altLang="en-US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08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Bandwidth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MHz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08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Thermal noise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dBm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/Hz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08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Noise Figure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618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Number of antenna in an array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08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Array gain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08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Element gain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dBi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08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Diversity gain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034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Antenna gain roll-off over frequency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17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Beamforming loss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17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Total insertion loss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08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REFSENS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dBm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7775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2483</TotalTime>
  <Words>389</Words>
  <Application>Microsoft Office PowerPoint</Application>
  <PresentationFormat>宽屏</PresentationFormat>
  <Paragraphs>219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等线 Light</vt:lpstr>
      <vt:lpstr>宋体</vt:lpstr>
      <vt:lpstr>Arial</vt:lpstr>
      <vt:lpstr>Calibri</vt:lpstr>
      <vt:lpstr>Calibri Light</vt:lpstr>
      <vt:lpstr>Office Theme</vt:lpstr>
      <vt:lpstr>WF on link budget parameters for Tx/Rx of n262</vt:lpstr>
      <vt:lpstr>WF</vt:lpstr>
      <vt:lpstr>Peak EIRP</vt:lpstr>
      <vt:lpstr>Refsens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PC3 fallback</dc:title>
  <dc:creator>Gene Fong</dc:creator>
  <cp:lastModifiedBy>Zhangqian (Zq)</cp:lastModifiedBy>
  <cp:revision>58</cp:revision>
  <dcterms:created xsi:type="dcterms:W3CDTF">2018-08-21T06:09:04Z</dcterms:created>
  <dcterms:modified xsi:type="dcterms:W3CDTF">2020-08-26T23:42:16Z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(3)0EJzv09OqPeknXzH7YJqmKAHZjTIcCRPGkdgx/41vAVuD07/eqJI2LfEFmbIauAjZp7hX2oI
/ndBxpLO2KvxWRm/y11C+Yf0nEOGsxiNX61rUcnezgcLqbbHQc40XJo7w7NCBuZnYYAJaU7H
cNaH97ILx0X4rxbQEMErMU0rELuVPy8PXVdrj3KLfj7qi6aGDLyFOkFx66ap0osOHkF4L0w+
8gmJMXh0y2D5T7jZZ3</vt:lpwstr>
  </property>
  <property fmtid="{D5CDD505-2E9C-101B-9397-08002B2CF9AE}" pid="3" name="_2015_ms_pID_7253431">
    <vt:lpwstr>wacBTLdKas4QDapWH4zXRw0z1D+WT0jTCzXxRU6xipJiuYqNAVo9Kg
2sxgL87bgPX8xOUh350WB++O09FCxB3DTj0XFAa2TgFtl2VSW18Fwkkwlctl4goIhrrllB//
4GPNXNHdnYzJX2Y1y7Hb7f9Gm1J4Yfz4sW2WtsUD5T1eDIIhfwttYT8RXehhthCTV17tHkky
gHQCpOj0dZeU5yYlY8YX2DgqZ+KpchIdEVFu</vt:lpwstr>
  </property>
  <property fmtid="{D5CDD505-2E9C-101B-9397-08002B2CF9AE}" pid="4" name="_2015_ms_pID_7253432">
    <vt:lpwstr>UAZvuK+YjJ5+ZGUvJVjPMf4=</vt:lpwstr>
  </property>
</Properties>
</file>