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custDataLst>
    <p:tags r:id="rId5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3244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907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7230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0376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2914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8835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2315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193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07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584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348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B7E00-63A1-4FEC-A551-E13990DC1547}" type="datetimeFigureOut">
              <a:rPr lang="de-DE" smtClean="0"/>
              <a:t>26.08.2020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2D26E-1066-48B1-8FA7-3CD8431A1A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510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6">
            <a:extLst>
              <a:ext uri="{FF2B5EF4-FFF2-40B4-BE49-F238E27FC236}">
                <a16:creationId xmlns:a16="http://schemas.microsoft.com/office/drawing/2014/main" id="{B1BD33E6-3690-4E61-BBE2-8D846AAA04D6}"/>
              </a:ext>
            </a:extLst>
          </p:cNvPr>
          <p:cNvSpPr txBox="1">
            <a:spLocks/>
          </p:cNvSpPr>
          <p:nvPr/>
        </p:nvSpPr>
        <p:spPr>
          <a:xfrm>
            <a:off x="407324" y="385010"/>
            <a:ext cx="11421687" cy="66414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+mn-lt"/>
              </a:rPr>
              <a:t>3GPP TSG-RAN WG4 Meeting RAN4#96-e						</a:t>
            </a:r>
            <a:r>
              <a:rPr lang="en-US" sz="1800">
                <a:latin typeface="+mn-lt"/>
              </a:rPr>
              <a:t>	</a:t>
            </a:r>
            <a:r>
              <a:rPr lang="en-US" sz="1800" smtClean="0">
                <a:latin typeface="+mn-lt"/>
              </a:rPr>
              <a:t>R4-2011816 </a:t>
            </a: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Online, 17</a:t>
            </a:r>
            <a:r>
              <a:rPr lang="en-US" sz="1800" baseline="30000" dirty="0">
                <a:latin typeface="+mn-lt"/>
              </a:rPr>
              <a:t>th</a:t>
            </a:r>
            <a:r>
              <a:rPr lang="en-US" sz="1800" dirty="0">
                <a:latin typeface="+mn-lt"/>
              </a:rPr>
              <a:t> – 28</a:t>
            </a:r>
            <a:r>
              <a:rPr lang="en-US" sz="1800" baseline="30000" dirty="0">
                <a:latin typeface="+mn-lt"/>
              </a:rPr>
              <a:t>th</a:t>
            </a:r>
            <a:r>
              <a:rPr lang="en-US" sz="1800" dirty="0">
                <a:latin typeface="+mn-lt"/>
              </a:rPr>
              <a:t> August, 2020</a:t>
            </a:r>
          </a:p>
        </p:txBody>
      </p:sp>
      <p:sp>
        <p:nvSpPr>
          <p:cNvPr id="5" name="Subtitle 7">
            <a:extLst>
              <a:ext uri="{FF2B5EF4-FFF2-40B4-BE49-F238E27FC236}">
                <a16:creationId xmlns:a16="http://schemas.microsoft.com/office/drawing/2014/main" id="{BD2A7623-66D4-4A80-867E-180C9C2968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0880" y="2758902"/>
            <a:ext cx="11202619" cy="431657"/>
          </a:xfrm>
        </p:spPr>
        <p:txBody>
          <a:bodyPr>
            <a:noAutofit/>
          </a:bodyPr>
          <a:lstStyle/>
          <a:p>
            <a:r>
              <a:rPr lang="en-US" sz="3200" dirty="0"/>
              <a:t>WF on UE testability above 43.5 GHz</a:t>
            </a:r>
          </a:p>
        </p:txBody>
      </p:sp>
      <p:sp>
        <p:nvSpPr>
          <p:cNvPr id="6" name="Subtitle 7">
            <a:extLst>
              <a:ext uri="{FF2B5EF4-FFF2-40B4-BE49-F238E27FC236}">
                <a16:creationId xmlns:a16="http://schemas.microsoft.com/office/drawing/2014/main" id="{4BF0389A-D188-4CB1-8A51-347F3D37DCD2}"/>
              </a:ext>
            </a:extLst>
          </p:cNvPr>
          <p:cNvSpPr txBox="1">
            <a:spLocks/>
          </p:cNvSpPr>
          <p:nvPr/>
        </p:nvSpPr>
        <p:spPr>
          <a:xfrm>
            <a:off x="498500" y="3956858"/>
            <a:ext cx="11202619" cy="3158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83000"/>
              </a:lnSpc>
              <a:spcBef>
                <a:spcPts val="1800"/>
              </a:spcBef>
              <a:buClr>
                <a:srgbClr val="3253DC"/>
              </a:buClr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7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None/>
              <a:defRPr sz="20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None/>
              <a:defRPr lang="en-US"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1">
                  <a:lumMod val="85000"/>
                  <a:lumOff val="15000"/>
                </a:schemeClr>
              </a:buClr>
              <a:buFont typeface="Microsoft Sans Serif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8000"/>
              </a:lnSpc>
              <a:spcBef>
                <a:spcPts val="1800"/>
              </a:spcBef>
              <a:buClr>
                <a:srgbClr val="595959"/>
              </a:buClr>
              <a:buFont typeface="Microsoft Sans Serif" panose="020B0604020202020204" pitchFamily="34" charset="0"/>
              <a:buNone/>
              <a:tabLst/>
              <a:defRPr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7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6000"/>
              </a:lnSpc>
              <a:spcBef>
                <a:spcPts val="1800"/>
              </a:spcBef>
              <a:buSzPct val="100000"/>
              <a:buFont typeface="Microsoft Sans Serif" panose="020B0604020202020204" pitchFamily="34" charset="0"/>
              <a:buNone/>
              <a:defRPr lang="en-US"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4000"/>
              </a:lnSpc>
              <a:spcBef>
                <a:spcPts val="1800"/>
              </a:spcBef>
              <a:buFont typeface="Microsoft Sans Serif" panose="020B0604020202020204" pitchFamily="34" charset="0"/>
              <a:buNone/>
              <a:defRPr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83000"/>
              </a:lnSpc>
              <a:spcBef>
                <a:spcPts val="180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Rohde &amp; Schwarz,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Apple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81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2279"/>
          </a:xfrm>
        </p:spPr>
        <p:txBody>
          <a:bodyPr>
            <a:normAutofit fontScale="90000"/>
          </a:bodyPr>
          <a:lstStyle/>
          <a:p>
            <a:r>
              <a:rPr lang="de-DE" dirty="0"/>
              <a:t>Background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838200" y="1147156"/>
            <a:ext cx="10515600" cy="5029807"/>
          </a:xfrm>
        </p:spPr>
        <p:txBody>
          <a:bodyPr/>
          <a:lstStyle/>
          <a:p>
            <a:r>
              <a:rPr lang="de-DE" dirty="0"/>
              <a:t>The </a:t>
            </a:r>
            <a:r>
              <a:rPr lang="de-DE" dirty="0" err="1"/>
              <a:t>frequency</a:t>
            </a:r>
            <a:r>
              <a:rPr lang="de-DE" dirty="0"/>
              <a:t> </a:t>
            </a:r>
            <a:r>
              <a:rPr lang="de-DE" dirty="0" err="1"/>
              <a:t>range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band n262 </a:t>
            </a:r>
            <a:r>
              <a:rPr lang="de-DE" dirty="0" err="1"/>
              <a:t>extends</a:t>
            </a:r>
            <a:r>
              <a:rPr lang="de-DE" dirty="0"/>
              <a:t> </a:t>
            </a:r>
            <a:r>
              <a:rPr lang="de-DE" dirty="0" err="1"/>
              <a:t>beyond</a:t>
            </a:r>
            <a:r>
              <a:rPr lang="de-DE" dirty="0"/>
              <a:t> 43.5 GHz,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upper</a:t>
            </a:r>
            <a:r>
              <a:rPr lang="de-DE" dirty="0"/>
              <a:t> </a:t>
            </a:r>
            <a:r>
              <a:rPr lang="de-DE" dirty="0" err="1"/>
              <a:t>limit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highest</a:t>
            </a:r>
            <a:r>
              <a:rPr lang="de-DE" dirty="0"/>
              <a:t> band n259</a:t>
            </a:r>
          </a:p>
          <a:p>
            <a:endParaRPr lang="de-DE" dirty="0"/>
          </a:p>
          <a:p>
            <a:r>
              <a:rPr lang="de-DE" dirty="0" err="1"/>
              <a:t>Testability</a:t>
            </a:r>
            <a:r>
              <a:rPr lang="de-DE" dirty="0"/>
              <a:t> </a:t>
            </a:r>
            <a:r>
              <a:rPr lang="de-DE" dirty="0" err="1"/>
              <a:t>aspects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only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discussed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bands</a:t>
            </a:r>
            <a:r>
              <a:rPr lang="de-DE" dirty="0"/>
              <a:t> 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limit</a:t>
            </a:r>
            <a:r>
              <a:rPr lang="de-DE" dirty="0"/>
              <a:t> </a:t>
            </a:r>
            <a:r>
              <a:rPr lang="de-DE" dirty="0" err="1"/>
              <a:t>until</a:t>
            </a:r>
            <a:r>
              <a:rPr lang="de-DE" dirty="0"/>
              <a:t> </a:t>
            </a:r>
            <a:r>
              <a:rPr lang="de-DE" dirty="0" err="1"/>
              <a:t>now</a:t>
            </a:r>
            <a:r>
              <a:rPr lang="de-DE" dirty="0"/>
              <a:t>.</a:t>
            </a:r>
          </a:p>
        </p:txBody>
      </p:sp>
      <p:sp>
        <p:nvSpPr>
          <p:cNvPr id="2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6454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2279"/>
          </a:xfrm>
        </p:spPr>
        <p:txBody>
          <a:bodyPr>
            <a:normAutofit fontScale="90000"/>
          </a:bodyPr>
          <a:lstStyle/>
          <a:p>
            <a:r>
              <a:rPr lang="de-DE" dirty="0"/>
              <a:t>Way Forward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838200" y="1147156"/>
            <a:ext cx="10515600" cy="5029807"/>
          </a:xfrm>
        </p:spPr>
        <p:txBody>
          <a:bodyPr/>
          <a:lstStyle/>
          <a:p>
            <a:r>
              <a:rPr lang="de-DE" dirty="0"/>
              <a:t>UE </a:t>
            </a:r>
            <a:r>
              <a:rPr lang="de-DE" dirty="0" err="1"/>
              <a:t>Testability</a:t>
            </a:r>
            <a:r>
              <a:rPr lang="de-DE" dirty="0"/>
              <a:t> </a:t>
            </a:r>
            <a:r>
              <a:rPr lang="de-DE" dirty="0" err="1"/>
              <a:t>aspects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introduction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band n262 </a:t>
            </a:r>
            <a:r>
              <a:rPr lang="de-DE" dirty="0" err="1"/>
              <a:t>shall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studied</a:t>
            </a:r>
            <a:r>
              <a:rPr lang="de-DE" dirty="0"/>
              <a:t>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taken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account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definition</a:t>
            </a:r>
            <a:endParaRPr lang="de-DE" dirty="0"/>
          </a:p>
          <a:p>
            <a:endParaRPr lang="de-DE" dirty="0"/>
          </a:p>
          <a:p>
            <a:r>
              <a:rPr lang="de-DE" dirty="0"/>
              <a:t>The </a:t>
            </a:r>
            <a:r>
              <a:rPr lang="de-DE" dirty="0" err="1"/>
              <a:t>testability</a:t>
            </a:r>
            <a:r>
              <a:rPr lang="de-DE" dirty="0"/>
              <a:t> </a:t>
            </a:r>
            <a:r>
              <a:rPr lang="de-DE" dirty="0" err="1"/>
              <a:t>study</a:t>
            </a:r>
            <a:r>
              <a:rPr lang="de-DE" dirty="0"/>
              <a:t> </a:t>
            </a:r>
            <a:r>
              <a:rPr lang="de-DE" dirty="0" err="1"/>
              <a:t>shall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treated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part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Study Item </a:t>
            </a:r>
            <a:r>
              <a:rPr lang="en-US" dirty="0"/>
              <a:t>on enhanced test methods for FR2 in NR</a:t>
            </a:r>
          </a:p>
          <a:p>
            <a:pPr lvl="1"/>
            <a:r>
              <a:rPr lang="en-US" dirty="0"/>
              <a:t>The SID for FR2_enhTestMethods needs a revision at RAN to include this objective</a:t>
            </a:r>
          </a:p>
          <a:p>
            <a:endParaRPr lang="de-DE" dirty="0"/>
          </a:p>
          <a:p>
            <a:r>
              <a:rPr lang="de-DE" dirty="0" err="1"/>
              <a:t>Until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testability</a:t>
            </a:r>
            <a:r>
              <a:rPr lang="de-DE" dirty="0"/>
              <a:t> </a:t>
            </a:r>
            <a:r>
              <a:rPr lang="de-DE" dirty="0" err="1"/>
              <a:t>study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completed</a:t>
            </a:r>
            <a:r>
              <a:rPr lang="de-DE" dirty="0"/>
              <a:t>,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band n262 </a:t>
            </a:r>
            <a:r>
              <a:rPr lang="de-DE" dirty="0" err="1"/>
              <a:t>are</a:t>
            </a:r>
            <a:r>
              <a:rPr lang="de-DE" dirty="0"/>
              <a:t> not </a:t>
            </a:r>
            <a:r>
              <a:rPr lang="de-DE" dirty="0" err="1"/>
              <a:t>tested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conformance</a:t>
            </a:r>
            <a:r>
              <a:rPr lang="de-DE" dirty="0"/>
              <a:t> </a:t>
            </a:r>
            <a:r>
              <a:rPr lang="de-DE" dirty="0" err="1"/>
              <a:t>purposes</a:t>
            </a:r>
            <a:endParaRPr lang="de-DE" dirty="0"/>
          </a:p>
        </p:txBody>
      </p:sp>
      <p:sp>
        <p:nvSpPr>
          <p:cNvPr id="2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26045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Office PowerPoint</Application>
  <PresentationFormat>Breitbild</PresentationFormat>
  <Paragraphs>14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Background</vt:lpstr>
      <vt:lpstr>Way Forward</vt:lpstr>
    </vt:vector>
  </TitlesOfParts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Rohde &amp; Schwarz</dc:creator>
  <cp:lastModifiedBy>Rohde &amp; Schwarz</cp:lastModifiedBy>
  <cp:revision>11</cp:revision>
  <dcterms:created xsi:type="dcterms:W3CDTF">2020-08-21T05:55:53Z</dcterms:created>
  <dcterms:modified xsi:type="dcterms:W3CDTF">2020-08-26T21:32:08Z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