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5" r:id="rId4"/>
    <p:sldId id="260" r:id="rId5"/>
    <p:sldId id="263" r:id="rId6"/>
    <p:sldId id="264" r:id="rId7"/>
    <p:sldId id="257"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7030" autoAdjust="0"/>
  </p:normalViewPr>
  <p:slideViewPr>
    <p:cSldViewPr snapToGrid="0">
      <p:cViewPr varScale="1">
        <p:scale>
          <a:sx n="53" d="100"/>
          <a:sy n="53" d="100"/>
        </p:scale>
        <p:origin x="-634"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smtClean="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smtClean="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smtClean="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smtClean="0"/>
              <a:t>1st</a:t>
            </a:r>
            <a:endParaRPr kumimoji="1" lang="ja-JP" altLang="en-US" dirty="0" smtClean="0"/>
          </a:p>
          <a:p>
            <a:pPr lvl="1"/>
            <a:r>
              <a:rPr kumimoji="1" lang="en-US" altLang="ja-JP" dirty="0" smtClean="0"/>
              <a:t>2nd</a:t>
            </a:r>
            <a:endParaRPr kumimoji="1" lang="ja-JP" altLang="en-US" dirty="0" smtClean="0"/>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Tree>
    <p:extLst>
      <p:ext uri="{BB962C8B-B14F-4D97-AF65-F5344CB8AC3E}">
        <p14:creationId xmlns:p14="http://schemas.microsoft.com/office/powerpoint/2010/main" val="2850652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smtClean="0"/>
              <a:t>Reference 1</a:t>
            </a:r>
          </a:p>
          <a:p>
            <a:pPr lvl="0"/>
            <a:r>
              <a:rPr kumimoji="1" lang="en-US" altLang="ja-JP" dirty="0" smtClean="0"/>
              <a:t>Reference 2</a:t>
            </a:r>
            <a:endParaRPr kumimoji="1" lang="ja-JP" altLang="en-US" dirty="0" smtClean="0"/>
          </a:p>
        </p:txBody>
      </p:sp>
    </p:spTree>
    <p:extLst>
      <p:ext uri="{BB962C8B-B14F-4D97-AF65-F5344CB8AC3E}">
        <p14:creationId xmlns:p14="http://schemas.microsoft.com/office/powerpoint/2010/main" val="17750595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smtClean="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smtClean="0"/>
              <a:t>Table name</a:t>
            </a:r>
            <a:endParaRPr kumimoji="1" lang="ja-JP" altLang="en-US" dirty="0" smtClean="0"/>
          </a:p>
        </p:txBody>
      </p:sp>
    </p:spTree>
    <p:extLst>
      <p:ext uri="{BB962C8B-B14F-4D97-AF65-F5344CB8AC3E}">
        <p14:creationId xmlns:p14="http://schemas.microsoft.com/office/powerpoint/2010/main" val="32086202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smtClean="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smtClean="0"/>
              <a:t>1st</a:t>
            </a:r>
          </a:p>
          <a:p>
            <a:pPr lvl="1"/>
            <a:r>
              <a:rPr kumimoji="1" lang="en-US" altLang="ja-JP" dirty="0" smtClean="0"/>
              <a:t>2nd</a:t>
            </a:r>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a:t>
            </a:r>
            <a:r>
              <a:rPr lang="en-US" altLang="ja-JP" dirty="0" smtClean="0"/>
              <a:t>96-e</a:t>
            </a:r>
            <a:endParaRPr lang="en-US" altLang="ja-JP" dirty="0"/>
          </a:p>
          <a:p>
            <a:pPr lvl="0"/>
            <a:r>
              <a:rPr lang="en-US" altLang="ja-JP" dirty="0"/>
              <a:t>Electronic Meeting, </a:t>
            </a:r>
            <a:r>
              <a:rPr lang="en-GB" altLang="zh-CN" dirty="0"/>
              <a:t>17</a:t>
            </a:r>
            <a:r>
              <a:rPr lang="en-GB" altLang="zh-CN" baseline="30000" dirty="0"/>
              <a:t>th</a:t>
            </a:r>
            <a:r>
              <a:rPr lang="en-GB" altLang="zh-CN" dirty="0"/>
              <a:t> – 28</a:t>
            </a:r>
            <a:r>
              <a:rPr lang="en-GB" altLang="zh-CN" baseline="30000" dirty="0"/>
              <a:t>th</a:t>
            </a:r>
            <a:r>
              <a:rPr lang="en-GB" altLang="zh-CN" dirty="0"/>
              <a:t> August, 2020</a:t>
            </a:r>
            <a:endParaRPr lang="en-US" altLang="ja-JP" dirty="0"/>
          </a:p>
          <a:p>
            <a:pPr lvl="0"/>
            <a:r>
              <a:rPr lang="sv-SE" altLang="ja-JP" dirty="0"/>
              <a:t>Agenda item:	</a:t>
            </a:r>
            <a:r>
              <a:rPr lang="sv-SE" altLang="ja-JP" dirty="0" smtClean="0"/>
              <a:t>10.19</a:t>
            </a:r>
            <a:endParaRPr lang="sv-SE" altLang="ja-JP" dirty="0"/>
          </a:p>
          <a:p>
            <a:pPr lvl="0"/>
            <a:r>
              <a:rPr lang="en-US" altLang="ja-JP" dirty="0"/>
              <a:t>Document for:	</a:t>
            </a:r>
            <a:r>
              <a:rPr lang="en-US" altLang="ja-JP" dirty="0" smtClean="0"/>
              <a:t>Approval</a:t>
            </a:r>
            <a:endParaRPr lang="en-US" altLang="ja-JP" dirty="0"/>
          </a:p>
        </p:txBody>
      </p:sp>
      <p:sp>
        <p:nvSpPr>
          <p:cNvPr id="21" name="テキスト プレースホルダー 20"/>
          <p:cNvSpPr>
            <a:spLocks noGrp="1"/>
          </p:cNvSpPr>
          <p:nvPr>
            <p:ph type="body" sz="quarter" idx="11"/>
          </p:nvPr>
        </p:nvSpPr>
        <p:spPr/>
        <p:txBody>
          <a:bodyPr/>
          <a:lstStyle/>
          <a:p>
            <a:r>
              <a:rPr kumimoji="1" lang="en-US" altLang="ja-JP" dirty="0" smtClean="0"/>
              <a:t>R4-20</a:t>
            </a:r>
            <a:r>
              <a:rPr lang="en-US" altLang="ja-JP" dirty="0" smtClean="0"/>
              <a:t>11794</a:t>
            </a:r>
            <a:endParaRPr kumimoji="1" lang="ja-JP" altLang="en-US" dirty="0"/>
          </a:p>
        </p:txBody>
      </p:sp>
      <p:sp>
        <p:nvSpPr>
          <p:cNvPr id="20" name="タイトル 19"/>
          <p:cNvSpPr>
            <a:spLocks noGrp="1"/>
          </p:cNvSpPr>
          <p:nvPr>
            <p:ph type="title"/>
          </p:nvPr>
        </p:nvSpPr>
        <p:spPr/>
        <p:txBody>
          <a:bodyPr/>
          <a:lstStyle/>
          <a:p>
            <a:r>
              <a:rPr lang="en-US" altLang="ja-JP" sz="5400" dirty="0" smtClean="0"/>
              <a:t>W</a:t>
            </a:r>
            <a:r>
              <a:rPr lang="en-US" altLang="zh-CN" sz="5400" dirty="0" smtClean="0"/>
              <a:t>F</a:t>
            </a:r>
            <a:r>
              <a:rPr lang="en-US" altLang="ja-JP" sz="5400" dirty="0" smtClean="0"/>
              <a:t> on new band combinations for V2X con-current operation</a:t>
            </a:r>
            <a:endParaRPr kumimoji="1" lang="ja-JP" altLang="en-US" sz="5400" dirty="0"/>
          </a:p>
        </p:txBody>
      </p:sp>
      <p:sp>
        <p:nvSpPr>
          <p:cNvPr id="22" name="テキスト プレースホルダー 21"/>
          <p:cNvSpPr>
            <a:spLocks noGrp="1"/>
          </p:cNvSpPr>
          <p:nvPr>
            <p:ph type="body" sz="quarter" idx="12"/>
          </p:nvPr>
        </p:nvSpPr>
        <p:spPr/>
        <p:txBody>
          <a:bodyPr/>
          <a:lstStyle/>
          <a:p>
            <a:r>
              <a:rPr kumimoji="1" lang="en-US" altLang="ja-JP" sz="3200" dirty="0" smtClean="0"/>
              <a:t>CATT, …</a:t>
            </a:r>
            <a:endParaRPr kumimoji="1" lang="ja-JP" altLang="en-US" sz="3200" dirty="0"/>
          </a:p>
        </p:txBody>
      </p:sp>
    </p:spTree>
    <p:extLst>
      <p:ext uri="{BB962C8B-B14F-4D97-AF65-F5344CB8AC3E}">
        <p14:creationId xmlns:p14="http://schemas.microsoft.com/office/powerpoint/2010/main" val="512951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354" y="136526"/>
            <a:ext cx="10515600" cy="652306"/>
          </a:xfrm>
        </p:spPr>
        <p:txBody>
          <a:bodyPr>
            <a:normAutofit fontScale="90000"/>
          </a:bodyPr>
          <a:lstStyle/>
          <a:p>
            <a:pPr algn="ctr"/>
            <a:r>
              <a:rPr kumimoji="1" lang="en-US" altLang="ja-JP" dirty="0" smtClean="0"/>
              <a:t>Background</a:t>
            </a:r>
            <a:endParaRPr kumimoji="1" lang="ja-JP" altLang="en-US" dirty="0"/>
          </a:p>
        </p:txBody>
      </p:sp>
      <p:sp>
        <p:nvSpPr>
          <p:cNvPr id="3" name="テキスト プレースホルダー 2"/>
          <p:cNvSpPr>
            <a:spLocks noGrp="1"/>
          </p:cNvSpPr>
          <p:nvPr>
            <p:ph type="body" sz="quarter" idx="11"/>
          </p:nvPr>
        </p:nvSpPr>
        <p:spPr>
          <a:xfrm>
            <a:off x="838200" y="852369"/>
            <a:ext cx="10515600" cy="6005631"/>
          </a:xfrm>
        </p:spPr>
        <p:txBody>
          <a:bodyPr>
            <a:normAutofit/>
          </a:bodyPr>
          <a:lstStyle/>
          <a:p>
            <a:pPr>
              <a:lnSpc>
                <a:spcPct val="120000"/>
              </a:lnSpc>
            </a:pPr>
            <a:r>
              <a:rPr lang="en-GB" altLang="zh-CN" sz="2400" dirty="0"/>
              <a:t>In RAN#88e meeting, the WI, band combinations for con-current operation of NR/LTE </a:t>
            </a:r>
            <a:r>
              <a:rPr lang="en-GB" altLang="zh-CN" sz="2400" dirty="0" err="1"/>
              <a:t>Uu</a:t>
            </a:r>
            <a:r>
              <a:rPr lang="en-GB" altLang="zh-CN" sz="2400" dirty="0"/>
              <a:t> bands/band combinations and one NR/LTE V2X PC5 band, was approved</a:t>
            </a:r>
            <a:r>
              <a:rPr lang="en-GB" altLang="zh-CN" sz="2400" dirty="0" smtClean="0"/>
              <a:t>.</a:t>
            </a:r>
          </a:p>
          <a:p>
            <a:pPr>
              <a:lnSpc>
                <a:spcPct val="120000"/>
              </a:lnSpc>
            </a:pPr>
            <a:r>
              <a:rPr lang="en-GB" altLang="zh-CN" sz="2400" dirty="0" smtClean="0"/>
              <a:t>In the 1</a:t>
            </a:r>
            <a:r>
              <a:rPr lang="en-GB" altLang="zh-CN" sz="2400" baseline="30000" dirty="0" smtClean="0"/>
              <a:t>st</a:t>
            </a:r>
            <a:r>
              <a:rPr lang="en-GB" altLang="zh-CN" sz="2400" dirty="0" smtClean="0"/>
              <a:t> round, the following issues are discussed as per [2]: </a:t>
            </a:r>
          </a:p>
          <a:p>
            <a:pPr lvl="1">
              <a:lnSpc>
                <a:spcPct val="120000"/>
              </a:lnSpc>
            </a:pPr>
            <a:r>
              <a:rPr lang="en-US" altLang="zh-CN" sz="2000" dirty="0" smtClean="0"/>
              <a:t>UE RF architecture</a:t>
            </a:r>
          </a:p>
          <a:p>
            <a:pPr lvl="1">
              <a:lnSpc>
                <a:spcPct val="120000"/>
              </a:lnSpc>
            </a:pPr>
            <a:r>
              <a:rPr lang="en-US" altLang="zh-CN" sz="2000" dirty="0" smtClean="0"/>
              <a:t>Filter </a:t>
            </a:r>
            <a:r>
              <a:rPr lang="en-US" altLang="zh-CN" sz="2000" dirty="0"/>
              <a:t>performance for band n47/47</a:t>
            </a:r>
          </a:p>
          <a:p>
            <a:pPr lvl="1">
              <a:lnSpc>
                <a:spcPct val="120000"/>
              </a:lnSpc>
            </a:pPr>
            <a:r>
              <a:rPr lang="en-US" altLang="zh-CN" sz="2000" dirty="0" smtClean="0"/>
              <a:t>IMD </a:t>
            </a:r>
            <a:r>
              <a:rPr lang="en-US" altLang="zh-CN" sz="2000" dirty="0"/>
              <a:t>falling into band 47/n47</a:t>
            </a:r>
          </a:p>
          <a:p>
            <a:pPr lvl="1">
              <a:lnSpc>
                <a:spcPct val="120000"/>
              </a:lnSpc>
            </a:pPr>
            <a:r>
              <a:rPr lang="en-US" altLang="zh-CN" sz="2000" dirty="0" err="1" smtClean="0"/>
              <a:t>ΔTIB,c</a:t>
            </a:r>
            <a:r>
              <a:rPr lang="en-US" altLang="zh-CN" sz="2000" dirty="0" smtClean="0"/>
              <a:t> </a:t>
            </a:r>
            <a:r>
              <a:rPr lang="en-US" altLang="zh-CN" sz="2000" dirty="0"/>
              <a:t>and </a:t>
            </a:r>
            <a:r>
              <a:rPr lang="en-US" altLang="zh-CN" sz="2000" dirty="0" err="1"/>
              <a:t>ΔRIB,c</a:t>
            </a:r>
            <a:r>
              <a:rPr lang="en-US" altLang="zh-CN" sz="2000" dirty="0"/>
              <a:t> for band 47/n47</a:t>
            </a:r>
          </a:p>
          <a:p>
            <a:pPr lvl="1">
              <a:lnSpc>
                <a:spcPct val="120000"/>
              </a:lnSpc>
            </a:pPr>
            <a:endParaRPr lang="en-GB" altLang="zh-CN" sz="2000" dirty="0" smtClean="0"/>
          </a:p>
        </p:txBody>
      </p:sp>
    </p:spTree>
    <p:extLst>
      <p:ext uri="{BB962C8B-B14F-4D97-AF65-F5344CB8AC3E}">
        <p14:creationId xmlns:p14="http://schemas.microsoft.com/office/powerpoint/2010/main" val="921557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354" y="136526"/>
            <a:ext cx="10515600" cy="652306"/>
          </a:xfrm>
        </p:spPr>
        <p:txBody>
          <a:bodyPr>
            <a:normAutofit fontScale="90000"/>
          </a:bodyPr>
          <a:lstStyle/>
          <a:p>
            <a:pPr algn="ctr"/>
            <a:r>
              <a:rPr kumimoji="1" lang="en-US" altLang="zh-CN" dirty="0" smtClean="0"/>
              <a:t>Agreement</a:t>
            </a:r>
            <a:endParaRPr kumimoji="1" lang="ja-JP" altLang="en-US" dirty="0"/>
          </a:p>
        </p:txBody>
      </p:sp>
      <p:sp>
        <p:nvSpPr>
          <p:cNvPr id="3" name="テキスト プレースホルダー 2"/>
          <p:cNvSpPr>
            <a:spLocks noGrp="1"/>
          </p:cNvSpPr>
          <p:nvPr>
            <p:ph type="body" sz="quarter" idx="11"/>
          </p:nvPr>
        </p:nvSpPr>
        <p:spPr>
          <a:xfrm>
            <a:off x="838200" y="852369"/>
            <a:ext cx="10515600" cy="6005631"/>
          </a:xfrm>
        </p:spPr>
        <p:txBody>
          <a:bodyPr>
            <a:normAutofit/>
          </a:bodyPr>
          <a:lstStyle/>
          <a:p>
            <a:pPr marL="0" indent="0">
              <a:lnSpc>
                <a:spcPct val="120000"/>
              </a:lnSpc>
              <a:buNone/>
            </a:pPr>
            <a:r>
              <a:rPr lang="en-GB" altLang="zh-CN" sz="2400" dirty="0" smtClean="0"/>
              <a:t>Regarding the IMD falling into band 47/n47, the following agreement is made in the 1</a:t>
            </a:r>
            <a:r>
              <a:rPr lang="en-GB" altLang="zh-CN" sz="2400" baseline="30000" dirty="0" smtClean="0"/>
              <a:t>st</a:t>
            </a:r>
            <a:r>
              <a:rPr lang="en-GB" altLang="zh-CN" sz="2400" dirty="0" smtClean="0"/>
              <a:t> round:</a:t>
            </a:r>
          </a:p>
          <a:p>
            <a:pPr>
              <a:lnSpc>
                <a:spcPct val="120000"/>
              </a:lnSpc>
            </a:pPr>
            <a:r>
              <a:rPr lang="en-GB" altLang="zh-CN" sz="2400" dirty="0" smtClean="0"/>
              <a:t>Issue </a:t>
            </a:r>
            <a:r>
              <a:rPr lang="en-GB" altLang="zh-CN" sz="2400" dirty="0"/>
              <a:t>1-3-1: IMD </a:t>
            </a:r>
            <a:r>
              <a:rPr lang="en-US" altLang="zh-CN" sz="2400" dirty="0"/>
              <a:t>falling into band 47/n47</a:t>
            </a:r>
            <a:endParaRPr lang="zh-CN" altLang="zh-CN" sz="2400" dirty="0"/>
          </a:p>
          <a:p>
            <a:pPr lvl="1">
              <a:lnSpc>
                <a:spcPct val="120000"/>
              </a:lnSpc>
            </a:pPr>
            <a:r>
              <a:rPr lang="en-GB" altLang="zh-CN" sz="2000" dirty="0" smtClean="0"/>
              <a:t>No </a:t>
            </a:r>
            <a:r>
              <a:rPr lang="en-GB" altLang="zh-CN" sz="2000" dirty="0"/>
              <a:t>need to consider IMD problem falling into band 47/n47 due to the half-duplex mode</a:t>
            </a:r>
            <a:r>
              <a:rPr lang="en-GB" altLang="zh-CN" sz="2000" dirty="0" smtClean="0"/>
              <a:t>.</a:t>
            </a:r>
            <a:endParaRPr lang="en-GB" altLang="zh-CN" sz="2000" dirty="0"/>
          </a:p>
          <a:p>
            <a:pPr marL="457200" lvl="1" indent="0">
              <a:lnSpc>
                <a:spcPct val="120000"/>
              </a:lnSpc>
              <a:buNone/>
            </a:pPr>
            <a:endParaRPr lang="zh-CN" altLang="zh-CN" sz="2000" dirty="0"/>
          </a:p>
        </p:txBody>
      </p:sp>
    </p:spTree>
    <p:extLst>
      <p:ext uri="{BB962C8B-B14F-4D97-AF65-F5344CB8AC3E}">
        <p14:creationId xmlns:p14="http://schemas.microsoft.com/office/powerpoint/2010/main" val="4085335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352001"/>
            <a:ext cx="11273436" cy="744870"/>
          </a:xfrm>
        </p:spPr>
        <p:txBody>
          <a:bodyPr>
            <a:normAutofit/>
          </a:bodyPr>
          <a:lstStyle/>
          <a:p>
            <a:pPr algn="ctr"/>
            <a:r>
              <a:rPr kumimoji="1" lang="en-US" altLang="zh-CN" sz="4000" dirty="0" smtClean="0"/>
              <a:t>UE RF architecture</a:t>
            </a:r>
            <a:endParaRPr kumimoji="1" lang="ja-JP" altLang="en-US" sz="4000" dirty="0"/>
          </a:p>
        </p:txBody>
      </p:sp>
      <p:sp>
        <p:nvSpPr>
          <p:cNvPr id="3" name="テキスト プレースホルダー 2"/>
          <p:cNvSpPr>
            <a:spLocks noGrp="1"/>
          </p:cNvSpPr>
          <p:nvPr>
            <p:ph type="body" sz="quarter" idx="11"/>
          </p:nvPr>
        </p:nvSpPr>
        <p:spPr>
          <a:xfrm>
            <a:off x="723900" y="1319590"/>
            <a:ext cx="10515600" cy="4907074"/>
          </a:xfrm>
        </p:spPr>
        <p:txBody>
          <a:bodyPr>
            <a:normAutofit/>
          </a:bodyPr>
          <a:lstStyle/>
          <a:p>
            <a:pPr marL="228600" lvl="1">
              <a:lnSpc>
                <a:spcPct val="100000"/>
              </a:lnSpc>
              <a:spcBef>
                <a:spcPts val="1000"/>
              </a:spcBef>
              <a:spcAft>
                <a:spcPts val="900"/>
              </a:spcAft>
              <a:buFont typeface="Arial" panose="020B0604020202020204" pitchFamily="34" charset="0"/>
              <a:buChar char="•"/>
            </a:pPr>
            <a:r>
              <a:rPr lang="en-GB" altLang="zh-CN" sz="2800" dirty="0"/>
              <a:t>Shared antenna architecture or separate antenna architecture</a:t>
            </a:r>
            <a:endParaRPr lang="zh-CN" altLang="zh-CN" sz="2800" dirty="0"/>
          </a:p>
          <a:p>
            <a:pPr lvl="1" hangingPunct="0">
              <a:lnSpc>
                <a:spcPct val="100000"/>
              </a:lnSpc>
              <a:spcAft>
                <a:spcPts val="600"/>
              </a:spcAft>
            </a:pPr>
            <a:r>
              <a:rPr lang="en-GB" altLang="zh-CN" sz="2000" dirty="0"/>
              <a:t>Option 1: Consider both shared antenna architecture and separate antenna architecture.</a:t>
            </a:r>
            <a:endParaRPr lang="zh-CN" altLang="zh-CN" sz="2000" dirty="0"/>
          </a:p>
          <a:p>
            <a:pPr lvl="1" hangingPunct="0">
              <a:lnSpc>
                <a:spcPct val="100000"/>
              </a:lnSpc>
              <a:spcAft>
                <a:spcPts val="600"/>
              </a:spcAft>
            </a:pPr>
            <a:r>
              <a:rPr lang="en-GB" altLang="zh-CN" sz="2000" dirty="0" smtClean="0"/>
              <a:t>Option </a:t>
            </a:r>
            <a:r>
              <a:rPr lang="en-GB" altLang="zh-CN" sz="2000" dirty="0"/>
              <a:t>2: Decide the antenna architecture based on the specific band combination</a:t>
            </a:r>
            <a:r>
              <a:rPr lang="en-GB" altLang="zh-CN" sz="2000" dirty="0" smtClean="0"/>
              <a:t>.</a:t>
            </a:r>
            <a:endParaRPr lang="en-GB" altLang="zh-CN" sz="2000" dirty="0"/>
          </a:p>
          <a:p>
            <a:pPr lvl="1" hangingPunct="0">
              <a:lnSpc>
                <a:spcPct val="100000"/>
              </a:lnSpc>
              <a:spcAft>
                <a:spcPts val="600"/>
              </a:spcAft>
            </a:pPr>
            <a:endParaRPr lang="en-GB" altLang="zh-CN" sz="2000" dirty="0" smtClean="0"/>
          </a:p>
          <a:p>
            <a:pPr lvl="1" hangingPunct="0">
              <a:lnSpc>
                <a:spcPct val="100000"/>
              </a:lnSpc>
              <a:spcAft>
                <a:spcPts val="600"/>
              </a:spcAft>
            </a:pPr>
            <a:endParaRPr lang="en-GB" altLang="zh-CN" sz="2000" dirty="0"/>
          </a:p>
          <a:p>
            <a:pPr marL="457200" lvl="1" indent="0" hangingPunct="0">
              <a:lnSpc>
                <a:spcPct val="100000"/>
              </a:lnSpc>
              <a:spcAft>
                <a:spcPts val="600"/>
              </a:spcAft>
              <a:buNone/>
            </a:pPr>
            <a:r>
              <a:rPr lang="en-US" altLang="zh-CN" sz="2000" dirty="0" smtClean="0"/>
              <a:t>Recommendations </a:t>
            </a:r>
            <a:r>
              <a:rPr lang="en-US" altLang="zh-CN" sz="2000" dirty="0" smtClean="0"/>
              <a:t>WF </a:t>
            </a:r>
            <a:r>
              <a:rPr lang="en-US" altLang="zh-CN" sz="2000" strike="sngStrike" dirty="0" smtClean="0"/>
              <a:t>for </a:t>
            </a:r>
            <a:r>
              <a:rPr lang="en-US" altLang="zh-CN" sz="2000" strike="sngStrike" dirty="0" smtClean="0"/>
              <a:t>2</a:t>
            </a:r>
            <a:r>
              <a:rPr lang="en-US" altLang="zh-CN" sz="2000" strike="sngStrike" baseline="30000" dirty="0" smtClean="0"/>
              <a:t>nd</a:t>
            </a:r>
            <a:r>
              <a:rPr lang="en-US" altLang="zh-CN" sz="2000" strike="sngStrike" dirty="0" smtClean="0"/>
              <a:t> round</a:t>
            </a:r>
            <a:r>
              <a:rPr lang="en-US" altLang="zh-CN" sz="2000" dirty="0" smtClean="0"/>
              <a:t>: Decide </a:t>
            </a:r>
            <a:r>
              <a:rPr lang="en-US" altLang="zh-CN" sz="2000" dirty="0"/>
              <a:t>whether antenna architecture </a:t>
            </a:r>
            <a:r>
              <a:rPr lang="en-US" altLang="zh-CN" sz="2000" dirty="0" smtClean="0"/>
              <a:t>can </a:t>
            </a:r>
            <a:r>
              <a:rPr lang="en-US" altLang="zh-CN" sz="2000" dirty="0"/>
              <a:t>be </a:t>
            </a:r>
            <a:r>
              <a:rPr lang="en-US" altLang="zh-CN" sz="2000" dirty="0" smtClean="0"/>
              <a:t>specified based </a:t>
            </a:r>
            <a:r>
              <a:rPr lang="en-US" altLang="zh-CN" sz="2000" dirty="0"/>
              <a:t>on the specific band combination.</a:t>
            </a:r>
            <a:endParaRPr lang="en-GB" altLang="zh-CN" sz="2000" dirty="0"/>
          </a:p>
          <a:p>
            <a:pPr lvl="1" hangingPunct="0">
              <a:lnSpc>
                <a:spcPct val="100000"/>
              </a:lnSpc>
              <a:spcAft>
                <a:spcPts val="600"/>
              </a:spcAft>
            </a:pPr>
            <a:endParaRPr lang="zh-CN" altLang="zh-CN" sz="2000" dirty="0"/>
          </a:p>
        </p:txBody>
      </p:sp>
    </p:spTree>
    <p:extLst>
      <p:ext uri="{BB962C8B-B14F-4D97-AF65-F5344CB8AC3E}">
        <p14:creationId xmlns:p14="http://schemas.microsoft.com/office/powerpoint/2010/main" val="3943466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637442" y="1152536"/>
            <a:ext cx="10862896" cy="4907074"/>
          </a:xfrm>
        </p:spPr>
        <p:txBody>
          <a:bodyPr>
            <a:normAutofit/>
          </a:bodyPr>
          <a:lstStyle/>
          <a:p>
            <a:pPr marL="228600" lvl="1">
              <a:lnSpc>
                <a:spcPct val="100000"/>
              </a:lnSpc>
              <a:spcBef>
                <a:spcPts val="1000"/>
              </a:spcBef>
              <a:spcAft>
                <a:spcPts val="900"/>
              </a:spcAft>
              <a:buFont typeface="Arial" panose="020B0604020202020204" pitchFamily="34" charset="0"/>
              <a:buChar char="•"/>
            </a:pPr>
            <a:r>
              <a:rPr lang="en-GB" altLang="zh-CN" sz="2800" dirty="0" smtClean="0"/>
              <a:t>Filter </a:t>
            </a:r>
            <a:r>
              <a:rPr lang="en-GB" altLang="zh-CN" sz="2800" dirty="0"/>
              <a:t>performance for band n47/47</a:t>
            </a:r>
            <a:endParaRPr lang="zh-CN" altLang="zh-CN" sz="2800" dirty="0"/>
          </a:p>
          <a:p>
            <a:pPr lvl="1"/>
            <a:r>
              <a:rPr lang="en-GB" altLang="zh-CN" dirty="0" smtClean="0"/>
              <a:t>Option </a:t>
            </a:r>
            <a:r>
              <a:rPr lang="en-GB" altLang="zh-CN" dirty="0"/>
              <a:t>1: Use the IL and attenuation values of filter for band 47/n47 proposed in R4-2010931</a:t>
            </a:r>
            <a:r>
              <a:rPr lang="en-GB" altLang="zh-CN" dirty="0" smtClean="0"/>
              <a:t>.</a:t>
            </a:r>
          </a:p>
          <a:p>
            <a:pPr lvl="1"/>
            <a:r>
              <a:rPr lang="en-GB" altLang="zh-CN" dirty="0" smtClean="0"/>
              <a:t>Option 2: Other option is not precluded.</a:t>
            </a:r>
            <a:endParaRPr lang="zh-CN" altLang="zh-CN" dirty="0"/>
          </a:p>
          <a:p>
            <a:pPr marL="457200" lvl="1" indent="0" hangingPunct="0">
              <a:lnSpc>
                <a:spcPct val="100000"/>
              </a:lnSpc>
              <a:buNone/>
            </a:pPr>
            <a:endParaRPr lang="en-US" altLang="zh-CN" sz="2000" dirty="0" smtClean="0">
              <a:solidFill>
                <a:srgbClr val="FF0000"/>
              </a:solidFill>
            </a:endParaRPr>
          </a:p>
          <a:p>
            <a:pPr marL="457200" lvl="1" indent="0" hangingPunct="0">
              <a:lnSpc>
                <a:spcPct val="100000"/>
              </a:lnSpc>
              <a:buNone/>
            </a:pPr>
            <a:endParaRPr lang="en-US" altLang="zh-CN" sz="2000" dirty="0">
              <a:solidFill>
                <a:srgbClr val="FF0000"/>
              </a:solidFill>
            </a:endParaRPr>
          </a:p>
          <a:p>
            <a:pPr marL="457200" lvl="1" indent="0" hangingPunct="0">
              <a:lnSpc>
                <a:spcPct val="100000"/>
              </a:lnSpc>
              <a:buNone/>
            </a:pPr>
            <a:endParaRPr lang="en-US" altLang="zh-CN" sz="2000" dirty="0">
              <a:solidFill>
                <a:srgbClr val="FF0000"/>
              </a:solidFill>
            </a:endParaRPr>
          </a:p>
          <a:p>
            <a:pPr marL="457200" lvl="1" indent="0" hangingPunct="0">
              <a:lnSpc>
                <a:spcPct val="100000"/>
              </a:lnSpc>
              <a:buNone/>
            </a:pPr>
            <a:r>
              <a:rPr lang="en-US" altLang="zh-CN" sz="2000" dirty="0"/>
              <a:t>Recommendations </a:t>
            </a:r>
            <a:r>
              <a:rPr lang="en-US" altLang="zh-CN" sz="2000" dirty="0" smtClean="0"/>
              <a:t>WF </a:t>
            </a:r>
            <a:r>
              <a:rPr lang="en-US" altLang="zh-CN" sz="2000" strike="sngStrike" dirty="0" smtClean="0"/>
              <a:t>for </a:t>
            </a:r>
            <a:r>
              <a:rPr lang="en-US" altLang="zh-CN" sz="2000" strike="sngStrike" dirty="0"/>
              <a:t>2</a:t>
            </a:r>
            <a:r>
              <a:rPr lang="en-US" altLang="zh-CN" sz="2000" strike="sngStrike" baseline="30000" dirty="0"/>
              <a:t>nd</a:t>
            </a:r>
            <a:r>
              <a:rPr lang="en-US" altLang="zh-CN" sz="2000" strike="sngStrike" dirty="0"/>
              <a:t> </a:t>
            </a:r>
            <a:r>
              <a:rPr lang="en-US" altLang="zh-CN" sz="2000" strike="sngStrike" dirty="0" smtClean="0"/>
              <a:t>round</a:t>
            </a:r>
            <a:r>
              <a:rPr lang="en-US" altLang="zh-CN" sz="2000" dirty="0" smtClean="0"/>
              <a:t>: </a:t>
            </a:r>
            <a:r>
              <a:rPr lang="en-US" altLang="zh-CN" sz="2000" dirty="0"/>
              <a:t>Need further discussion based on more inputs from companies.</a:t>
            </a:r>
            <a:endParaRPr lang="en-GB" altLang="zh-CN" sz="2000" dirty="0"/>
          </a:p>
        </p:txBody>
      </p:sp>
      <p:sp>
        <p:nvSpPr>
          <p:cNvPr id="6" name="タイトル 1"/>
          <p:cNvSpPr>
            <a:spLocks noGrp="1"/>
          </p:cNvSpPr>
          <p:nvPr>
            <p:ph type="title"/>
          </p:nvPr>
        </p:nvSpPr>
        <p:spPr>
          <a:xfrm>
            <a:off x="459282" y="352001"/>
            <a:ext cx="11273436" cy="744870"/>
          </a:xfrm>
        </p:spPr>
        <p:txBody>
          <a:bodyPr>
            <a:normAutofit/>
          </a:bodyPr>
          <a:lstStyle/>
          <a:p>
            <a:pPr algn="ctr"/>
            <a:r>
              <a:rPr lang="en-GB" altLang="zh-CN" sz="4000" dirty="0" smtClean="0"/>
              <a:t>Filter performance</a:t>
            </a:r>
            <a:endParaRPr kumimoji="1" lang="ja-JP" altLang="en-US" sz="4000" dirty="0"/>
          </a:p>
        </p:txBody>
      </p:sp>
    </p:spTree>
    <p:extLst>
      <p:ext uri="{BB962C8B-B14F-4D97-AF65-F5344CB8AC3E}">
        <p14:creationId xmlns:p14="http://schemas.microsoft.com/office/powerpoint/2010/main" val="56376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637442" y="1152536"/>
            <a:ext cx="10862896" cy="4907074"/>
          </a:xfrm>
        </p:spPr>
        <p:txBody>
          <a:bodyPr>
            <a:normAutofit/>
          </a:bodyPr>
          <a:lstStyle/>
          <a:p>
            <a:pPr marL="228600" lvl="1">
              <a:lnSpc>
                <a:spcPct val="100000"/>
              </a:lnSpc>
              <a:spcBef>
                <a:spcPts val="1000"/>
              </a:spcBef>
              <a:spcAft>
                <a:spcPts val="900"/>
              </a:spcAft>
              <a:buFont typeface="Arial" panose="020B0604020202020204" pitchFamily="34" charset="0"/>
              <a:buChar char="•"/>
            </a:pPr>
            <a:r>
              <a:rPr lang="en-US" altLang="zh-CN" sz="2800" dirty="0" err="1" smtClean="0"/>
              <a:t>ΔTIB,c</a:t>
            </a:r>
            <a:r>
              <a:rPr lang="en-US" altLang="zh-CN" sz="2800" dirty="0" smtClean="0"/>
              <a:t> </a:t>
            </a:r>
            <a:r>
              <a:rPr lang="en-US" altLang="zh-CN" sz="2800" dirty="0"/>
              <a:t>and </a:t>
            </a:r>
            <a:r>
              <a:rPr lang="en-US" altLang="zh-CN" sz="2800" dirty="0" err="1"/>
              <a:t>ΔRIB,c</a:t>
            </a:r>
            <a:r>
              <a:rPr lang="en-US" altLang="zh-CN" sz="2800" dirty="0"/>
              <a:t> for band 47/n47</a:t>
            </a:r>
            <a:endParaRPr lang="zh-CN" altLang="zh-CN" sz="2800" dirty="0"/>
          </a:p>
          <a:p>
            <a:pPr lvl="1"/>
            <a:r>
              <a:rPr lang="en-GB" altLang="zh-CN" dirty="0" smtClean="0"/>
              <a:t>Option </a:t>
            </a:r>
            <a:r>
              <a:rPr lang="en-GB" altLang="zh-CN" dirty="0"/>
              <a:t>1: RAN4 need to evaluate </a:t>
            </a:r>
            <a:r>
              <a:rPr lang="en-GB" altLang="zh-CN" dirty="0" err="1"/>
              <a:t>ΔTIB,c</a:t>
            </a:r>
            <a:r>
              <a:rPr lang="en-GB" altLang="zh-CN" dirty="0"/>
              <a:t> and </a:t>
            </a:r>
            <a:r>
              <a:rPr lang="en-GB" altLang="zh-CN" dirty="0" err="1"/>
              <a:t>ΔRIB,c</a:t>
            </a:r>
            <a:r>
              <a:rPr lang="en-GB" altLang="zh-CN" dirty="0"/>
              <a:t> for band 47/n47, e.g. reuse the value of band n79 (</a:t>
            </a:r>
            <a:r>
              <a:rPr lang="en-GB" altLang="zh-CN" dirty="0" err="1"/>
              <a:t>ΔTIB,c</a:t>
            </a:r>
            <a:r>
              <a:rPr lang="en-GB" altLang="zh-CN" dirty="0"/>
              <a:t> = 0.8, </a:t>
            </a:r>
            <a:r>
              <a:rPr lang="en-GB" altLang="zh-CN" dirty="0" err="1"/>
              <a:t>ΔRIB,c</a:t>
            </a:r>
            <a:r>
              <a:rPr lang="en-GB" altLang="zh-CN" dirty="0"/>
              <a:t> = 0.5)</a:t>
            </a:r>
            <a:endParaRPr lang="zh-CN" altLang="zh-CN" dirty="0"/>
          </a:p>
          <a:p>
            <a:pPr lvl="1"/>
            <a:r>
              <a:rPr lang="en-GB" altLang="zh-CN" dirty="0"/>
              <a:t>Option 2: Decide after the RF architecture is clear.</a:t>
            </a:r>
            <a:endParaRPr lang="zh-CN" altLang="zh-CN" dirty="0"/>
          </a:p>
          <a:p>
            <a:pPr marL="457200" lvl="1" indent="0" hangingPunct="0">
              <a:lnSpc>
                <a:spcPct val="100000"/>
              </a:lnSpc>
              <a:buNone/>
            </a:pPr>
            <a:endParaRPr lang="en-US" altLang="zh-CN" sz="2000" dirty="0" smtClean="0"/>
          </a:p>
          <a:p>
            <a:pPr marL="457200" lvl="1" indent="0" hangingPunct="0">
              <a:lnSpc>
                <a:spcPct val="100000"/>
              </a:lnSpc>
              <a:buNone/>
            </a:pPr>
            <a:endParaRPr lang="en-US" altLang="zh-CN" sz="2000" dirty="0"/>
          </a:p>
          <a:p>
            <a:pPr marL="457200" lvl="1" indent="0" hangingPunct="0">
              <a:lnSpc>
                <a:spcPct val="100000"/>
              </a:lnSpc>
              <a:buNone/>
            </a:pPr>
            <a:endParaRPr lang="en-US" altLang="zh-CN" sz="2000" dirty="0"/>
          </a:p>
          <a:p>
            <a:pPr marL="457200" lvl="1" indent="0" hangingPunct="0">
              <a:lnSpc>
                <a:spcPct val="100000"/>
              </a:lnSpc>
              <a:buNone/>
            </a:pPr>
            <a:r>
              <a:rPr lang="en-US" altLang="zh-CN" sz="2000" dirty="0"/>
              <a:t>Recommendations </a:t>
            </a:r>
            <a:r>
              <a:rPr lang="en-US" altLang="zh-CN" sz="2000" dirty="0" smtClean="0"/>
              <a:t>WF </a:t>
            </a:r>
            <a:r>
              <a:rPr lang="en-US" altLang="zh-CN" sz="2000" strike="sngStrike" dirty="0" smtClean="0"/>
              <a:t>for </a:t>
            </a:r>
            <a:r>
              <a:rPr lang="en-US" altLang="zh-CN" sz="2000" strike="sngStrike" dirty="0"/>
              <a:t>2</a:t>
            </a:r>
            <a:r>
              <a:rPr lang="en-US" altLang="zh-CN" sz="2000" strike="sngStrike" baseline="30000" dirty="0"/>
              <a:t>nd</a:t>
            </a:r>
            <a:r>
              <a:rPr lang="en-US" altLang="zh-CN" sz="2000" strike="sngStrike" dirty="0"/>
              <a:t> </a:t>
            </a:r>
            <a:r>
              <a:rPr lang="en-US" altLang="zh-CN" sz="2000" strike="sngStrike" dirty="0" smtClean="0"/>
              <a:t>round</a:t>
            </a:r>
            <a:r>
              <a:rPr lang="en-US" altLang="zh-CN" sz="2000" dirty="0" smtClean="0"/>
              <a:t>: </a:t>
            </a:r>
            <a:r>
              <a:rPr lang="en-US" altLang="zh-CN" sz="2000" dirty="0"/>
              <a:t>First to decide the specific RF architecture. Then focus on whether the existing values of band n79 can be reused based on the specified RF architecture and hopefully explore the potential reasons.</a:t>
            </a:r>
            <a:endParaRPr lang="en-GB" altLang="zh-CN" sz="2000" dirty="0"/>
          </a:p>
        </p:txBody>
      </p:sp>
      <p:sp>
        <p:nvSpPr>
          <p:cNvPr id="5" name="タイトル 1"/>
          <p:cNvSpPr>
            <a:spLocks noGrp="1"/>
          </p:cNvSpPr>
          <p:nvPr>
            <p:ph type="title"/>
          </p:nvPr>
        </p:nvSpPr>
        <p:spPr>
          <a:xfrm>
            <a:off x="459282" y="352001"/>
            <a:ext cx="11273436" cy="744870"/>
          </a:xfrm>
        </p:spPr>
        <p:txBody>
          <a:bodyPr>
            <a:normAutofit/>
          </a:bodyPr>
          <a:lstStyle/>
          <a:p>
            <a:pPr algn="ctr"/>
            <a:r>
              <a:rPr lang="en-US" altLang="zh-CN" sz="4000" dirty="0" err="1" smtClean="0"/>
              <a:t>ΔTIB,c</a:t>
            </a:r>
            <a:r>
              <a:rPr lang="en-US" altLang="zh-CN" sz="4000" dirty="0" smtClean="0"/>
              <a:t> </a:t>
            </a:r>
            <a:r>
              <a:rPr lang="en-US" altLang="zh-CN" sz="4000" dirty="0"/>
              <a:t>and </a:t>
            </a:r>
            <a:r>
              <a:rPr lang="en-US" altLang="zh-CN" sz="4000" dirty="0" err="1"/>
              <a:t>ΔRIB,c</a:t>
            </a:r>
            <a:r>
              <a:rPr lang="en-US" altLang="zh-CN" sz="4000" dirty="0"/>
              <a:t> </a:t>
            </a:r>
            <a:endParaRPr kumimoji="1" lang="ja-JP" altLang="en-US" sz="4000" dirty="0"/>
          </a:p>
        </p:txBody>
      </p:sp>
    </p:spTree>
    <p:extLst>
      <p:ext uri="{BB962C8B-B14F-4D97-AF65-F5344CB8AC3E}">
        <p14:creationId xmlns:p14="http://schemas.microsoft.com/office/powerpoint/2010/main" val="1290867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Reference</a:t>
            </a:r>
            <a:endParaRPr kumimoji="1" lang="ja-JP" altLang="en-US" dirty="0"/>
          </a:p>
        </p:txBody>
      </p:sp>
      <p:sp>
        <p:nvSpPr>
          <p:cNvPr id="3" name="テキスト プレースホルダー 2"/>
          <p:cNvSpPr>
            <a:spLocks noGrp="1"/>
          </p:cNvSpPr>
          <p:nvPr>
            <p:ph type="body" sz="quarter" idx="11"/>
          </p:nvPr>
        </p:nvSpPr>
        <p:spPr>
          <a:xfrm>
            <a:off x="838200" y="1210614"/>
            <a:ext cx="10515600" cy="4981639"/>
          </a:xfrm>
        </p:spPr>
        <p:txBody>
          <a:bodyPr>
            <a:normAutofit/>
          </a:bodyPr>
          <a:lstStyle/>
          <a:p>
            <a:pPr marL="0" indent="0">
              <a:lnSpc>
                <a:spcPct val="120000"/>
              </a:lnSpc>
              <a:buNone/>
            </a:pPr>
            <a:r>
              <a:rPr lang="en-US" altLang="ja-JP" sz="2000" dirty="0"/>
              <a:t>[</a:t>
            </a:r>
            <a:r>
              <a:rPr lang="en-US" altLang="ja-JP" sz="2000" dirty="0" smtClean="0"/>
              <a:t>1]	R4-2009832</a:t>
            </a:r>
            <a:r>
              <a:rPr lang="en-US" altLang="ja-JP" sz="2000" dirty="0"/>
              <a:t>, </a:t>
            </a:r>
            <a:r>
              <a:rPr lang="en-GB" altLang="zh-CN" sz="2000" dirty="0"/>
              <a:t>Revised basket WID for V2X band </a:t>
            </a:r>
            <a:r>
              <a:rPr lang="en-GB" altLang="zh-CN" sz="2000" dirty="0" smtClean="0"/>
              <a:t>combination</a:t>
            </a:r>
            <a:r>
              <a:rPr lang="en-US" altLang="ja-JP" sz="2000" dirty="0" smtClean="0"/>
              <a:t>, CATT, RAN4#96e</a:t>
            </a:r>
          </a:p>
          <a:p>
            <a:pPr marL="0" indent="0">
              <a:lnSpc>
                <a:spcPct val="120000"/>
              </a:lnSpc>
              <a:buNone/>
            </a:pPr>
            <a:r>
              <a:rPr lang="en-US" altLang="ja-JP" sz="2000" dirty="0" smtClean="0"/>
              <a:t>[</a:t>
            </a:r>
            <a:r>
              <a:rPr lang="en-US" altLang="ja-JP" sz="2000" dirty="0"/>
              <a:t>2]	</a:t>
            </a:r>
            <a:r>
              <a:rPr lang="en-US" altLang="ja-JP" sz="2000" dirty="0" smtClean="0"/>
              <a:t>R4-2011564, </a:t>
            </a:r>
            <a:r>
              <a:rPr lang="en-GB" altLang="zh-CN" sz="2000" dirty="0" smtClean="0"/>
              <a:t>Email </a:t>
            </a:r>
            <a:r>
              <a:rPr lang="en-GB" altLang="zh-CN" sz="2000" dirty="0"/>
              <a:t>discussion summary for [96e][131] NR_LTE_V2X_PC5_combos</a:t>
            </a:r>
            <a:r>
              <a:rPr lang="en-US" altLang="ja-JP" sz="2000" dirty="0" smtClean="0"/>
              <a:t>, Moderator (CATT), RAN4#96e</a:t>
            </a:r>
            <a:endParaRPr lang="en-US" altLang="ja-JP" sz="2000" dirty="0"/>
          </a:p>
          <a:p>
            <a:pPr marL="0" indent="0">
              <a:lnSpc>
                <a:spcPct val="120000"/>
              </a:lnSpc>
              <a:buNone/>
            </a:pPr>
            <a:r>
              <a:rPr lang="en-US" altLang="ja-JP" sz="2000" dirty="0" smtClean="0"/>
              <a:t>[3]</a:t>
            </a:r>
            <a:r>
              <a:rPr lang="en-US" altLang="ja-JP" sz="2000" dirty="0"/>
              <a:t>	</a:t>
            </a:r>
            <a:r>
              <a:rPr lang="en-US" altLang="ja-JP" sz="2000" dirty="0" smtClean="0"/>
              <a:t>R4-2010931, </a:t>
            </a:r>
            <a:r>
              <a:rPr lang="en-GB" altLang="zh-CN" sz="2000" dirty="0" smtClean="0"/>
              <a:t>General </a:t>
            </a:r>
            <a:r>
              <a:rPr lang="en-GB" altLang="zh-CN" sz="2000" dirty="0"/>
              <a:t>discussion about Rel-17 band combinations for </a:t>
            </a:r>
            <a:r>
              <a:rPr lang="en-GB" altLang="zh-CN" sz="2000" dirty="0" err="1"/>
              <a:t>Uu</a:t>
            </a:r>
            <a:r>
              <a:rPr lang="en-GB" altLang="zh-CN" sz="2000" dirty="0"/>
              <a:t> and V2X con-current operation.</a:t>
            </a:r>
            <a:r>
              <a:rPr lang="en-US" altLang="ja-JP" sz="2000" dirty="0"/>
              <a:t>, Huawei, RAN4#96e</a:t>
            </a:r>
          </a:p>
        </p:txBody>
      </p:sp>
    </p:spTree>
    <p:extLst>
      <p:ext uri="{BB962C8B-B14F-4D97-AF65-F5344CB8AC3E}">
        <p14:creationId xmlns:p14="http://schemas.microsoft.com/office/powerpoint/2010/main" val="22597749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TotalTime>
  <Words>338</Words>
  <Application>Microsoft Office PowerPoint</Application>
  <PresentationFormat>自定义</PresentationFormat>
  <Paragraphs>45</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テーマ</vt:lpstr>
      <vt:lpstr>WF on new band combinations for V2X con-current operation</vt:lpstr>
      <vt:lpstr>Background</vt:lpstr>
      <vt:lpstr>Agreement</vt:lpstr>
      <vt:lpstr>UE RF architecture</vt:lpstr>
      <vt:lpstr>Filter performance</vt:lpstr>
      <vt:lpstr>ΔTIB,c and ΔRIB,c </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CATT</cp:lastModifiedBy>
  <cp:revision>159</cp:revision>
  <dcterms:created xsi:type="dcterms:W3CDTF">2019-02-23T04:02:11Z</dcterms:created>
  <dcterms:modified xsi:type="dcterms:W3CDTF">2020-08-27T00:22:06Z</dcterms:modified>
</cp:coreProperties>
</file>