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61" r:id="rId4"/>
    <p:sldId id="262" r:id="rId5"/>
    <p:sldId id="264" r:id="rId6"/>
    <p:sldId id="265" r:id="rId7"/>
    <p:sldId id="266" r:id="rId8"/>
    <p:sldId id="271" r:id="rId9"/>
    <p:sldId id="263" r:id="rId10"/>
    <p:sldId id="267" r:id="rId11"/>
    <p:sldId id="26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466" y="-72"/>
      </p:cViewPr>
      <p:guideLst>
        <p:guide orient="horz" pos="2124"/>
        <p:guide pos="38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t>8/27/2020</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t>8/27/2020</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t>8/27/2020</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t>8/27/2020</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8/27/2020</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8/27/2020</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t>8/27/2020</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5703" y="1122363"/>
            <a:ext cx="9572297" cy="2387600"/>
          </a:xfrm>
        </p:spPr>
        <p:txBody>
          <a:bodyPr>
            <a:normAutofit/>
          </a:bodyPr>
          <a:lstStyle/>
          <a:p>
            <a:r>
              <a:rPr lang="en-US" altLang="zh-CN" dirty="0">
                <a:latin typeface="Arial" panose="020B0604020202020204" pitchFamily="34" charset="0"/>
                <a:cs typeface="Arial" panose="020B0604020202020204" pitchFamily="34" charset="0"/>
              </a:rPr>
              <a:t>WF on </a:t>
            </a:r>
            <a:r>
              <a:rPr lang="en-US" altLang="zh-CN" dirty="0" smtClean="0">
                <a:latin typeface="Arial" panose="020B0604020202020204" pitchFamily="34" charset="0"/>
                <a:cs typeface="Arial" panose="020B0604020202020204" pitchFamily="34" charset="0"/>
              </a:rPr>
              <a:t>UE RF requirement</a:t>
            </a:r>
            <a:br>
              <a:rPr lang="en-US" altLang="zh-CN" dirty="0" smtClean="0">
                <a:latin typeface="Arial" panose="020B0604020202020204" pitchFamily="34" charset="0"/>
                <a:cs typeface="Arial" panose="020B0604020202020204" pitchFamily="34" charset="0"/>
              </a:rPr>
            </a:br>
            <a:r>
              <a:rPr lang="en-US" altLang="zh-CN" sz="4000" dirty="0" smtClean="0">
                <a:latin typeface="Arial" panose="020B0604020202020204" pitchFamily="34" charset="0"/>
                <a:cs typeface="Arial" panose="020B0604020202020204" pitchFamily="34" charset="0"/>
              </a:rPr>
              <a:t>(for 35 and 45 MHz channel bandwidths)  </a:t>
            </a:r>
            <a:endParaRPr lang="en-US" sz="4000" dirty="0"/>
          </a:p>
        </p:txBody>
      </p:sp>
      <p:sp>
        <p:nvSpPr>
          <p:cNvPr id="3" name="副标题 2"/>
          <p:cNvSpPr>
            <a:spLocks noGrp="1"/>
          </p:cNvSpPr>
          <p:nvPr>
            <p:ph type="subTitle" idx="1"/>
          </p:nvPr>
        </p:nvSpPr>
        <p:spPr/>
        <p:txBody>
          <a:bodyPr/>
          <a:lstStyle/>
          <a:p>
            <a:r>
              <a:rPr lang="en-US" altLang="zh-CN" dirty="0" smtClean="0">
                <a:latin typeface="Arial" panose="020B0604020202020204" pitchFamily="34" charset="0"/>
                <a:cs typeface="Arial" panose="020B0604020202020204" pitchFamily="34" charset="0"/>
              </a:rPr>
              <a:t>Skyworks Solutions Inc., ZTE, Huawei, [Qualcomm]</a:t>
            </a:r>
            <a:endParaRPr lang="en-US" dirty="0"/>
          </a:p>
        </p:txBody>
      </p:sp>
      <p:sp>
        <p:nvSpPr>
          <p:cNvPr id="4" name="副标题 2"/>
          <p:cNvSpPr txBox="1"/>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latin typeface="Arial" panose="020B0604020202020204" pitchFamily="34" charset="0"/>
                <a:cs typeface="Arial" panose="020B0604020202020204" pitchFamily="34" charset="0"/>
              </a:rPr>
              <a:t>3GPP TSG-RAN WG4 Meeting #</a:t>
            </a:r>
            <a:r>
              <a:rPr lang="en-GB" altLang="zh-CN" dirty="0" smtClean="0">
                <a:latin typeface="Arial" panose="020B0604020202020204" pitchFamily="34" charset="0"/>
                <a:cs typeface="Arial" panose="020B0604020202020204" pitchFamily="34" charset="0"/>
              </a:rPr>
              <a:t>96-e</a:t>
            </a:r>
            <a:r>
              <a:rPr lang="en-GB" altLang="zh-CN"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R4-2011793   e-Meeting</a:t>
            </a:r>
            <a:r>
              <a:rPr lang="en-GB" altLang="zh-CN"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August 17-28 </a:t>
            </a:r>
            <a:r>
              <a:rPr lang="en-GB" altLang="zh-CN" dirty="0">
                <a:latin typeface="Arial" panose="020B0604020202020204" pitchFamily="34" charset="0"/>
                <a:cs typeface="Arial" panose="020B0604020202020204" pitchFamily="34" charset="0"/>
              </a:rPr>
              <a:t>2020</a:t>
            </a:r>
            <a:endParaRPr lang="zh-CN" altLang="zh-CN" dirty="0">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1639" y="365125"/>
            <a:ext cx="10682161" cy="1325563"/>
          </a:xfrm>
        </p:spPr>
        <p:txBody>
          <a:bodyPr/>
          <a:lstStyle/>
          <a:p>
            <a:r>
              <a:rPr lang="en-US" dirty="0" smtClean="0"/>
              <a:t>WF on band specific requirement</a:t>
            </a:r>
            <a:endParaRPr lang="en-US" dirty="0"/>
          </a:p>
        </p:txBody>
      </p:sp>
      <p:sp>
        <p:nvSpPr>
          <p:cNvPr id="6" name="TextBox 5"/>
          <p:cNvSpPr txBox="1"/>
          <p:nvPr/>
        </p:nvSpPr>
        <p:spPr>
          <a:xfrm>
            <a:off x="540548" y="1390351"/>
            <a:ext cx="11333926" cy="5262979"/>
          </a:xfrm>
          <a:prstGeom prst="rect">
            <a:avLst/>
          </a:prstGeom>
          <a:noFill/>
        </p:spPr>
        <p:txBody>
          <a:bodyPr wrap="square" rtlCol="0">
            <a:spAutoFit/>
          </a:bodyPr>
          <a:lstStyle/>
          <a:p>
            <a:pPr marL="285750" indent="-285750">
              <a:buFont typeface="Arial" panose="020B0604020202020204" pitchFamily="34" charset="0"/>
              <a:buChar char="•"/>
            </a:pPr>
            <a:r>
              <a:rPr lang="en-CA" sz="2400" dirty="0" smtClean="0"/>
              <a:t>REFSENS: Once 35MHz and 45 MHz SU is agreed for all SCS:</a:t>
            </a:r>
          </a:p>
          <a:p>
            <a:pPr marL="742950" lvl="1" indent="-285750">
              <a:buFont typeface="Arial" panose="020B0604020202020204" pitchFamily="34" charset="0"/>
              <a:buChar char="•"/>
            </a:pPr>
            <a:r>
              <a:rPr lang="en-CA" sz="2400" dirty="0" smtClean="0"/>
              <a:t>REFSENS can derived directly from BW scaling for band n7 and 66</a:t>
            </a:r>
          </a:p>
          <a:p>
            <a:pPr marL="742950" lvl="1" indent="-285750">
              <a:buFont typeface="Arial" panose="020B0604020202020204" pitchFamily="34" charset="0"/>
              <a:buChar char="•"/>
            </a:pPr>
            <a:r>
              <a:rPr lang="en-CA" sz="2400" dirty="0" smtClean="0"/>
              <a:t>For n66 </a:t>
            </a:r>
            <a:r>
              <a:rPr lang="en-CA" sz="2400" dirty="0"/>
              <a:t>UL configuration </a:t>
            </a:r>
            <a:r>
              <a:rPr lang="en-CA" sz="2400" dirty="0" smtClean="0"/>
              <a:t>since the duplex is large, it uses full DFT-s-OFDM allocation like for other channel bandwidths:</a:t>
            </a:r>
          </a:p>
          <a:p>
            <a:pPr marL="742950" lvl="1" indent="-285750">
              <a:buFont typeface="Arial" panose="020B0604020202020204" pitchFamily="34" charset="0"/>
              <a:buChar char="•"/>
            </a:pPr>
            <a:r>
              <a:rPr lang="en-CA" sz="2400" dirty="0" smtClean="0"/>
              <a:t>For n7 </a:t>
            </a:r>
            <a:r>
              <a:rPr lang="en-CA" sz="2400" dirty="0"/>
              <a:t>UL configuration </a:t>
            </a:r>
            <a:r>
              <a:rPr lang="en-CA" sz="2400" dirty="0" smtClean="0"/>
              <a:t>since it is constant for BW &gt;30MHz it uses:</a:t>
            </a:r>
          </a:p>
          <a:p>
            <a:pPr marL="1200150" lvl="2" indent="-285750">
              <a:buFont typeface="Arial" panose="020B0604020202020204" pitchFamily="34" charset="0"/>
              <a:buChar char="•"/>
            </a:pPr>
            <a:r>
              <a:rPr lang="en-CA" sz="2400" dirty="0" smtClean="0"/>
              <a:t>45RB at 15kHz, 20RB at 30kHz and 10RB at 60kHz SCS</a:t>
            </a:r>
          </a:p>
          <a:p>
            <a:pPr marL="742950" lvl="1" indent="-285750">
              <a:buFont typeface="Arial" panose="020B0604020202020204" pitchFamily="34" charset="0"/>
              <a:buChar char="•"/>
            </a:pPr>
            <a:r>
              <a:rPr lang="en-CA" sz="2400" dirty="0" smtClean="0"/>
              <a:t>For n3</a:t>
            </a:r>
            <a:r>
              <a:rPr lang="en-CA" sz="2400" dirty="0"/>
              <a:t>, n8, n25 and n71 de-sense for new channel bandwidths should be </a:t>
            </a:r>
            <a:r>
              <a:rPr lang="en-CA" sz="2400" dirty="0" smtClean="0"/>
              <a:t>studied</a:t>
            </a:r>
          </a:p>
          <a:p>
            <a:pPr marL="285750" indent="-285750">
              <a:buFont typeface="Arial" panose="020B0604020202020204" pitchFamily="34" charset="0"/>
              <a:buChar char="•"/>
            </a:pPr>
            <a:r>
              <a:rPr lang="en-CA" sz="2400" dirty="0" smtClean="0"/>
              <a:t>A-MPR: </a:t>
            </a:r>
          </a:p>
          <a:p>
            <a:pPr marL="800100" lvl="1" indent="-342900" hangingPunct="0">
              <a:buFont typeface="Arial" panose="020B0604020202020204" pitchFamily="34" charset="0"/>
              <a:buChar char="•"/>
            </a:pPr>
            <a:r>
              <a:rPr lang="en-US" sz="2400" dirty="0"/>
              <a:t>A-MPR should be studied for n7, </a:t>
            </a:r>
            <a:r>
              <a:rPr lang="en-US" sz="2400" dirty="0" smtClean="0"/>
              <a:t>n25</a:t>
            </a:r>
            <a:r>
              <a:rPr lang="en-US" sz="2400" dirty="0"/>
              <a:t>, n66, n71</a:t>
            </a:r>
          </a:p>
          <a:p>
            <a:pPr marL="800100" lvl="1" indent="-342900" hangingPunct="0">
              <a:buFont typeface="Arial" panose="020B0604020202020204" pitchFamily="34" charset="0"/>
              <a:buChar char="•"/>
            </a:pPr>
            <a:r>
              <a:rPr lang="en-US" sz="2400" dirty="0"/>
              <a:t>Masks should be defined for the new channel bandwidths for n25, n66 and </a:t>
            </a:r>
            <a:r>
              <a:rPr lang="en-US" sz="2400" dirty="0" smtClean="0"/>
              <a:t>n71</a:t>
            </a:r>
          </a:p>
          <a:p>
            <a:pPr marL="342900" indent="-342900" hangingPunct="0">
              <a:buFont typeface="Arial" panose="020B0604020202020204" pitchFamily="34" charset="0"/>
              <a:buChar char="•"/>
            </a:pPr>
            <a:r>
              <a:rPr lang="en-CA" sz="2400" dirty="0" smtClean="0"/>
              <a:t>Support of new channel BW in DC and CA combinations:</a:t>
            </a:r>
          </a:p>
          <a:p>
            <a:pPr marL="800100" lvl="1" indent="-342900" hangingPunct="0">
              <a:buFont typeface="Arial" panose="020B0604020202020204" pitchFamily="34" charset="0"/>
              <a:buChar char="•"/>
            </a:pPr>
            <a:r>
              <a:rPr lang="en-CA" sz="2400" dirty="0" smtClean="0"/>
              <a:t>Companies are encouraged to provide their view on how release independence can work: new BCS, release independence from r17…and how this aligns with new channel BW release independence support for the bands.</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References</a:t>
            </a:r>
            <a:endParaRPr lang="en-US" dirty="0"/>
          </a:p>
        </p:txBody>
      </p:sp>
      <p:sp>
        <p:nvSpPr>
          <p:cNvPr id="3" name="内容占位符 2"/>
          <p:cNvSpPr>
            <a:spLocks noGrp="1"/>
          </p:cNvSpPr>
          <p:nvPr>
            <p:ph idx="1"/>
          </p:nvPr>
        </p:nvSpPr>
        <p:spPr/>
        <p:txBody>
          <a:bodyPr/>
          <a:lstStyle/>
          <a:p>
            <a:r>
              <a:rPr lang="en-US" dirty="0" smtClean="0"/>
              <a:t>[1] </a:t>
            </a:r>
            <a:r>
              <a:rPr lang="en-US" dirty="0"/>
              <a:t>R4-2010636 Discussion on UE RF requirement for new channel bandwidth of 35MHz and </a:t>
            </a:r>
            <a:r>
              <a:rPr lang="en-US" dirty="0" smtClean="0"/>
              <a:t>45MHz, </a:t>
            </a:r>
            <a:r>
              <a:rPr lang="en-GB" dirty="0"/>
              <a:t>ZTE</a:t>
            </a:r>
            <a:r>
              <a:rPr lang="en-US" dirty="0"/>
              <a:t> </a:t>
            </a:r>
            <a:r>
              <a:rPr lang="en-US" dirty="0" smtClean="0"/>
              <a:t>Corporation</a:t>
            </a:r>
          </a:p>
          <a:p>
            <a:r>
              <a:rPr lang="en-US" dirty="0" smtClean="0"/>
              <a:t>[2]</a:t>
            </a:r>
            <a:r>
              <a:rPr lang="en-US" dirty="0"/>
              <a:t> </a:t>
            </a:r>
            <a:r>
              <a:rPr lang="en-US" dirty="0" smtClean="0"/>
              <a:t>R4-20</a:t>
            </a:r>
            <a:r>
              <a:rPr lang="en-GB" dirty="0"/>
              <a:t>10504</a:t>
            </a:r>
            <a:r>
              <a:rPr lang="en-US" dirty="0" smtClean="0"/>
              <a:t> </a:t>
            </a:r>
            <a:r>
              <a:rPr lang="en-GB" dirty="0"/>
              <a:t>Overview on introduction of channel bandwidths 35MHz and 45MHz for </a:t>
            </a:r>
            <a:r>
              <a:rPr lang="en-GB" dirty="0" smtClean="0"/>
              <a:t>UE,</a:t>
            </a:r>
            <a:r>
              <a:rPr lang="en-US" dirty="0" smtClean="0"/>
              <a:t> Huawei, </a:t>
            </a:r>
            <a:r>
              <a:rPr lang="en-GB" dirty="0" err="1"/>
              <a:t>HiSilicon</a:t>
            </a:r>
            <a:endParaRPr lang="en-US" dirty="0" smtClean="0"/>
          </a:p>
          <a:p>
            <a:r>
              <a:rPr lang="en-US" dirty="0" smtClean="0"/>
              <a:t>[3] </a:t>
            </a:r>
            <a:r>
              <a:rPr lang="en-GB" dirty="0"/>
              <a:t>R4-2010241</a:t>
            </a:r>
            <a:r>
              <a:rPr lang="en-GB" dirty="0" smtClean="0"/>
              <a:t> </a:t>
            </a:r>
            <a:r>
              <a:rPr lang="en-US" dirty="0"/>
              <a:t>UE Requirements for 35MHz and 45MHz channels in </a:t>
            </a:r>
            <a:r>
              <a:rPr lang="en-US" dirty="0" smtClean="0"/>
              <a:t>FR1, Skyworks Solutions Inc.</a:t>
            </a:r>
          </a:p>
          <a:p>
            <a:pPr marL="0" indent="0">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Background</a:t>
            </a:r>
            <a:endParaRPr lang="en-US" dirty="0"/>
          </a:p>
        </p:txBody>
      </p:sp>
      <p:sp>
        <p:nvSpPr>
          <p:cNvPr id="3" name="内容占位符 2"/>
          <p:cNvSpPr>
            <a:spLocks noGrp="1"/>
          </p:cNvSpPr>
          <p:nvPr>
            <p:ph idx="1"/>
          </p:nvPr>
        </p:nvSpPr>
        <p:spPr/>
        <p:txBody>
          <a:bodyPr>
            <a:normAutofit lnSpcReduction="10000"/>
          </a:bodyPr>
          <a:lstStyle/>
          <a:p>
            <a:r>
              <a:rPr lang="en-US" dirty="0" smtClean="0"/>
              <a:t>New channel bandwidths per band:</a:t>
            </a:r>
          </a:p>
          <a:p>
            <a:pPr lvl="1" hangingPunct="0"/>
            <a:r>
              <a:rPr lang="en-GB" dirty="0"/>
              <a:t>35MHz for NR band n3, n7, n8, n25, n66, n71</a:t>
            </a:r>
            <a:endParaRPr lang="en-US" dirty="0"/>
          </a:p>
          <a:p>
            <a:pPr lvl="1" hangingPunct="0"/>
            <a:r>
              <a:rPr lang="en-GB" dirty="0"/>
              <a:t>45MHz for NR band n3, n25, n66</a:t>
            </a:r>
            <a:r>
              <a:rPr lang="en-GB" dirty="0" smtClean="0"/>
              <a:t>.</a:t>
            </a:r>
            <a:endParaRPr lang="en-US" dirty="0" smtClean="0"/>
          </a:p>
          <a:p>
            <a:r>
              <a:rPr lang="en-US" dirty="0" smtClean="0"/>
              <a:t>Contributions [1], [2], [3] </a:t>
            </a:r>
            <a:r>
              <a:rPr lang="en-US" dirty="0"/>
              <a:t>describe </a:t>
            </a:r>
            <a:r>
              <a:rPr lang="en-US" dirty="0" smtClean="0"/>
              <a:t>specifications and the different areas impacted by the introduction of 35MHz and 45MHz channel bandwidths</a:t>
            </a:r>
          </a:p>
          <a:p>
            <a:r>
              <a:rPr lang="en-CA" dirty="0" smtClean="0"/>
              <a:t>These contribution also discuss specific band aspect that require an update of the requirement, including those that can be scaled according to BW and proposed SU</a:t>
            </a:r>
          </a:p>
          <a:p>
            <a:r>
              <a:rPr lang="en-CA" dirty="0" smtClean="0"/>
              <a:t>Finally [3] discusses the possibility of scaling the REFSENS with bandwidth per bands.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1639" y="365125"/>
            <a:ext cx="10682161" cy="1325563"/>
          </a:xfrm>
        </p:spPr>
        <p:txBody>
          <a:bodyPr/>
          <a:lstStyle/>
          <a:p>
            <a:r>
              <a:rPr lang="en-US" dirty="0" smtClean="0"/>
              <a:t>Background on impact on General requirement</a:t>
            </a:r>
            <a:endParaRPr lang="en-US" dirty="0"/>
          </a:p>
        </p:txBody>
      </p:sp>
      <p:sp>
        <p:nvSpPr>
          <p:cNvPr id="3" name="内容占位符 2"/>
          <p:cNvSpPr>
            <a:spLocks noGrp="1"/>
          </p:cNvSpPr>
          <p:nvPr>
            <p:ph idx="1"/>
          </p:nvPr>
        </p:nvSpPr>
        <p:spPr/>
        <p:txBody>
          <a:bodyPr>
            <a:normAutofit fontScale="92500"/>
          </a:bodyPr>
          <a:lstStyle/>
          <a:p>
            <a:pPr lvl="0" hangingPunct="0"/>
            <a:r>
              <a:rPr lang="x-none"/>
              <a:t>6.3.2	Transmit OFF </a:t>
            </a:r>
            <a:r>
              <a:rPr lang="x-none" smtClean="0"/>
              <a:t>power</a:t>
            </a:r>
            <a:r>
              <a:rPr lang="en-CA" dirty="0" smtClean="0"/>
              <a:t> (related to measurement BW)</a:t>
            </a:r>
            <a:endParaRPr lang="en-US" dirty="0"/>
          </a:p>
          <a:p>
            <a:pPr lvl="0" hangingPunct="0"/>
            <a:r>
              <a:rPr lang="x-none"/>
              <a:t>6.5.1	Occupied </a:t>
            </a:r>
            <a:r>
              <a:rPr lang="x-none" smtClean="0"/>
              <a:t>bandwidth</a:t>
            </a:r>
            <a:r>
              <a:rPr lang="en-CA" dirty="0" smtClean="0"/>
              <a:t> (related to Channel BW)</a:t>
            </a:r>
            <a:endParaRPr lang="en-US" dirty="0"/>
          </a:p>
          <a:p>
            <a:pPr lvl="0" hangingPunct="0"/>
            <a:r>
              <a:rPr lang="x-none"/>
              <a:t>6.5.2.2	Spectrum emission </a:t>
            </a:r>
            <a:r>
              <a:rPr lang="x-none" smtClean="0"/>
              <a:t>mask</a:t>
            </a:r>
            <a:r>
              <a:rPr lang="en-CA" dirty="0" smtClean="0"/>
              <a:t> </a:t>
            </a:r>
            <a:r>
              <a:rPr lang="en-CA" dirty="0"/>
              <a:t>(related to Channel BW)</a:t>
            </a:r>
            <a:endParaRPr lang="en-US" dirty="0"/>
          </a:p>
          <a:p>
            <a:pPr lvl="0" hangingPunct="0"/>
            <a:r>
              <a:rPr lang="x-none" smtClean="0"/>
              <a:t>6.5.2.4</a:t>
            </a:r>
            <a:r>
              <a:rPr lang="x-none"/>
              <a:t>	Adjacent channel leakage </a:t>
            </a:r>
            <a:r>
              <a:rPr lang="x-none" smtClean="0"/>
              <a:t>ratio</a:t>
            </a:r>
            <a:r>
              <a:rPr lang="en-CA" dirty="0"/>
              <a:t> (related to measurement BW)</a:t>
            </a:r>
            <a:endParaRPr lang="en-US" dirty="0"/>
          </a:p>
          <a:p>
            <a:pPr lvl="0" hangingPunct="0"/>
            <a:r>
              <a:rPr lang="x-none"/>
              <a:t>7.4	Maximum input </a:t>
            </a:r>
            <a:r>
              <a:rPr lang="x-none" smtClean="0"/>
              <a:t>level</a:t>
            </a:r>
            <a:r>
              <a:rPr lang="en-CA" dirty="0" smtClean="0"/>
              <a:t> </a:t>
            </a:r>
            <a:r>
              <a:rPr lang="en-CA" dirty="0"/>
              <a:t>(related to Channel BW)</a:t>
            </a:r>
            <a:endParaRPr lang="en-US" dirty="0"/>
          </a:p>
          <a:p>
            <a:pPr hangingPunct="0"/>
            <a:r>
              <a:rPr lang="x-none" smtClean="0"/>
              <a:t>7.5</a:t>
            </a:r>
            <a:r>
              <a:rPr lang="x-none"/>
              <a:t>	Adjacent channel </a:t>
            </a:r>
            <a:r>
              <a:rPr lang="x-none" smtClean="0"/>
              <a:t>selectivity</a:t>
            </a:r>
            <a:r>
              <a:rPr lang="en-CA" dirty="0"/>
              <a:t>(related to Channel BW</a:t>
            </a:r>
            <a:r>
              <a:rPr lang="en-CA" dirty="0" smtClean="0"/>
              <a:t>)</a:t>
            </a:r>
            <a:endParaRPr lang="en-US" dirty="0"/>
          </a:p>
          <a:p>
            <a:pPr hangingPunct="0"/>
            <a:r>
              <a:rPr lang="x-none"/>
              <a:t>7.6	Blocking </a:t>
            </a:r>
            <a:r>
              <a:rPr lang="x-none" smtClean="0"/>
              <a:t>characteristics</a:t>
            </a:r>
            <a:r>
              <a:rPr lang="en-CA" dirty="0" smtClean="0"/>
              <a:t> </a:t>
            </a:r>
            <a:r>
              <a:rPr lang="en-CA" dirty="0"/>
              <a:t>(related to Channel BW</a:t>
            </a:r>
            <a:r>
              <a:rPr lang="en-CA" dirty="0" smtClean="0"/>
              <a:t>)</a:t>
            </a:r>
            <a:endParaRPr lang="en-US" dirty="0"/>
          </a:p>
          <a:p>
            <a:pPr hangingPunct="0"/>
            <a:r>
              <a:rPr lang="x-none"/>
              <a:t>7.7	Spurious </a:t>
            </a:r>
            <a:r>
              <a:rPr lang="x-none" smtClean="0"/>
              <a:t>response</a:t>
            </a:r>
            <a:r>
              <a:rPr lang="en-CA" dirty="0" smtClean="0"/>
              <a:t> </a:t>
            </a:r>
            <a:r>
              <a:rPr lang="en-CA" dirty="0"/>
              <a:t>(related to Channel BW</a:t>
            </a:r>
            <a:r>
              <a:rPr lang="en-CA" dirty="0" smtClean="0"/>
              <a:t>)</a:t>
            </a:r>
            <a:endParaRPr lang="en-US" dirty="0"/>
          </a:p>
          <a:p>
            <a:pPr hangingPunct="0"/>
            <a:r>
              <a:rPr lang="x-none"/>
              <a:t>7.8	Intermodulation </a:t>
            </a:r>
            <a:r>
              <a:rPr lang="x-none" smtClean="0"/>
              <a:t>characteristics</a:t>
            </a:r>
            <a:r>
              <a:rPr lang="en-CA" dirty="0" smtClean="0"/>
              <a:t> </a:t>
            </a:r>
            <a:r>
              <a:rPr lang="en-CA" dirty="0"/>
              <a:t>(related to Channel BW</a:t>
            </a:r>
            <a:r>
              <a:rPr lang="en-CA" dirty="0" smtClean="0"/>
              <a: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32496"/>
          </a:xfrm>
        </p:spPr>
        <p:txBody>
          <a:bodyPr/>
          <a:lstStyle/>
          <a:p>
            <a:r>
              <a:rPr lang="en-US" dirty="0" smtClean="0"/>
              <a:t>Background on SU and WF</a:t>
            </a:r>
            <a:endParaRPr lang="en-US" dirty="0"/>
          </a:p>
        </p:txBody>
      </p:sp>
      <p:sp>
        <p:nvSpPr>
          <p:cNvPr id="3" name="内容占位符 2"/>
          <p:cNvSpPr>
            <a:spLocks noGrp="1"/>
          </p:cNvSpPr>
          <p:nvPr>
            <p:ph idx="1"/>
          </p:nvPr>
        </p:nvSpPr>
        <p:spPr>
          <a:xfrm>
            <a:off x="445062" y="1278541"/>
            <a:ext cx="5437849" cy="3342011"/>
          </a:xfrm>
        </p:spPr>
        <p:txBody>
          <a:bodyPr>
            <a:normAutofit lnSpcReduction="10000"/>
          </a:bodyPr>
          <a:lstStyle/>
          <a:p>
            <a:pPr marL="0" indent="0">
              <a:buNone/>
            </a:pPr>
            <a:r>
              <a:rPr lang="en-CA" dirty="0" smtClean="0"/>
              <a:t>Background: The table below represents SU proposed for second round:</a:t>
            </a:r>
          </a:p>
          <a:p>
            <a:pPr lvl="1"/>
            <a:r>
              <a:rPr lang="en-CA" dirty="0" smtClean="0"/>
              <a:t>Since there is already agreement on 15kHz case (green underline), all measurement BWs for UL requirements can be derived</a:t>
            </a:r>
          </a:p>
          <a:p>
            <a:pPr lvl="1"/>
            <a:r>
              <a:rPr lang="en-CA" dirty="0" smtClean="0"/>
              <a:t>Only REFSENS cannot be scaled for the cases where formal agreement is not reached yet</a:t>
            </a:r>
          </a:p>
        </p:txBody>
      </p:sp>
      <p:graphicFrame>
        <p:nvGraphicFramePr>
          <p:cNvPr id="4" name="Table 3"/>
          <p:cNvGraphicFramePr>
            <a:graphicFrameLocks noGrp="1"/>
          </p:cNvGraphicFramePr>
          <p:nvPr/>
        </p:nvGraphicFramePr>
        <p:xfrm>
          <a:off x="1694405" y="4607787"/>
          <a:ext cx="2813792" cy="1787525"/>
        </p:xfrm>
        <a:graphic>
          <a:graphicData uri="http://schemas.openxmlformats.org/drawingml/2006/table">
            <a:tbl>
              <a:tblPr firstRow="1" firstCol="1" bandRow="1">
                <a:tableStyleId>{5940675A-B579-460E-94D1-54222C63F5DA}</a:tableStyleId>
              </a:tblPr>
              <a:tblGrid>
                <a:gridCol w="717022"/>
                <a:gridCol w="1048385"/>
                <a:gridCol w="1048385"/>
              </a:tblGrid>
              <a:tr h="150495">
                <a:tc rowSpan="2">
                  <a:txBody>
                    <a:bodyPr/>
                    <a:lstStyle/>
                    <a:p>
                      <a:pPr marL="0" marR="0" algn="ctr">
                        <a:lnSpc>
                          <a:spcPct val="115000"/>
                        </a:lnSpc>
                        <a:spcBef>
                          <a:spcPts val="0"/>
                        </a:spcBef>
                        <a:spcAft>
                          <a:spcPts val="0"/>
                        </a:spcAft>
                      </a:pPr>
                      <a:r>
                        <a:rPr lang="en-GB" sz="2000" kern="1200" dirty="0">
                          <a:effectLst/>
                        </a:rPr>
                        <a:t>SCS [kHz] </a:t>
                      </a:r>
                      <a:endParaRPr lang="en-US" sz="2400" dirty="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GB" sz="2000" kern="1200">
                          <a:effectLst/>
                        </a:rPr>
                        <a:t>35 MHz </a:t>
                      </a:r>
                      <a:endParaRPr lang="en-US" sz="240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GB" sz="2000" kern="1200">
                          <a:effectLst/>
                        </a:rPr>
                        <a:t>45 MHz </a:t>
                      </a:r>
                      <a:endParaRPr lang="en-US" sz="2400">
                        <a:effectLst/>
                        <a:latin typeface="Times New Roman" panose="02020603050405020304"/>
                        <a:ea typeface="宋体" panose="02010600030101010101" pitchFamily="2" charset="-122"/>
                      </a:endParaRPr>
                    </a:p>
                  </a:txBody>
                  <a:tcPr marL="68580" marR="68580" marT="6985" marB="0"/>
                </a:tc>
              </a:tr>
              <a:tr h="183515">
                <a:tc vMerge="1">
                  <a:txBody>
                    <a:bodyPr/>
                    <a:lstStyle/>
                    <a:p>
                      <a:endParaRPr lang="en-US"/>
                    </a:p>
                  </a:txBody>
                  <a:tcPr/>
                </a:tc>
                <a:tc>
                  <a:txBody>
                    <a:bodyPr/>
                    <a:lstStyle/>
                    <a:p>
                      <a:pPr marL="0" marR="0" algn="ctr">
                        <a:lnSpc>
                          <a:spcPct val="115000"/>
                        </a:lnSpc>
                        <a:spcBef>
                          <a:spcPts val="0"/>
                        </a:spcBef>
                        <a:spcAft>
                          <a:spcPts val="0"/>
                        </a:spcAft>
                      </a:pPr>
                      <a:r>
                        <a:rPr lang="en-GB" sz="2000" kern="1200">
                          <a:effectLst/>
                        </a:rPr>
                        <a:t>N</a:t>
                      </a:r>
                      <a:r>
                        <a:rPr lang="en-GB" sz="2000" kern="1200" baseline="-25000">
                          <a:effectLst/>
                        </a:rPr>
                        <a:t>RB</a:t>
                      </a:r>
                      <a:r>
                        <a:rPr lang="en-GB" sz="2000" kern="1200">
                          <a:effectLst/>
                        </a:rPr>
                        <a:t> </a:t>
                      </a:r>
                      <a:endParaRPr lang="en-US" sz="240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GB" sz="2000" kern="1200" dirty="0">
                          <a:effectLst/>
                        </a:rPr>
                        <a:t>N</a:t>
                      </a:r>
                      <a:r>
                        <a:rPr lang="en-GB" sz="2000" kern="1200" baseline="-25000" dirty="0">
                          <a:effectLst/>
                        </a:rPr>
                        <a:t>RB</a:t>
                      </a:r>
                      <a:r>
                        <a:rPr lang="en-GB" sz="2000" kern="1200" dirty="0">
                          <a:effectLst/>
                        </a:rPr>
                        <a:t> </a:t>
                      </a:r>
                      <a:endParaRPr lang="en-US" sz="2400" dirty="0">
                        <a:effectLst/>
                        <a:latin typeface="Times New Roman" panose="02020603050405020304"/>
                        <a:ea typeface="宋体" panose="02010600030101010101" pitchFamily="2" charset="-122"/>
                      </a:endParaRPr>
                    </a:p>
                  </a:txBody>
                  <a:tcPr marL="68580" marR="68580" marT="6985" marB="0"/>
                </a:tc>
              </a:tr>
              <a:tr h="135890">
                <a:tc>
                  <a:txBody>
                    <a:bodyPr/>
                    <a:lstStyle/>
                    <a:p>
                      <a:pPr marL="0" marR="0" algn="ctr">
                        <a:lnSpc>
                          <a:spcPct val="115000"/>
                        </a:lnSpc>
                        <a:spcBef>
                          <a:spcPts val="0"/>
                        </a:spcBef>
                        <a:spcAft>
                          <a:spcPts val="0"/>
                        </a:spcAft>
                      </a:pPr>
                      <a:r>
                        <a:rPr lang="en-GB" sz="2000" kern="1200">
                          <a:effectLst/>
                        </a:rPr>
                        <a:t>15 </a:t>
                      </a:r>
                      <a:endParaRPr lang="en-US" sz="240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US" sz="2000">
                          <a:effectLst/>
                          <a:highlight>
                            <a:srgbClr val="00FF00"/>
                          </a:highlight>
                        </a:rPr>
                        <a:t>[188</a:t>
                      </a:r>
                      <a:r>
                        <a:rPr lang="en-US" sz="2000">
                          <a:effectLst/>
                        </a:rPr>
                        <a:t>]</a:t>
                      </a:r>
                      <a:endParaRPr lang="en-US" sz="240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GB" sz="2000" kern="1200">
                          <a:effectLst/>
                          <a:highlight>
                            <a:srgbClr val="00FF00"/>
                          </a:highlight>
                        </a:rPr>
                        <a:t>[243</a:t>
                      </a:r>
                      <a:r>
                        <a:rPr lang="en-GB" sz="2000" kern="1200">
                          <a:effectLst/>
                        </a:rPr>
                        <a:t>]</a:t>
                      </a:r>
                      <a:endParaRPr lang="en-US" sz="2400">
                        <a:effectLst/>
                        <a:latin typeface="Times New Roman" panose="02020603050405020304"/>
                        <a:ea typeface="宋体" panose="02010600030101010101" pitchFamily="2" charset="-122"/>
                      </a:endParaRPr>
                    </a:p>
                  </a:txBody>
                  <a:tcPr marL="68580" marR="68580" marT="6985" marB="0"/>
                </a:tc>
              </a:tr>
              <a:tr h="0">
                <a:tc>
                  <a:txBody>
                    <a:bodyPr/>
                    <a:lstStyle/>
                    <a:p>
                      <a:pPr marL="0" marR="0" algn="ctr">
                        <a:lnSpc>
                          <a:spcPct val="115000"/>
                        </a:lnSpc>
                        <a:spcBef>
                          <a:spcPts val="0"/>
                        </a:spcBef>
                        <a:spcAft>
                          <a:spcPts val="0"/>
                        </a:spcAft>
                      </a:pPr>
                      <a:r>
                        <a:rPr lang="en-GB" sz="2000" kern="1200">
                          <a:effectLst/>
                        </a:rPr>
                        <a:t>30 </a:t>
                      </a:r>
                      <a:endParaRPr lang="en-US" sz="240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US" sz="2000">
                          <a:effectLst/>
                        </a:rPr>
                        <a:t>[ 92]</a:t>
                      </a:r>
                      <a:endParaRPr lang="en-US" sz="240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US" sz="2000">
                          <a:effectLst/>
                        </a:rPr>
                        <a:t>[119]</a:t>
                      </a:r>
                      <a:endParaRPr lang="en-US" sz="2400">
                        <a:effectLst/>
                        <a:latin typeface="Times New Roman" panose="02020603050405020304"/>
                        <a:ea typeface="宋体" panose="02010600030101010101" pitchFamily="2" charset="-122"/>
                      </a:endParaRPr>
                    </a:p>
                  </a:txBody>
                  <a:tcPr marL="68580" marR="68580" marT="6985" marB="0"/>
                </a:tc>
              </a:tr>
              <a:tr h="0">
                <a:tc>
                  <a:txBody>
                    <a:bodyPr/>
                    <a:lstStyle/>
                    <a:p>
                      <a:pPr marL="0" marR="0" algn="ctr">
                        <a:lnSpc>
                          <a:spcPct val="115000"/>
                        </a:lnSpc>
                        <a:spcBef>
                          <a:spcPts val="0"/>
                        </a:spcBef>
                        <a:spcAft>
                          <a:spcPts val="0"/>
                        </a:spcAft>
                      </a:pPr>
                      <a:r>
                        <a:rPr lang="en-GB" sz="2000" kern="1200" dirty="0">
                          <a:effectLst/>
                        </a:rPr>
                        <a:t>60 </a:t>
                      </a:r>
                      <a:endParaRPr lang="en-US" sz="2400" dirty="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US" sz="2000" dirty="0">
                          <a:effectLst/>
                        </a:rPr>
                        <a:t>[44]</a:t>
                      </a:r>
                      <a:endParaRPr lang="en-US" sz="2400" dirty="0">
                        <a:effectLst/>
                        <a:latin typeface="Times New Roman" panose="02020603050405020304"/>
                        <a:ea typeface="宋体" panose="02010600030101010101" pitchFamily="2" charset="-122"/>
                      </a:endParaRPr>
                    </a:p>
                  </a:txBody>
                  <a:tcPr marL="68580" marR="68580" marT="6985" marB="0"/>
                </a:tc>
                <a:tc>
                  <a:txBody>
                    <a:bodyPr/>
                    <a:lstStyle/>
                    <a:p>
                      <a:pPr marL="0" marR="0" algn="ctr">
                        <a:lnSpc>
                          <a:spcPct val="115000"/>
                        </a:lnSpc>
                        <a:spcBef>
                          <a:spcPts val="0"/>
                        </a:spcBef>
                        <a:spcAft>
                          <a:spcPts val="0"/>
                        </a:spcAft>
                      </a:pPr>
                      <a:r>
                        <a:rPr lang="en-US" sz="2000" dirty="0">
                          <a:effectLst/>
                          <a:highlight>
                            <a:srgbClr val="00FF00"/>
                          </a:highlight>
                        </a:rPr>
                        <a:t>[58</a:t>
                      </a:r>
                      <a:r>
                        <a:rPr lang="en-US" sz="2000" dirty="0">
                          <a:effectLst/>
                        </a:rPr>
                        <a:t>]</a:t>
                      </a:r>
                      <a:endParaRPr lang="en-US" sz="2400" dirty="0">
                        <a:effectLst/>
                        <a:latin typeface="Times New Roman" panose="02020603050405020304"/>
                        <a:ea typeface="宋体" panose="02010600030101010101" pitchFamily="2" charset="-122"/>
                      </a:endParaRPr>
                    </a:p>
                  </a:txBody>
                  <a:tcPr marL="68580" marR="68580" marT="6985" marB="0"/>
                </a:tc>
              </a:tr>
            </a:tbl>
          </a:graphicData>
        </a:graphic>
      </p:graphicFrame>
      <p:sp>
        <p:nvSpPr>
          <p:cNvPr id="5" name="内容占位符 2"/>
          <p:cNvSpPr txBox="1"/>
          <p:nvPr/>
        </p:nvSpPr>
        <p:spPr>
          <a:xfrm>
            <a:off x="6319880" y="1228640"/>
            <a:ext cx="5234199" cy="3610397"/>
          </a:xfrm>
          <a:prstGeom prst="rect">
            <a:avLst/>
          </a:prstGeom>
          <a:ln w="28575">
            <a:solidFill>
              <a:schemeClr val="accent6"/>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CA" dirty="0" smtClean="0"/>
              <a:t>WF on measurement BW for ACLR minimum output power </a:t>
            </a:r>
            <a:r>
              <a:rPr lang="en-US" altLang="en-CA" dirty="0" smtClean="0"/>
              <a:t>and t</a:t>
            </a:r>
            <a:r>
              <a:rPr lang="en-CA" dirty="0" smtClean="0"/>
              <a:t>ransmit OFF power</a:t>
            </a:r>
          </a:p>
          <a:p>
            <a:pPr marL="0" indent="0" algn="ctr">
              <a:buFont typeface="Arial" panose="020B0604020202020204" pitchFamily="34" charset="0"/>
              <a:buNone/>
            </a:pPr>
            <a:endParaRPr lang="en-CA" dirty="0"/>
          </a:p>
          <a:p>
            <a:pPr marL="0" indent="0" algn="ctr">
              <a:buFont typeface="Arial" panose="020B0604020202020204" pitchFamily="34" charset="0"/>
              <a:buNone/>
            </a:pPr>
            <a:endParaRPr lang="en-CA" dirty="0" smtClean="0"/>
          </a:p>
          <a:p>
            <a:pPr marL="0" indent="0" algn="ctr">
              <a:buFont typeface="Arial" panose="020B0604020202020204" pitchFamily="34" charset="0"/>
              <a:buNone/>
            </a:pPr>
            <a:endParaRPr lang="en-CA" dirty="0"/>
          </a:p>
          <a:p>
            <a:pPr marL="0" indent="0" algn="ctr">
              <a:buFont typeface="Arial" panose="020B0604020202020204" pitchFamily="34" charset="0"/>
              <a:buNone/>
            </a:pPr>
            <a:endParaRPr lang="en-CA" dirty="0" smtClean="0"/>
          </a:p>
          <a:p>
            <a:pPr marL="0" indent="0" algn="ctr">
              <a:buFont typeface="Arial" panose="020B0604020202020204" pitchFamily="34" charset="0"/>
              <a:buNone/>
            </a:pPr>
            <a:endParaRPr lang="en-CA" dirty="0" smtClean="0"/>
          </a:p>
        </p:txBody>
      </p:sp>
      <p:graphicFrame>
        <p:nvGraphicFramePr>
          <p:cNvPr id="7" name="Table 6"/>
          <p:cNvGraphicFramePr>
            <a:graphicFrameLocks noGrp="1"/>
          </p:cNvGraphicFramePr>
          <p:nvPr/>
        </p:nvGraphicFramePr>
        <p:xfrm>
          <a:off x="6584591" y="2395328"/>
          <a:ext cx="4671060" cy="2243328"/>
        </p:xfrm>
        <a:graphic>
          <a:graphicData uri="http://schemas.openxmlformats.org/drawingml/2006/table">
            <a:tbl>
              <a:tblPr firstRow="1" firstCol="1" bandRow="1">
                <a:tableStyleId>{5940675A-B579-460E-94D1-54222C63F5DA}</a:tableStyleId>
              </a:tblPr>
              <a:tblGrid>
                <a:gridCol w="1493468"/>
                <a:gridCol w="1588796"/>
                <a:gridCol w="1588796"/>
              </a:tblGrid>
              <a:tr h="142875">
                <a:tc>
                  <a:txBody>
                    <a:bodyPr/>
                    <a:lstStyle/>
                    <a:p>
                      <a:pPr marL="0" marR="0" algn="ctr">
                        <a:lnSpc>
                          <a:spcPct val="115000"/>
                        </a:lnSpc>
                        <a:spcBef>
                          <a:spcPts val="0"/>
                        </a:spcBef>
                        <a:spcAft>
                          <a:spcPts val="0"/>
                        </a:spcAft>
                      </a:pPr>
                      <a:r>
                        <a:rPr lang="en-GB" sz="1600" dirty="0">
                          <a:effectLst/>
                        </a:rPr>
                        <a:t>Channel bandwidth</a:t>
                      </a:r>
                      <a:endParaRPr lang="en-US" sz="2400" dirty="0">
                        <a:effectLst/>
                      </a:endParaRPr>
                    </a:p>
                    <a:p>
                      <a:pPr marL="0" marR="0" algn="ctr">
                        <a:lnSpc>
                          <a:spcPct val="115000"/>
                        </a:lnSpc>
                        <a:spcBef>
                          <a:spcPts val="0"/>
                        </a:spcBef>
                        <a:spcAft>
                          <a:spcPts val="0"/>
                        </a:spcAft>
                      </a:pPr>
                      <a:r>
                        <a:rPr lang="en-GB" sz="1600" dirty="0">
                          <a:effectLst/>
                        </a:rPr>
                        <a:t>(MHz)</a:t>
                      </a:r>
                      <a:endParaRPr lang="en-US" sz="2400" dirty="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Minimum output power</a:t>
                      </a:r>
                      <a:endParaRPr lang="en-US" sz="2400">
                        <a:effectLst/>
                      </a:endParaRPr>
                    </a:p>
                    <a:p>
                      <a:pPr marL="0" marR="0" algn="ctr">
                        <a:lnSpc>
                          <a:spcPct val="115000"/>
                        </a:lnSpc>
                        <a:spcBef>
                          <a:spcPts val="0"/>
                        </a:spcBef>
                        <a:spcAft>
                          <a:spcPts val="0"/>
                        </a:spcAft>
                      </a:pPr>
                      <a:r>
                        <a:rPr lang="en-GB" sz="1600">
                          <a:effectLst/>
                        </a:rPr>
                        <a:t>(dBm)</a:t>
                      </a:r>
                      <a:endParaRPr lang="en-US" sz="24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Measurement bandwidth</a:t>
                      </a:r>
                      <a:endParaRPr lang="en-US" sz="2400">
                        <a:effectLst/>
                      </a:endParaRPr>
                    </a:p>
                    <a:p>
                      <a:pPr marL="0" marR="0" algn="ctr">
                        <a:lnSpc>
                          <a:spcPct val="115000"/>
                        </a:lnSpc>
                        <a:spcBef>
                          <a:spcPts val="0"/>
                        </a:spcBef>
                        <a:spcAft>
                          <a:spcPts val="0"/>
                        </a:spcAft>
                      </a:pPr>
                      <a:r>
                        <a:rPr lang="en-GB" sz="1600">
                          <a:effectLst/>
                        </a:rPr>
                        <a:t>(MHz)</a:t>
                      </a:r>
                      <a:endParaRPr lang="en-US" sz="2400">
                        <a:effectLst/>
                        <a:latin typeface="Times New Roman" panose="02020603050405020304"/>
                        <a:ea typeface="MS Mincho" panose="02020609040205080304" charset="-128"/>
                      </a:endParaRPr>
                    </a:p>
                  </a:txBody>
                  <a:tcPr marL="68580" marR="68580" marT="0" marB="0"/>
                </a:tc>
              </a:tr>
              <a:tr h="142875">
                <a:tc>
                  <a:txBody>
                    <a:bodyPr/>
                    <a:lstStyle/>
                    <a:p>
                      <a:pPr marL="0" marR="0" algn="ctr">
                        <a:lnSpc>
                          <a:spcPct val="115000"/>
                        </a:lnSpc>
                        <a:spcBef>
                          <a:spcPts val="0"/>
                        </a:spcBef>
                        <a:spcAft>
                          <a:spcPts val="0"/>
                        </a:spcAft>
                      </a:pPr>
                      <a:r>
                        <a:rPr lang="en-GB" sz="1600" dirty="0">
                          <a:effectLst/>
                        </a:rPr>
                        <a:t>30</a:t>
                      </a:r>
                      <a:endParaRPr lang="en-US" sz="2400" dirty="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-38.2</a:t>
                      </a:r>
                      <a:endParaRPr lang="en-US" sz="24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28.815</a:t>
                      </a:r>
                      <a:endParaRPr lang="en-US" sz="2400">
                        <a:effectLst/>
                        <a:latin typeface="Times New Roman" panose="02020603050405020304"/>
                        <a:ea typeface="MS Mincho" panose="02020609040205080304" charset="-128"/>
                      </a:endParaRPr>
                    </a:p>
                  </a:txBody>
                  <a:tcPr marL="68580" marR="68580" marT="0" marB="0"/>
                </a:tc>
              </a:tr>
              <a:tr h="142875">
                <a:tc>
                  <a:txBody>
                    <a:bodyPr/>
                    <a:lstStyle/>
                    <a:p>
                      <a:pPr marL="0" marR="0" algn="ctr">
                        <a:lnSpc>
                          <a:spcPct val="115000"/>
                        </a:lnSpc>
                        <a:spcBef>
                          <a:spcPts val="0"/>
                        </a:spcBef>
                        <a:spcAft>
                          <a:spcPts val="0"/>
                        </a:spcAft>
                      </a:pPr>
                      <a:r>
                        <a:rPr lang="en-US" sz="1600" dirty="0">
                          <a:effectLst/>
                        </a:rPr>
                        <a:t>35</a:t>
                      </a:r>
                      <a:endParaRPr lang="en-US" sz="2400" dirty="0">
                        <a:effectLst/>
                        <a:latin typeface="Times New Roman" panose="02020603050405020304"/>
                        <a:ea typeface="MS Mincho" panose="02020609040205080304" charset="-128"/>
                      </a:endParaRPr>
                    </a:p>
                  </a:txBody>
                  <a:tcPr marL="68580" marR="68580" marT="0" marB="0" anchor="ctr">
                    <a:solidFill>
                      <a:srgbClr val="92D050"/>
                    </a:solidFill>
                  </a:tcPr>
                </a:tc>
                <a:tc>
                  <a:txBody>
                    <a:bodyPr/>
                    <a:lstStyle/>
                    <a:p>
                      <a:pPr marL="0" marR="0" algn="ctr">
                        <a:lnSpc>
                          <a:spcPct val="115000"/>
                        </a:lnSpc>
                        <a:spcBef>
                          <a:spcPts val="0"/>
                        </a:spcBef>
                        <a:spcAft>
                          <a:spcPts val="0"/>
                        </a:spcAft>
                      </a:pPr>
                      <a:r>
                        <a:rPr lang="en-US" sz="1600" dirty="0">
                          <a:effectLst/>
                        </a:rPr>
                        <a:t>-37.5</a:t>
                      </a:r>
                      <a:endParaRPr lang="en-US" sz="2400" dirty="0">
                        <a:effectLst/>
                        <a:latin typeface="Times New Roman" panose="02020603050405020304"/>
                        <a:ea typeface="MS Mincho" panose="02020609040205080304" charset="-128"/>
                      </a:endParaRPr>
                    </a:p>
                  </a:txBody>
                  <a:tcPr marL="68580" marR="68580" marT="0" marB="0" anchor="ctr">
                    <a:solidFill>
                      <a:srgbClr val="92D050"/>
                    </a:solidFill>
                  </a:tcPr>
                </a:tc>
                <a:tc>
                  <a:txBody>
                    <a:bodyPr/>
                    <a:lstStyle/>
                    <a:p>
                      <a:pPr marL="0" marR="0" algn="ctr">
                        <a:lnSpc>
                          <a:spcPct val="115000"/>
                        </a:lnSpc>
                        <a:spcBef>
                          <a:spcPts val="0"/>
                        </a:spcBef>
                        <a:spcAft>
                          <a:spcPts val="0"/>
                        </a:spcAft>
                      </a:pPr>
                      <a:r>
                        <a:rPr lang="en-US" sz="1600" dirty="0">
                          <a:effectLst/>
                        </a:rPr>
                        <a:t>33.855</a:t>
                      </a:r>
                      <a:endParaRPr lang="en-US" sz="2400" dirty="0">
                        <a:effectLst/>
                        <a:latin typeface="Times New Roman" panose="02020603050405020304"/>
                        <a:ea typeface="MS Mincho" panose="02020609040205080304" charset="-128"/>
                      </a:endParaRPr>
                    </a:p>
                  </a:txBody>
                  <a:tcPr marL="68580" marR="68580" marT="0" marB="0">
                    <a:solidFill>
                      <a:srgbClr val="92D050"/>
                    </a:solidFill>
                  </a:tcPr>
                </a:tc>
              </a:tr>
              <a:tr h="142875">
                <a:tc>
                  <a:txBody>
                    <a:bodyPr/>
                    <a:lstStyle/>
                    <a:p>
                      <a:pPr marL="0" marR="0" algn="ctr">
                        <a:lnSpc>
                          <a:spcPct val="115000"/>
                        </a:lnSpc>
                        <a:spcBef>
                          <a:spcPts val="0"/>
                        </a:spcBef>
                        <a:spcAft>
                          <a:spcPts val="0"/>
                        </a:spcAft>
                      </a:pPr>
                      <a:r>
                        <a:rPr lang="en-GB" sz="1600" dirty="0">
                          <a:effectLst/>
                        </a:rPr>
                        <a:t>40</a:t>
                      </a:r>
                      <a:endParaRPr lang="en-US" sz="2400" dirty="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-37</a:t>
                      </a:r>
                      <a:endParaRPr lang="en-US" sz="24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38.895</a:t>
                      </a:r>
                      <a:endParaRPr lang="en-US" sz="2400">
                        <a:effectLst/>
                        <a:latin typeface="Times New Roman" panose="02020603050405020304"/>
                        <a:ea typeface="MS Mincho" panose="02020609040205080304" charset="-128"/>
                      </a:endParaRPr>
                    </a:p>
                  </a:txBody>
                  <a:tcPr marL="68580" marR="68580" marT="0" marB="0"/>
                </a:tc>
              </a:tr>
              <a:tr h="142875">
                <a:tc>
                  <a:txBody>
                    <a:bodyPr/>
                    <a:lstStyle/>
                    <a:p>
                      <a:pPr marL="0" marR="0" algn="ctr">
                        <a:lnSpc>
                          <a:spcPct val="115000"/>
                        </a:lnSpc>
                        <a:spcBef>
                          <a:spcPts val="0"/>
                        </a:spcBef>
                        <a:spcAft>
                          <a:spcPts val="0"/>
                        </a:spcAft>
                      </a:pPr>
                      <a:r>
                        <a:rPr lang="en-US" sz="1600" dirty="0">
                          <a:effectLst/>
                        </a:rPr>
                        <a:t>45</a:t>
                      </a:r>
                      <a:endParaRPr lang="en-US" sz="2400" dirty="0">
                        <a:effectLst/>
                        <a:latin typeface="Times New Roman" panose="02020603050405020304"/>
                        <a:ea typeface="MS Mincho" panose="02020609040205080304" charset="-128"/>
                      </a:endParaRPr>
                    </a:p>
                  </a:txBody>
                  <a:tcPr marL="68580" marR="68580" marT="0" marB="0" anchor="ctr">
                    <a:solidFill>
                      <a:srgbClr val="92D050"/>
                    </a:solidFill>
                  </a:tcPr>
                </a:tc>
                <a:tc>
                  <a:txBody>
                    <a:bodyPr/>
                    <a:lstStyle/>
                    <a:p>
                      <a:pPr marL="0" marR="0" algn="ctr">
                        <a:lnSpc>
                          <a:spcPct val="115000"/>
                        </a:lnSpc>
                        <a:spcBef>
                          <a:spcPts val="0"/>
                        </a:spcBef>
                        <a:spcAft>
                          <a:spcPts val="0"/>
                        </a:spcAft>
                      </a:pPr>
                      <a:r>
                        <a:rPr lang="en-US" sz="1600" dirty="0">
                          <a:effectLst/>
                        </a:rPr>
                        <a:t>-36.5</a:t>
                      </a:r>
                      <a:endParaRPr lang="en-US" sz="2400" dirty="0">
                        <a:effectLst/>
                        <a:latin typeface="Times New Roman" panose="02020603050405020304"/>
                        <a:ea typeface="MS Mincho" panose="02020609040205080304" charset="-128"/>
                      </a:endParaRPr>
                    </a:p>
                  </a:txBody>
                  <a:tcPr marL="68580" marR="68580" marT="0" marB="0" anchor="ctr">
                    <a:solidFill>
                      <a:srgbClr val="92D050"/>
                    </a:solidFill>
                  </a:tcPr>
                </a:tc>
                <a:tc>
                  <a:txBody>
                    <a:bodyPr/>
                    <a:lstStyle/>
                    <a:p>
                      <a:pPr marL="0" marR="0" algn="ctr">
                        <a:lnSpc>
                          <a:spcPct val="115000"/>
                        </a:lnSpc>
                        <a:spcBef>
                          <a:spcPts val="0"/>
                        </a:spcBef>
                        <a:spcAft>
                          <a:spcPts val="0"/>
                        </a:spcAft>
                      </a:pPr>
                      <a:r>
                        <a:rPr lang="en-US" sz="1600" dirty="0">
                          <a:effectLst/>
                        </a:rPr>
                        <a:t>43.755</a:t>
                      </a:r>
                      <a:endParaRPr lang="en-US" sz="2400" dirty="0">
                        <a:effectLst/>
                        <a:latin typeface="Times New Roman" panose="02020603050405020304"/>
                        <a:ea typeface="MS Mincho" panose="02020609040205080304" charset="-128"/>
                      </a:endParaRPr>
                    </a:p>
                  </a:txBody>
                  <a:tcPr marL="68580" marR="68580" marT="0" marB="0">
                    <a:solidFill>
                      <a:srgbClr val="92D050"/>
                    </a:solidFill>
                  </a:tcPr>
                </a:tc>
              </a:tr>
              <a:tr h="142875">
                <a:tc>
                  <a:txBody>
                    <a:bodyPr/>
                    <a:lstStyle/>
                    <a:p>
                      <a:pPr marL="0" marR="0" algn="ctr">
                        <a:lnSpc>
                          <a:spcPct val="115000"/>
                        </a:lnSpc>
                        <a:spcBef>
                          <a:spcPts val="0"/>
                        </a:spcBef>
                        <a:spcAft>
                          <a:spcPts val="0"/>
                        </a:spcAft>
                      </a:pPr>
                      <a:r>
                        <a:rPr lang="en-GB" sz="1600" dirty="0">
                          <a:effectLst/>
                        </a:rPr>
                        <a:t>50</a:t>
                      </a:r>
                      <a:endParaRPr lang="en-US" sz="2400" dirty="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a:effectLst/>
                        </a:rPr>
                        <a:t>-36</a:t>
                      </a:r>
                      <a:endParaRPr lang="en-US" sz="24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1600" dirty="0">
                          <a:effectLst/>
                        </a:rPr>
                        <a:t>48.615</a:t>
                      </a:r>
                      <a:endParaRPr lang="en-US" sz="2400" dirty="0">
                        <a:effectLst/>
                        <a:latin typeface="Times New Roman" panose="02020603050405020304"/>
                        <a:ea typeface="MS Mincho" panose="02020609040205080304" charset="-128"/>
                      </a:endParaRPr>
                    </a:p>
                  </a:txBody>
                  <a:tcPr marL="68580" marR="68580" marT="0" marB="0"/>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32496"/>
          </a:xfrm>
        </p:spPr>
        <p:txBody>
          <a:bodyPr/>
          <a:lstStyle/>
          <a:p>
            <a:r>
              <a:rPr lang="en-US" dirty="0" smtClean="0"/>
              <a:t>WF on SEM</a:t>
            </a:r>
            <a:endParaRPr lang="en-US" dirty="0"/>
          </a:p>
        </p:txBody>
      </p:sp>
      <p:graphicFrame>
        <p:nvGraphicFramePr>
          <p:cNvPr id="10" name="Content Placeholder 9"/>
          <p:cNvGraphicFramePr>
            <a:graphicFrameLocks noGrp="1"/>
          </p:cNvGraphicFramePr>
          <p:nvPr>
            <p:ph idx="1"/>
          </p:nvPr>
        </p:nvGraphicFramePr>
        <p:xfrm>
          <a:off x="6382929" y="726923"/>
          <a:ext cx="5055785" cy="5152644"/>
        </p:xfrm>
        <a:graphic>
          <a:graphicData uri="http://schemas.openxmlformats.org/drawingml/2006/table">
            <a:tbl>
              <a:tblPr firstRow="1" firstCol="1" bandRow="1">
                <a:tableStyleId>{5940675A-B579-460E-94D1-54222C63F5DA}</a:tableStyleId>
              </a:tblPr>
              <a:tblGrid>
                <a:gridCol w="770075"/>
                <a:gridCol w="417709"/>
                <a:gridCol w="368133"/>
                <a:gridCol w="368133"/>
                <a:gridCol w="368133"/>
                <a:gridCol w="368133"/>
                <a:gridCol w="417709"/>
                <a:gridCol w="417709"/>
                <a:gridCol w="570982"/>
                <a:gridCol w="989069"/>
              </a:tblGrid>
              <a:tr h="155405">
                <a:tc gridSpan="10">
                  <a:txBody>
                    <a:bodyPr/>
                    <a:lstStyle/>
                    <a:p>
                      <a:pPr marL="0" marR="0" algn="ctr">
                        <a:lnSpc>
                          <a:spcPct val="115000"/>
                        </a:lnSpc>
                        <a:spcBef>
                          <a:spcPts val="0"/>
                        </a:spcBef>
                        <a:spcAft>
                          <a:spcPts val="0"/>
                        </a:spcAft>
                      </a:pPr>
                      <a:r>
                        <a:rPr lang="en-GB" sz="1050" dirty="0">
                          <a:effectLst/>
                        </a:rPr>
                        <a:t>Spectrum emission limit (</a:t>
                      </a:r>
                      <a:r>
                        <a:rPr lang="en-GB" sz="1050" dirty="0" err="1">
                          <a:effectLst/>
                        </a:rPr>
                        <a:t>dBm</a:t>
                      </a:r>
                      <a:r>
                        <a:rPr lang="en-GB" sz="1050" dirty="0">
                          <a:effectLst/>
                        </a:rPr>
                        <a:t>) / Channel bandwidth</a:t>
                      </a:r>
                      <a:endParaRPr lang="en-US" sz="1400" dirty="0">
                        <a:effectLst/>
                        <a:latin typeface="Times New Roman" panose="02020603050405020304"/>
                        <a:ea typeface="MS Mincho" panose="02020609040205080304" charset="-128"/>
                      </a:endParaRPr>
                    </a:p>
                  </a:txBody>
                  <a:tcPr marL="67567" marR="67567"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10810">
                <a:tc>
                  <a:txBody>
                    <a:bodyPr/>
                    <a:lstStyle/>
                    <a:p>
                      <a:pPr marL="0" marR="0" algn="ctr">
                        <a:lnSpc>
                          <a:spcPct val="115000"/>
                        </a:lnSpc>
                        <a:spcBef>
                          <a:spcPts val="0"/>
                        </a:spcBef>
                        <a:spcAft>
                          <a:spcPts val="0"/>
                        </a:spcAft>
                      </a:pPr>
                      <a:r>
                        <a:rPr lang="en-GB" sz="1050">
                          <a:effectLst/>
                        </a:rPr>
                        <a:t>Δf</a:t>
                      </a:r>
                      <a:r>
                        <a:rPr lang="en-GB" sz="1050" baseline="-25000">
                          <a:effectLst/>
                        </a:rPr>
                        <a:t>OOB</a:t>
                      </a:r>
                      <a:endParaRPr lang="en-US" sz="1400">
                        <a:effectLst/>
                      </a:endParaRPr>
                    </a:p>
                    <a:p>
                      <a:pPr marL="0" marR="0" algn="ctr">
                        <a:lnSpc>
                          <a:spcPct val="115000"/>
                        </a:lnSpc>
                        <a:spcBef>
                          <a:spcPts val="0"/>
                        </a:spcBef>
                        <a:spcAft>
                          <a:spcPts val="0"/>
                        </a:spcAft>
                      </a:pPr>
                      <a:r>
                        <a:rPr lang="en-GB" sz="1050">
                          <a:effectLst/>
                        </a:rPr>
                        <a:t>(MHz)</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5</a:t>
                      </a:r>
                      <a:endParaRPr lang="en-US" sz="1400">
                        <a:effectLst/>
                      </a:endParaRPr>
                    </a:p>
                    <a:p>
                      <a:pPr marL="0" marR="0" algn="ctr">
                        <a:lnSpc>
                          <a:spcPct val="115000"/>
                        </a:lnSpc>
                        <a:spcBef>
                          <a:spcPts val="0"/>
                        </a:spcBef>
                        <a:spcAft>
                          <a:spcPts val="0"/>
                        </a:spcAft>
                      </a:pPr>
                      <a:r>
                        <a:rPr lang="en-GB" sz="1050">
                          <a:effectLst/>
                        </a:rPr>
                        <a:t>MHz</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a:effectLst/>
                        </a:rPr>
                        <a:t>...</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30 MHz</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US" sz="1050" dirty="0">
                          <a:solidFill>
                            <a:srgbClr val="FF0000"/>
                          </a:solidFill>
                          <a:effectLst/>
                        </a:rPr>
                        <a:t>35 MHz</a:t>
                      </a:r>
                      <a:endParaRPr lang="en-US" sz="1400" dirty="0">
                        <a:solidFill>
                          <a:srgbClr val="FF0000"/>
                        </a:solidFill>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40</a:t>
                      </a:r>
                      <a:endParaRPr lang="en-US" sz="1400">
                        <a:effectLst/>
                      </a:endParaRPr>
                    </a:p>
                    <a:p>
                      <a:pPr marL="0" marR="0" algn="ctr">
                        <a:lnSpc>
                          <a:spcPct val="115000"/>
                        </a:lnSpc>
                        <a:spcBef>
                          <a:spcPts val="0"/>
                        </a:spcBef>
                        <a:spcAft>
                          <a:spcPts val="0"/>
                        </a:spcAft>
                      </a:pPr>
                      <a:r>
                        <a:rPr lang="en-GB" sz="1050">
                          <a:effectLst/>
                        </a:rPr>
                        <a:t>MHz</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US" sz="1050" dirty="0" smtClean="0">
                          <a:solidFill>
                            <a:srgbClr val="FF0000"/>
                          </a:solidFill>
                          <a:effectLst/>
                        </a:rPr>
                        <a:t>45</a:t>
                      </a:r>
                    </a:p>
                    <a:p>
                      <a:pPr marL="0" marR="0" algn="ctr">
                        <a:lnSpc>
                          <a:spcPct val="115000"/>
                        </a:lnSpc>
                        <a:spcBef>
                          <a:spcPts val="0"/>
                        </a:spcBef>
                        <a:spcAft>
                          <a:spcPts val="0"/>
                        </a:spcAft>
                      </a:pPr>
                      <a:r>
                        <a:rPr lang="en-US" sz="1050" dirty="0" smtClean="0">
                          <a:solidFill>
                            <a:srgbClr val="FF0000"/>
                          </a:solidFill>
                          <a:effectLst/>
                        </a:rPr>
                        <a:t>MHz</a:t>
                      </a:r>
                      <a:endParaRPr lang="en-US" sz="1400" dirty="0">
                        <a:solidFill>
                          <a:srgbClr val="FF0000"/>
                        </a:solidFill>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50</a:t>
                      </a:r>
                      <a:endParaRPr lang="en-US" sz="1400">
                        <a:effectLst/>
                      </a:endParaRPr>
                    </a:p>
                    <a:p>
                      <a:pPr marL="0" marR="0" algn="ctr">
                        <a:lnSpc>
                          <a:spcPct val="115000"/>
                        </a:lnSpc>
                        <a:spcBef>
                          <a:spcPts val="0"/>
                        </a:spcBef>
                        <a:spcAft>
                          <a:spcPts val="0"/>
                        </a:spcAft>
                      </a:pPr>
                      <a:r>
                        <a:rPr lang="en-GB" sz="1050">
                          <a:effectLst/>
                        </a:rPr>
                        <a:t>MHz</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dirty="0">
                          <a:effectLst/>
                        </a:rPr>
                        <a:t>...</a:t>
                      </a:r>
                      <a:endParaRPr lang="en-US" sz="1400" dirty="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Measurement bandwidth</a:t>
                      </a:r>
                      <a:endParaRPr lang="en-US" sz="1400">
                        <a:effectLst/>
                        <a:latin typeface="Times New Roman" panose="02020603050405020304"/>
                        <a:ea typeface="MS Mincho" panose="02020609040205080304" charset="-128"/>
                      </a:endParaRPr>
                    </a:p>
                  </a:txBody>
                  <a:tcPr marL="67567" marR="67567" marT="0" marB="0"/>
                </a:tc>
              </a:tr>
              <a:tr h="310810">
                <a:tc>
                  <a:txBody>
                    <a:bodyPr/>
                    <a:lstStyle/>
                    <a:p>
                      <a:pPr marL="0" marR="0" algn="ctr">
                        <a:lnSpc>
                          <a:spcPct val="115000"/>
                        </a:lnSpc>
                        <a:spcBef>
                          <a:spcPts val="0"/>
                        </a:spcBef>
                        <a:spcAft>
                          <a:spcPts val="0"/>
                        </a:spcAft>
                      </a:pPr>
                      <a:r>
                        <a:rPr lang="en-GB" sz="1050">
                          <a:effectLst/>
                        </a:rPr>
                        <a:t>± 0-1</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a:effectLst/>
                        </a:rPr>
                        <a:t>...</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dirty="0">
                          <a:solidFill>
                            <a:srgbClr val="FF0000"/>
                          </a:solidFill>
                          <a:effectLst/>
                        </a:rPr>
                        <a:t>-13</a:t>
                      </a:r>
                      <a:endParaRPr lang="en-US" sz="1400" dirty="0">
                        <a:solidFill>
                          <a:srgbClr val="FF0000"/>
                        </a:solidFill>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dirty="0">
                          <a:solidFill>
                            <a:srgbClr val="FF0000"/>
                          </a:solidFill>
                          <a:effectLst/>
                        </a:rPr>
                        <a:t>-13</a:t>
                      </a:r>
                      <a:endParaRPr lang="en-US" sz="1400" dirty="0">
                        <a:solidFill>
                          <a:srgbClr val="FF0000"/>
                        </a:solidFill>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a:effectLst/>
                        </a:rPr>
                        <a:t>...</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1 % channel bandwidth</a:t>
                      </a:r>
                      <a:endParaRPr lang="en-US" sz="1400">
                        <a:effectLst/>
                        <a:latin typeface="Times New Roman" panose="02020603050405020304"/>
                        <a:ea typeface="MS Mincho" panose="02020609040205080304" charset="-128"/>
                      </a:endParaRPr>
                    </a:p>
                  </a:txBody>
                  <a:tcPr marL="67567" marR="67567" marT="0" marB="0"/>
                </a:tc>
              </a:tr>
              <a:tr h="155405">
                <a:tc>
                  <a:txBody>
                    <a:bodyPr/>
                    <a:lstStyle/>
                    <a:p>
                      <a:pPr marL="0" marR="0" algn="ctr">
                        <a:lnSpc>
                          <a:spcPct val="115000"/>
                        </a:lnSpc>
                        <a:spcBef>
                          <a:spcPts val="0"/>
                        </a:spcBef>
                        <a:spcAft>
                          <a:spcPts val="0"/>
                        </a:spcAft>
                      </a:pPr>
                      <a:r>
                        <a:rPr lang="en-GB" sz="1050">
                          <a:effectLst/>
                        </a:rPr>
                        <a:t>± 0-1</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solidFill>
                            <a:srgbClr val="FF0000"/>
                          </a:solidFill>
                          <a:effectLst/>
                        </a:rPr>
                        <a:t> </a:t>
                      </a:r>
                      <a:endParaRPr lang="en-US" sz="1400">
                        <a:solidFill>
                          <a:srgbClr val="FF0000"/>
                        </a:solidFill>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dirty="0">
                          <a:solidFill>
                            <a:srgbClr val="FF0000"/>
                          </a:solidFill>
                          <a:effectLst/>
                        </a:rPr>
                        <a:t> </a:t>
                      </a:r>
                      <a:endParaRPr lang="en-US" sz="1400" dirty="0">
                        <a:solidFill>
                          <a:srgbClr val="FF0000"/>
                        </a:solidFill>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-24</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a:effectLst/>
                        </a:rPr>
                        <a:t>-24</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30 kHz</a:t>
                      </a:r>
                      <a:endParaRPr lang="en-US" sz="1400">
                        <a:effectLst/>
                        <a:latin typeface="Times New Roman" panose="02020603050405020304"/>
                        <a:ea typeface="MS Mincho" panose="02020609040205080304" charset="-128"/>
                      </a:endParaRPr>
                    </a:p>
                  </a:txBody>
                  <a:tcPr marL="67567" marR="67567" marT="0" marB="0"/>
                </a:tc>
              </a:tr>
              <a:tr h="155405">
                <a:tc>
                  <a:txBody>
                    <a:bodyPr/>
                    <a:lstStyle/>
                    <a:p>
                      <a:pPr marL="0" marR="0" algn="ctr">
                        <a:lnSpc>
                          <a:spcPct val="115000"/>
                        </a:lnSpc>
                        <a:spcBef>
                          <a:spcPts val="0"/>
                        </a:spcBef>
                        <a:spcAft>
                          <a:spcPts val="0"/>
                        </a:spcAft>
                      </a:pPr>
                      <a:r>
                        <a:rPr lang="en-GB" sz="1050">
                          <a:effectLst/>
                        </a:rPr>
                        <a:t>± 1-5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-10</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a:effectLst/>
                        </a:rPr>
                        <a:t>-10</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-10</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solidFill>
                            <a:srgbClr val="FF0000"/>
                          </a:solidFill>
                          <a:effectLst/>
                        </a:rPr>
                        <a:t>-1</a:t>
                      </a:r>
                      <a:r>
                        <a:rPr lang="en-US" sz="1050">
                          <a:solidFill>
                            <a:srgbClr val="FF0000"/>
                          </a:solidFill>
                          <a:effectLst/>
                        </a:rPr>
                        <a:t>0</a:t>
                      </a:r>
                      <a:endParaRPr lang="en-US" sz="1400">
                        <a:solidFill>
                          <a:srgbClr val="FF0000"/>
                        </a:solidFill>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-10</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solidFill>
                            <a:srgbClr val="FF0000"/>
                          </a:solidFill>
                          <a:effectLst/>
                        </a:rPr>
                        <a:t>-1</a:t>
                      </a:r>
                      <a:r>
                        <a:rPr lang="en-US" sz="1050">
                          <a:solidFill>
                            <a:srgbClr val="FF0000"/>
                          </a:solidFill>
                          <a:effectLst/>
                        </a:rPr>
                        <a:t>0</a:t>
                      </a:r>
                      <a:endParaRPr lang="en-US" sz="1400">
                        <a:solidFill>
                          <a:srgbClr val="FF0000"/>
                        </a:solidFill>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-10</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US" sz="1050">
                          <a:effectLst/>
                        </a:rPr>
                        <a:t>-10</a:t>
                      </a:r>
                      <a:endParaRPr lang="en-US" sz="1400">
                        <a:effectLst/>
                        <a:latin typeface="Times New Roman" panose="02020603050405020304"/>
                        <a:ea typeface="MS Mincho" panose="02020609040205080304" charset="-128"/>
                      </a:endParaRPr>
                    </a:p>
                  </a:txBody>
                  <a:tcPr marL="67567" marR="67567" marT="0" marB="0" anchor="ctr"/>
                </a:tc>
                <a:tc rowSpan="22">
                  <a:txBody>
                    <a:bodyPr/>
                    <a:lstStyle/>
                    <a:p>
                      <a:pPr marL="0" marR="0" algn="ctr">
                        <a:lnSpc>
                          <a:spcPct val="115000"/>
                        </a:lnSpc>
                        <a:spcBef>
                          <a:spcPts val="0"/>
                        </a:spcBef>
                        <a:spcAft>
                          <a:spcPts val="0"/>
                        </a:spcAft>
                      </a:pPr>
                      <a:r>
                        <a:rPr lang="en-GB" sz="1050">
                          <a:effectLst/>
                        </a:rPr>
                        <a:t>1 MHz</a:t>
                      </a:r>
                      <a:endParaRPr lang="en-US" sz="1400">
                        <a:effectLst/>
                        <a:latin typeface="Times New Roman" panose="02020603050405020304"/>
                        <a:ea typeface="MS Mincho" panose="02020609040205080304" charset="-128"/>
                      </a:endParaRPr>
                    </a:p>
                  </a:txBody>
                  <a:tcPr marL="67567" marR="67567" marT="0" marB="0" anchor="ctr"/>
                </a:tc>
              </a:tr>
              <a:tr h="155405">
                <a:tc>
                  <a:txBody>
                    <a:bodyPr/>
                    <a:lstStyle/>
                    <a:p>
                      <a:pPr marL="0" marR="0" algn="ctr">
                        <a:lnSpc>
                          <a:spcPct val="115000"/>
                        </a:lnSpc>
                        <a:spcBef>
                          <a:spcPts val="0"/>
                        </a:spcBef>
                        <a:spcAft>
                          <a:spcPts val="0"/>
                        </a:spcAft>
                      </a:pPr>
                      <a:r>
                        <a:rPr lang="en-GB" sz="1050">
                          <a:effectLst/>
                        </a:rPr>
                        <a:t>± 5-6</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67567" marR="67567" marT="0" marB="0" anchor="ctr"/>
                </a:tc>
                <a:tc rowSpan="21">
                  <a:txBody>
                    <a:bodyPr/>
                    <a:lstStyle/>
                    <a:p>
                      <a:pPr marL="0" marR="0" algn="ctr">
                        <a:lnSpc>
                          <a:spcPct val="115000"/>
                        </a:lnSpc>
                        <a:spcBef>
                          <a:spcPts val="0"/>
                        </a:spcBef>
                        <a:spcAft>
                          <a:spcPts val="0"/>
                        </a:spcAft>
                      </a:pPr>
                      <a:r>
                        <a:rPr lang="en-US" sz="1050">
                          <a:effectLst/>
                        </a:rPr>
                        <a:t>...</a:t>
                      </a:r>
                      <a:endParaRPr lang="en-US" sz="1400">
                        <a:effectLst/>
                        <a:latin typeface="Times New Roman" panose="02020603050405020304"/>
                        <a:ea typeface="MS Mincho" panose="02020609040205080304" charset="-128"/>
                      </a:endParaRPr>
                    </a:p>
                  </a:txBody>
                  <a:tcPr marL="0" marR="0" marT="0" marB="0" anchor="ctr"/>
                </a:tc>
                <a:tc rowSpan="6">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0" marR="0" marT="0" marB="0" anchor="ctr"/>
                </a:tc>
                <a:tc rowSpan="7">
                  <a:txBody>
                    <a:bodyPr/>
                    <a:lstStyle/>
                    <a:p>
                      <a:pPr marL="0" marR="0" algn="ctr">
                        <a:lnSpc>
                          <a:spcPct val="115000"/>
                        </a:lnSpc>
                        <a:spcBef>
                          <a:spcPts val="0"/>
                        </a:spcBef>
                        <a:spcAft>
                          <a:spcPts val="0"/>
                        </a:spcAft>
                      </a:pPr>
                      <a:r>
                        <a:rPr lang="en-US" sz="1050" dirty="0">
                          <a:solidFill>
                            <a:srgbClr val="FF0000"/>
                          </a:solidFill>
                          <a:effectLst/>
                        </a:rPr>
                        <a:t>-13</a:t>
                      </a:r>
                      <a:endParaRPr lang="en-US" sz="1400" dirty="0">
                        <a:solidFill>
                          <a:srgbClr val="FF0000"/>
                        </a:solidFill>
                        <a:effectLst/>
                        <a:latin typeface="Times New Roman" panose="02020603050405020304"/>
                        <a:ea typeface="MS Mincho" panose="02020609040205080304" charset="-128"/>
                      </a:endParaRPr>
                    </a:p>
                  </a:txBody>
                  <a:tcPr marL="0" marR="0" marT="0" marB="0" anchor="ctr"/>
                </a:tc>
                <a:tc rowSpan="8">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0" marR="0" marT="0" marB="0" anchor="ctr"/>
                </a:tc>
                <a:tc rowSpan="9">
                  <a:txBody>
                    <a:bodyPr/>
                    <a:lstStyle/>
                    <a:p>
                      <a:pPr marL="0" marR="0" algn="ctr">
                        <a:lnSpc>
                          <a:spcPct val="115000"/>
                        </a:lnSpc>
                        <a:spcBef>
                          <a:spcPts val="0"/>
                        </a:spcBef>
                        <a:spcAft>
                          <a:spcPts val="0"/>
                        </a:spcAft>
                      </a:pPr>
                      <a:r>
                        <a:rPr lang="en-US" sz="1050" dirty="0">
                          <a:solidFill>
                            <a:srgbClr val="FF0000"/>
                          </a:solidFill>
                          <a:effectLst/>
                        </a:rPr>
                        <a:t>-13</a:t>
                      </a:r>
                      <a:endParaRPr lang="en-US" sz="1400" dirty="0">
                        <a:solidFill>
                          <a:srgbClr val="FF0000"/>
                        </a:solidFill>
                        <a:effectLst/>
                        <a:latin typeface="Times New Roman" panose="02020603050405020304"/>
                        <a:ea typeface="MS Mincho" panose="02020609040205080304" charset="-128"/>
                      </a:endParaRPr>
                    </a:p>
                  </a:txBody>
                  <a:tcPr marL="67567" marR="67567" marT="0" marB="0" anchor="ctr"/>
                </a:tc>
                <a:tc rowSpan="10">
                  <a:txBody>
                    <a:bodyPr/>
                    <a:lstStyle/>
                    <a:p>
                      <a:pPr marL="0" marR="0" algn="ctr">
                        <a:lnSpc>
                          <a:spcPct val="115000"/>
                        </a:lnSpc>
                        <a:spcBef>
                          <a:spcPts val="0"/>
                        </a:spcBef>
                        <a:spcAft>
                          <a:spcPts val="0"/>
                        </a:spcAft>
                      </a:pPr>
                      <a:r>
                        <a:rPr lang="en-GB" sz="1050">
                          <a:effectLst/>
                        </a:rPr>
                        <a:t>-13</a:t>
                      </a:r>
                      <a:endParaRPr lang="en-US" sz="1400">
                        <a:effectLst/>
                        <a:latin typeface="Times New Roman" panose="02020603050405020304"/>
                        <a:ea typeface="MS Mincho" panose="02020609040205080304" charset="-128"/>
                      </a:endParaRPr>
                    </a:p>
                  </a:txBody>
                  <a:tcPr marL="67567" marR="67567" marT="0" marB="0" anchor="ctr"/>
                </a:tc>
                <a:tc rowSpan="21">
                  <a:txBody>
                    <a:bodyPr/>
                    <a:lstStyle/>
                    <a:p>
                      <a:pPr marL="0" marR="0" algn="ctr">
                        <a:lnSpc>
                          <a:spcPct val="115000"/>
                        </a:lnSpc>
                        <a:spcBef>
                          <a:spcPts val="0"/>
                        </a:spcBef>
                        <a:spcAft>
                          <a:spcPts val="0"/>
                        </a:spcAft>
                      </a:pPr>
                      <a:r>
                        <a:rPr lang="en-US" sz="1050">
                          <a:effectLst/>
                        </a:rPr>
                        <a:t>...</a:t>
                      </a:r>
                      <a:endParaRPr lang="en-US" sz="1400">
                        <a:effectLst/>
                        <a:latin typeface="Times New Roman" panose="02020603050405020304"/>
                        <a:ea typeface="MS Mincho" panose="02020609040205080304" charset="-128"/>
                      </a:endParaRPr>
                    </a:p>
                  </a:txBody>
                  <a:tcPr marL="67567" marR="67567" marT="0" marB="0"/>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6-10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-25</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10-15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15-20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20-25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25-30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30-35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-25</a:t>
                      </a:r>
                      <a:endParaRPr lang="en-US" sz="1400">
                        <a:effectLst/>
                        <a:latin typeface="Times New Roman" panose="02020603050405020304"/>
                        <a:ea typeface="MS Mincho" panose="02020609040205080304" charset="-128"/>
                      </a:endParaRPr>
                    </a:p>
                  </a:txBody>
                  <a:tcPr marL="0" marR="0" marT="0" marB="0"/>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dirty="0">
                          <a:solidFill>
                            <a:srgbClr val="FF0000"/>
                          </a:solidFill>
                          <a:effectLst/>
                        </a:rPr>
                        <a:t>± 35-40</a:t>
                      </a:r>
                      <a:endParaRPr lang="en-US" sz="1400" dirty="0">
                        <a:solidFill>
                          <a:srgbClr val="FF0000"/>
                        </a:solidFill>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dirty="0">
                          <a:effectLst/>
                        </a:rPr>
                        <a:t> </a:t>
                      </a:r>
                      <a:endParaRPr lang="en-US" sz="1400" dirty="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US" sz="1050" dirty="0">
                          <a:solidFill>
                            <a:srgbClr val="FF0000"/>
                          </a:solidFill>
                          <a:effectLst/>
                        </a:rPr>
                        <a:t>-25</a:t>
                      </a:r>
                      <a:endParaRPr lang="en-US" sz="1400" dirty="0">
                        <a:solidFill>
                          <a:srgbClr val="FF0000"/>
                        </a:solidFill>
                        <a:effectLst/>
                        <a:latin typeface="Times New Roman" panose="02020603050405020304"/>
                        <a:ea typeface="MS Mincho" panose="02020609040205080304" charset="-128"/>
                      </a:endParaRPr>
                    </a:p>
                  </a:txBody>
                  <a:tcPr marL="0" marR="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40-45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-25</a:t>
                      </a:r>
                      <a:endParaRPr lang="en-US" sz="1400">
                        <a:effectLst/>
                        <a:latin typeface="Times New Roman" panose="02020603050405020304"/>
                        <a:ea typeface="MS Mincho" panose="02020609040205080304" charset="-128"/>
                      </a:endParaRPr>
                    </a:p>
                  </a:txBody>
                  <a:tcPr marL="0" marR="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dirty="0">
                          <a:solidFill>
                            <a:srgbClr val="FF0000"/>
                          </a:solidFill>
                          <a:effectLst/>
                        </a:rPr>
                        <a:t>± 45-50</a:t>
                      </a:r>
                      <a:endParaRPr lang="en-US" sz="1400" dirty="0">
                        <a:solidFill>
                          <a:srgbClr val="FF0000"/>
                        </a:solidFill>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dirty="0">
                          <a:effectLst/>
                        </a:rPr>
                        <a:t> </a:t>
                      </a:r>
                      <a:endParaRPr lang="en-US" sz="1400" dirty="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dirty="0">
                          <a:effectLst/>
                        </a:rPr>
                        <a:t> </a:t>
                      </a:r>
                      <a:endParaRPr lang="en-US" sz="1400" dirty="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dirty="0">
                          <a:effectLst/>
                        </a:rPr>
                        <a:t> </a:t>
                      </a:r>
                      <a:endParaRPr lang="en-US" sz="1400" dirty="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dirty="0">
                          <a:effectLst/>
                        </a:rPr>
                        <a:t> </a:t>
                      </a:r>
                      <a:endParaRPr lang="en-US" sz="1400" dirty="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US" sz="1050" dirty="0">
                          <a:solidFill>
                            <a:srgbClr val="FF0000"/>
                          </a:solidFill>
                          <a:effectLst/>
                        </a:rPr>
                        <a:t>-25</a:t>
                      </a:r>
                      <a:endParaRPr lang="en-US" sz="1400" dirty="0">
                        <a:solidFill>
                          <a:srgbClr val="FF0000"/>
                        </a:solidFill>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50-55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-25</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55-60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60-65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65-70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70-75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75-80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80-85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85-90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90-95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95-100</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r h="155405">
                <a:tc>
                  <a:txBody>
                    <a:bodyPr/>
                    <a:lstStyle/>
                    <a:p>
                      <a:pPr marL="0" marR="0" algn="ctr">
                        <a:lnSpc>
                          <a:spcPct val="115000"/>
                        </a:lnSpc>
                        <a:spcBef>
                          <a:spcPts val="0"/>
                        </a:spcBef>
                        <a:spcAft>
                          <a:spcPts val="0"/>
                        </a:spcAft>
                      </a:pPr>
                      <a:r>
                        <a:rPr lang="en-GB" sz="1050">
                          <a:effectLst/>
                        </a:rPr>
                        <a:t>± 100-105</a:t>
                      </a:r>
                      <a:endParaRPr lang="en-US" sz="1400">
                        <a:effectLst/>
                        <a:latin typeface="Times New Roman" panose="02020603050405020304"/>
                        <a:ea typeface="MS Mincho" panose="02020609040205080304" charset="-128"/>
                      </a:endParaRPr>
                    </a:p>
                  </a:txBody>
                  <a:tcPr marL="67567" marR="67567"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0" marR="0" marT="0" marB="0" anchor="ctr"/>
                </a:tc>
                <a:tc>
                  <a:txBody>
                    <a:bodyPr/>
                    <a:lstStyle/>
                    <a:p>
                      <a:pPr marL="0" marR="0" algn="ctr">
                        <a:lnSpc>
                          <a:spcPct val="115000"/>
                        </a:lnSpc>
                        <a:spcBef>
                          <a:spcPts val="0"/>
                        </a:spcBef>
                        <a:spcAft>
                          <a:spcPts val="0"/>
                        </a:spcAft>
                      </a:pPr>
                      <a:r>
                        <a:rPr lang="en-GB" sz="1050">
                          <a:effectLst/>
                        </a:rPr>
                        <a:t> </a:t>
                      </a:r>
                      <a:endParaRPr lang="en-US" sz="1400">
                        <a:effectLst/>
                        <a:latin typeface="Times New Roman" panose="02020603050405020304"/>
                        <a:ea typeface="MS Mincho" panose="02020609040205080304" charset="-128"/>
                      </a:endParaRPr>
                    </a:p>
                  </a:txBody>
                  <a:tcPr marL="67567" marR="67567" marT="0" marB="0" anchor="ctr"/>
                </a:tc>
                <a:tc>
                  <a:txBody>
                    <a:bodyPr/>
                    <a:lstStyle/>
                    <a:p>
                      <a:pPr marL="0" marR="0" algn="ctr">
                        <a:lnSpc>
                          <a:spcPct val="115000"/>
                        </a:lnSpc>
                        <a:spcBef>
                          <a:spcPts val="0"/>
                        </a:spcBef>
                        <a:spcAft>
                          <a:spcPts val="0"/>
                        </a:spcAft>
                      </a:pPr>
                      <a:r>
                        <a:rPr lang="en-GB" sz="1050" dirty="0">
                          <a:effectLst/>
                        </a:rPr>
                        <a:t> </a:t>
                      </a:r>
                      <a:endParaRPr lang="en-US" sz="1400" dirty="0">
                        <a:effectLst/>
                        <a:latin typeface="Times New Roman" panose="02020603050405020304"/>
                        <a:ea typeface="MS Mincho" panose="02020609040205080304" charset="-128"/>
                      </a:endParaRPr>
                    </a:p>
                  </a:txBody>
                  <a:tcPr marL="67567" marR="67567" marT="0" marB="0" anchor="ctr"/>
                </a:tc>
                <a:tc vMerge="1">
                  <a:txBody>
                    <a:bodyPr/>
                    <a:lstStyle/>
                    <a:p>
                      <a:endParaRPr lang="en-US"/>
                    </a:p>
                  </a:txBody>
                  <a:tcPr/>
                </a:tc>
                <a:tc vMerge="1">
                  <a:txBody>
                    <a:bodyPr/>
                    <a:lstStyle/>
                    <a:p>
                      <a:endParaRPr lang="en-US"/>
                    </a:p>
                  </a:txBody>
                  <a:tcPr/>
                </a:tc>
              </a:tr>
            </a:tbl>
          </a:graphicData>
        </a:graphic>
      </p:graphicFrame>
      <p:sp>
        <p:nvSpPr>
          <p:cNvPr id="11" name="内容占位符 2"/>
          <p:cNvSpPr txBox="1"/>
          <p:nvPr/>
        </p:nvSpPr>
        <p:spPr>
          <a:xfrm>
            <a:off x="445062" y="1278541"/>
            <a:ext cx="5437849" cy="334201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dirty="0" smtClean="0"/>
              <a:t>The table on the right shows the required addition to the SEM requirement to enable 35 MHz and 45MHZ channel BW (red)</a:t>
            </a:r>
          </a:p>
          <a:p>
            <a:r>
              <a:rPr lang="en-CA" dirty="0" smtClean="0"/>
              <a:t>Given the large size of the table and the potential addition of other channel bandwidths it is FFS if the requirement is captured in the same table or another table or split is needed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32496"/>
          </a:xfrm>
        </p:spPr>
        <p:txBody>
          <a:bodyPr/>
          <a:lstStyle/>
          <a:p>
            <a:r>
              <a:rPr lang="en-US" dirty="0" smtClean="0"/>
              <a:t>WF on ACS</a:t>
            </a:r>
            <a:endParaRPr lang="en-US" dirty="0"/>
          </a:p>
        </p:txBody>
      </p:sp>
      <p:sp>
        <p:nvSpPr>
          <p:cNvPr id="11" name="内容占位符 2"/>
          <p:cNvSpPr txBox="1"/>
          <p:nvPr/>
        </p:nvSpPr>
        <p:spPr>
          <a:xfrm>
            <a:off x="445062" y="1278541"/>
            <a:ext cx="5437849" cy="334201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dirty="0" smtClean="0"/>
              <a:t>The tables on the right shows the required addition to the ACS requirement to enable 35 MHz and 45MHZ channel BW (red)</a:t>
            </a:r>
          </a:p>
          <a:p>
            <a:r>
              <a:rPr lang="en-CA" dirty="0" smtClean="0"/>
              <a:t>Given the large size of the tables and the potential addition of other channel bandwidths it is FFS if the requirement is captured in the same tables or other tables are needed</a:t>
            </a:r>
          </a:p>
        </p:txBody>
      </p:sp>
      <p:graphicFrame>
        <p:nvGraphicFramePr>
          <p:cNvPr id="3" name="Table 2"/>
          <p:cNvGraphicFramePr>
            <a:graphicFrameLocks noGrp="1"/>
          </p:cNvGraphicFramePr>
          <p:nvPr/>
        </p:nvGraphicFramePr>
        <p:xfrm>
          <a:off x="6303748" y="959789"/>
          <a:ext cx="4792979" cy="492440"/>
        </p:xfrm>
        <a:graphic>
          <a:graphicData uri="http://schemas.openxmlformats.org/drawingml/2006/table">
            <a:tbl>
              <a:tblPr firstRow="1" firstCol="1" bandRow="1">
                <a:tableStyleId>{5940675A-B579-460E-94D1-54222C63F5DA}</a:tableStyleId>
              </a:tblPr>
              <a:tblGrid>
                <a:gridCol w="944120"/>
                <a:gridCol w="575869"/>
                <a:gridCol w="654598"/>
                <a:gridCol w="654598"/>
                <a:gridCol w="654598"/>
                <a:gridCol w="654598"/>
                <a:gridCol w="654598"/>
              </a:tblGrid>
              <a:tr h="0">
                <a:tc rowSpan="2">
                  <a:txBody>
                    <a:bodyPr/>
                    <a:lstStyle/>
                    <a:p>
                      <a:pPr marL="0" marR="0" algn="ctr">
                        <a:lnSpc>
                          <a:spcPct val="115000"/>
                        </a:lnSpc>
                        <a:spcBef>
                          <a:spcPts val="0"/>
                        </a:spcBef>
                        <a:spcAft>
                          <a:spcPts val="0"/>
                        </a:spcAft>
                      </a:pPr>
                      <a:r>
                        <a:rPr lang="en-GB" sz="900" dirty="0">
                          <a:effectLst/>
                        </a:rPr>
                        <a:t>RX parameter</a:t>
                      </a:r>
                      <a:endParaRPr lang="en-US" sz="1100" dirty="0">
                        <a:effectLst/>
                        <a:latin typeface="Times New Roman" panose="02020603050405020304"/>
                        <a:ea typeface="MS Mincho" panose="02020609040205080304" charset="-128"/>
                      </a:endParaRPr>
                    </a:p>
                  </a:txBody>
                  <a:tcPr marL="68580" marR="68580" marT="0" marB="0"/>
                </a:tc>
                <a:tc rowSpan="2">
                  <a:txBody>
                    <a:bodyPr/>
                    <a:lstStyle/>
                    <a:p>
                      <a:pPr marL="0" marR="0" algn="ctr">
                        <a:lnSpc>
                          <a:spcPct val="115000"/>
                        </a:lnSpc>
                        <a:spcBef>
                          <a:spcPts val="0"/>
                        </a:spcBef>
                        <a:spcAft>
                          <a:spcPts val="0"/>
                        </a:spcAft>
                      </a:pPr>
                      <a:r>
                        <a:rPr lang="en-GB" sz="900">
                          <a:effectLst/>
                        </a:rPr>
                        <a:t>Units</a:t>
                      </a:r>
                      <a:endParaRPr lang="en-US" sz="11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GB" sz="900">
                          <a:effectLst/>
                        </a:rPr>
                        <a:t>Channel bandwidth</a:t>
                      </a:r>
                      <a:endParaRPr lang="en-US" sz="110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900">
                          <a:effectLst/>
                        </a:rPr>
                        <a:t>30 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35</a:t>
                      </a:r>
                      <a:r>
                        <a:rPr lang="en-GB" sz="900" dirty="0">
                          <a:solidFill>
                            <a:srgbClr val="FF0000"/>
                          </a:solidFill>
                          <a:effectLst/>
                        </a:rPr>
                        <a:t> MHz</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40 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45 MHz</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50 MHz</a:t>
                      </a:r>
                      <a:endParaRPr lang="en-US" sz="1100">
                        <a:effectLst/>
                        <a:latin typeface="Times New Roman" panose="02020603050405020304"/>
                        <a:ea typeface="MS Mincho" panose="02020609040205080304" charset="-128"/>
                      </a:endParaRPr>
                    </a:p>
                  </a:txBody>
                  <a:tcPr marL="68580" marR="68580" marT="0" marB="0"/>
                </a:tc>
              </a:tr>
              <a:tr h="176972">
                <a:tc>
                  <a:txBody>
                    <a:bodyPr/>
                    <a:lstStyle/>
                    <a:p>
                      <a:pPr marL="0" marR="0" algn="ctr">
                        <a:lnSpc>
                          <a:spcPct val="115000"/>
                        </a:lnSpc>
                        <a:spcBef>
                          <a:spcPts val="0"/>
                        </a:spcBef>
                        <a:spcAft>
                          <a:spcPts val="0"/>
                        </a:spcAft>
                      </a:pPr>
                      <a:r>
                        <a:rPr lang="en-GB" sz="900">
                          <a:effectLst/>
                        </a:rPr>
                        <a:t>ACS</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dB</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dirty="0">
                          <a:effectLst/>
                        </a:rPr>
                        <a:t>25.5</a:t>
                      </a:r>
                      <a:endParaRPr lang="en-US" sz="1100" dirty="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dirty="0">
                          <a:solidFill>
                            <a:srgbClr val="FF0000"/>
                          </a:solidFill>
                          <a:effectLst/>
                        </a:rPr>
                        <a:t>24</a:t>
                      </a:r>
                      <a:r>
                        <a:rPr lang="en-US" sz="900" dirty="0">
                          <a:solidFill>
                            <a:srgbClr val="FF0000"/>
                          </a:solidFill>
                          <a:effectLst/>
                        </a:rPr>
                        <a:t>.5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24</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23.5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dirty="0">
                          <a:effectLst/>
                        </a:rPr>
                        <a:t>23</a:t>
                      </a:r>
                      <a:endParaRPr lang="en-US" sz="1100" dirty="0">
                        <a:effectLst/>
                        <a:latin typeface="Times New Roman" panose="02020603050405020304"/>
                        <a:ea typeface="MS Mincho" panose="02020609040205080304" charset="-128"/>
                      </a:endParaRPr>
                    </a:p>
                  </a:txBody>
                  <a:tcPr marL="68580" marR="68580" marT="0" marB="0"/>
                </a:tc>
              </a:tr>
            </a:tbl>
          </a:graphicData>
        </a:graphic>
      </p:graphicFrame>
      <p:graphicFrame>
        <p:nvGraphicFramePr>
          <p:cNvPr id="4" name="Table 3"/>
          <p:cNvGraphicFramePr>
            <a:graphicFrameLocks noGrp="1"/>
          </p:cNvGraphicFramePr>
          <p:nvPr/>
        </p:nvGraphicFramePr>
        <p:xfrm>
          <a:off x="6361314" y="1907733"/>
          <a:ext cx="5654040" cy="1892808"/>
        </p:xfrm>
        <a:graphic>
          <a:graphicData uri="http://schemas.openxmlformats.org/drawingml/2006/table">
            <a:tbl>
              <a:tblPr firstRow="1" firstCol="1" bandRow="1">
                <a:tableStyleId>{5940675A-B579-460E-94D1-54222C63F5DA}</a:tableStyleId>
              </a:tblPr>
              <a:tblGrid>
                <a:gridCol w="944245"/>
                <a:gridCol w="575945"/>
                <a:gridCol w="826770"/>
                <a:gridCol w="826770"/>
                <a:gridCol w="826770"/>
                <a:gridCol w="826770"/>
                <a:gridCol w="826770"/>
              </a:tblGrid>
              <a:tr h="0">
                <a:tc rowSpan="2">
                  <a:txBody>
                    <a:bodyPr/>
                    <a:lstStyle/>
                    <a:p>
                      <a:pPr marL="0" marR="0" algn="ctr">
                        <a:lnSpc>
                          <a:spcPct val="115000"/>
                        </a:lnSpc>
                        <a:spcBef>
                          <a:spcPts val="0"/>
                        </a:spcBef>
                        <a:spcAft>
                          <a:spcPts val="0"/>
                        </a:spcAft>
                      </a:pPr>
                      <a:r>
                        <a:rPr lang="en-GB" sz="900" dirty="0">
                          <a:effectLst/>
                        </a:rPr>
                        <a:t>RX parameter</a:t>
                      </a:r>
                      <a:endParaRPr lang="en-US" sz="1100" dirty="0">
                        <a:effectLst/>
                        <a:latin typeface="Times New Roman" panose="02020603050405020304"/>
                        <a:ea typeface="MS Mincho" panose="02020609040205080304" charset="-128"/>
                      </a:endParaRPr>
                    </a:p>
                  </a:txBody>
                  <a:tcPr marL="68580" marR="68580" marT="0" marB="0"/>
                </a:tc>
                <a:tc rowSpan="2">
                  <a:txBody>
                    <a:bodyPr/>
                    <a:lstStyle/>
                    <a:p>
                      <a:pPr marL="0" marR="0" algn="ctr">
                        <a:lnSpc>
                          <a:spcPct val="115000"/>
                        </a:lnSpc>
                        <a:spcBef>
                          <a:spcPts val="0"/>
                        </a:spcBef>
                        <a:spcAft>
                          <a:spcPts val="0"/>
                        </a:spcAft>
                      </a:pPr>
                      <a:r>
                        <a:rPr lang="en-GB" sz="900">
                          <a:effectLst/>
                        </a:rPr>
                        <a:t>Units</a:t>
                      </a:r>
                      <a:endParaRPr lang="en-US" sz="11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GB" sz="900">
                          <a:effectLst/>
                        </a:rPr>
                        <a:t>Channel bandwidth</a:t>
                      </a:r>
                      <a:endParaRPr lang="en-US" sz="110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900">
                          <a:effectLst/>
                        </a:rPr>
                        <a:t>30 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35</a:t>
                      </a:r>
                      <a:r>
                        <a:rPr lang="en-GB" sz="900" dirty="0">
                          <a:solidFill>
                            <a:srgbClr val="FF0000"/>
                          </a:solidFill>
                          <a:effectLst/>
                        </a:rPr>
                        <a:t> MHz</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dirty="0">
                          <a:effectLst/>
                        </a:rPr>
                        <a:t>40 MHz</a:t>
                      </a:r>
                      <a:endParaRPr lang="en-US" sz="1100" dirty="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45</a:t>
                      </a:r>
                      <a:r>
                        <a:rPr lang="en-GB" sz="900" dirty="0">
                          <a:solidFill>
                            <a:srgbClr val="FF0000"/>
                          </a:solidFill>
                          <a:effectLst/>
                        </a:rPr>
                        <a:t> MHz</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50 MHz</a:t>
                      </a:r>
                      <a:endParaRPr lang="en-US" sz="1100">
                        <a:effectLst/>
                        <a:latin typeface="Times New Roman" panose="02020603050405020304"/>
                        <a:ea typeface="MS Mincho" panose="02020609040205080304" charset="-128"/>
                      </a:endParaRPr>
                    </a:p>
                  </a:txBody>
                  <a:tcPr marL="68580" marR="68580" marT="0" marB="0"/>
                </a:tc>
              </a:tr>
              <a:tr h="0">
                <a:tc>
                  <a:txBody>
                    <a:bodyPr/>
                    <a:lstStyle/>
                    <a:p>
                      <a:pPr marL="0" marR="0" algn="ctr">
                        <a:lnSpc>
                          <a:spcPct val="115000"/>
                        </a:lnSpc>
                        <a:spcBef>
                          <a:spcPts val="0"/>
                        </a:spcBef>
                        <a:spcAft>
                          <a:spcPts val="0"/>
                        </a:spcAft>
                      </a:pPr>
                      <a:r>
                        <a:rPr lang="en-GB" sz="900">
                          <a:effectLst/>
                        </a:rPr>
                        <a:t>Power in transmission bandwidth configuration</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dBm</a:t>
                      </a:r>
                      <a:endParaRPr lang="en-US" sz="11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US" sz="900" dirty="0">
                          <a:effectLst/>
                        </a:rPr>
                        <a:t>REFSENS + 14 dB</a:t>
                      </a:r>
                      <a:endParaRPr lang="en-US" sz="1100" dirty="0">
                        <a:effectLst/>
                      </a:endParaRPr>
                    </a:p>
                    <a:p>
                      <a:pPr marL="0" marR="0" algn="ctr">
                        <a:lnSpc>
                          <a:spcPct val="115000"/>
                        </a:lnSpc>
                        <a:spcBef>
                          <a:spcPts val="0"/>
                        </a:spcBef>
                        <a:spcAft>
                          <a:spcPts val="0"/>
                        </a:spcAft>
                      </a:pPr>
                      <a:r>
                        <a:rPr lang="en-US" sz="900" dirty="0">
                          <a:effectLst/>
                        </a:rPr>
                        <a:t> </a:t>
                      </a:r>
                      <a:endParaRPr lang="en-US" sz="11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gn="ctr">
                        <a:lnSpc>
                          <a:spcPct val="115000"/>
                        </a:lnSpc>
                        <a:spcBef>
                          <a:spcPts val="0"/>
                        </a:spcBef>
                        <a:spcAft>
                          <a:spcPts val="0"/>
                        </a:spcAft>
                      </a:pPr>
                      <a:r>
                        <a:rPr lang="en-US" sz="900">
                          <a:effectLst/>
                        </a:rPr>
                        <a:t>P</a:t>
                      </a:r>
                      <a:r>
                        <a:rPr lang="en-US" sz="900" baseline="-25000">
                          <a:effectLst/>
                        </a:rPr>
                        <a:t>interferer</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dBm</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REFSENS + 38 dB</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REFSENS + 37 dB</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REFSENS + 36.5 dB</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REFSENS + 36 dB</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REFSENS + 35.5 dB</a:t>
                      </a:r>
                      <a:endParaRPr lang="en-US" sz="1100">
                        <a:effectLst/>
                        <a:latin typeface="Times New Roman" panose="02020603050405020304"/>
                        <a:ea typeface="MS Mincho" panose="02020609040205080304" charset="-128"/>
                      </a:endParaRPr>
                    </a:p>
                  </a:txBody>
                  <a:tcPr marL="68580" marR="68580" marT="0" marB="0"/>
                </a:tc>
              </a:tr>
              <a:tr h="0">
                <a:tc>
                  <a:txBody>
                    <a:bodyPr/>
                    <a:lstStyle/>
                    <a:p>
                      <a:pPr marL="0" marR="0" algn="ctr">
                        <a:lnSpc>
                          <a:spcPct val="115000"/>
                        </a:lnSpc>
                        <a:spcBef>
                          <a:spcPts val="0"/>
                        </a:spcBef>
                        <a:spcAft>
                          <a:spcPts val="0"/>
                        </a:spcAft>
                      </a:pPr>
                      <a:r>
                        <a:rPr lang="en-US" sz="900">
                          <a:effectLst/>
                        </a:rPr>
                        <a:t>BW</a:t>
                      </a:r>
                      <a:r>
                        <a:rPr lang="en-US" sz="900" baseline="-25000">
                          <a:effectLst/>
                        </a:rPr>
                        <a:t>interferer</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5</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5</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5</a:t>
                      </a:r>
                      <a:endParaRPr lang="en-US" sz="1100">
                        <a:effectLst/>
                        <a:latin typeface="Times New Roman" panose="02020603050405020304"/>
                        <a:ea typeface="MS Mincho" panose="02020609040205080304" charset="-128"/>
                      </a:endParaRPr>
                    </a:p>
                  </a:txBody>
                  <a:tcPr marL="68580" marR="68580" marT="0" marB="0"/>
                </a:tc>
              </a:tr>
              <a:tr h="0">
                <a:tc>
                  <a:txBody>
                    <a:bodyPr/>
                    <a:lstStyle/>
                    <a:p>
                      <a:pPr marL="0" marR="0" algn="ctr">
                        <a:lnSpc>
                          <a:spcPct val="115000"/>
                        </a:lnSpc>
                        <a:spcBef>
                          <a:spcPts val="0"/>
                        </a:spcBef>
                        <a:spcAft>
                          <a:spcPts val="0"/>
                        </a:spcAft>
                      </a:pPr>
                      <a:r>
                        <a:rPr lang="en-US" sz="900">
                          <a:effectLst/>
                        </a:rPr>
                        <a:t>F</a:t>
                      </a:r>
                      <a:r>
                        <a:rPr lang="en-US" sz="900" baseline="-25000">
                          <a:effectLst/>
                        </a:rPr>
                        <a:t>interferer</a:t>
                      </a:r>
                      <a:r>
                        <a:rPr lang="en-US" sz="900">
                          <a:effectLst/>
                        </a:rPr>
                        <a:t> (offset)</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17.5</a:t>
                      </a:r>
                      <a:br>
                        <a:rPr lang="en-US" sz="900">
                          <a:effectLst/>
                        </a:rPr>
                      </a:br>
                      <a:r>
                        <a:rPr lang="en-US" sz="900">
                          <a:effectLst/>
                        </a:rPr>
                        <a:t>/</a:t>
                      </a:r>
                      <a:br>
                        <a:rPr lang="en-US" sz="900">
                          <a:effectLst/>
                        </a:rPr>
                      </a:br>
                      <a:r>
                        <a:rPr lang="en-US" sz="900">
                          <a:effectLst/>
                        </a:rPr>
                        <a:t>-17.5</a:t>
                      </a:r>
                      <a:endParaRPr lang="en-US" sz="11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US" sz="900" dirty="0">
                          <a:solidFill>
                            <a:srgbClr val="FF0000"/>
                          </a:solidFill>
                          <a:effectLst/>
                        </a:rPr>
                        <a:t>20</a:t>
                      </a:r>
                      <a:endParaRPr lang="en-US" sz="1100" dirty="0">
                        <a:solidFill>
                          <a:srgbClr val="FF0000"/>
                        </a:solidFill>
                        <a:effectLst/>
                      </a:endParaRPr>
                    </a:p>
                    <a:p>
                      <a:pPr marL="0" marR="0" algn="ctr">
                        <a:lnSpc>
                          <a:spcPct val="115000"/>
                        </a:lnSpc>
                        <a:spcBef>
                          <a:spcPts val="0"/>
                        </a:spcBef>
                        <a:spcAft>
                          <a:spcPts val="0"/>
                        </a:spcAft>
                      </a:pPr>
                      <a:r>
                        <a:rPr lang="en-US" sz="900" dirty="0">
                          <a:solidFill>
                            <a:srgbClr val="FF0000"/>
                          </a:solidFill>
                          <a:effectLst/>
                        </a:rPr>
                        <a:t>/</a:t>
                      </a:r>
                      <a:br>
                        <a:rPr lang="en-US" sz="900" dirty="0">
                          <a:solidFill>
                            <a:srgbClr val="FF0000"/>
                          </a:solidFill>
                          <a:effectLst/>
                        </a:rPr>
                      </a:br>
                      <a:r>
                        <a:rPr lang="en-US" sz="900" dirty="0">
                          <a:solidFill>
                            <a:srgbClr val="FF0000"/>
                          </a:solidFill>
                          <a:effectLst/>
                        </a:rPr>
                        <a:t>-20</a:t>
                      </a:r>
                      <a:endParaRPr lang="en-US" sz="1100" dirty="0">
                        <a:solidFill>
                          <a:srgbClr val="FF0000"/>
                        </a:solidFill>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US" sz="900">
                          <a:effectLst/>
                        </a:rPr>
                        <a:t>22.5</a:t>
                      </a:r>
                      <a:br>
                        <a:rPr lang="en-US" sz="900">
                          <a:effectLst/>
                        </a:rPr>
                      </a:br>
                      <a:r>
                        <a:rPr lang="en-US" sz="900">
                          <a:effectLst/>
                        </a:rPr>
                        <a:t>/</a:t>
                      </a:r>
                      <a:br>
                        <a:rPr lang="en-US" sz="900">
                          <a:effectLst/>
                        </a:rPr>
                      </a:br>
                      <a:r>
                        <a:rPr lang="en-US" sz="900">
                          <a:effectLst/>
                        </a:rPr>
                        <a:t>-2</a:t>
                      </a:r>
                      <a:r>
                        <a:rPr lang="en-GB" sz="900">
                          <a:effectLst/>
                        </a:rPr>
                        <a:t>2.5</a:t>
                      </a:r>
                      <a:endParaRPr lang="en-US" sz="11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US" sz="900" dirty="0">
                          <a:solidFill>
                            <a:srgbClr val="FF0000"/>
                          </a:solidFill>
                          <a:effectLst/>
                        </a:rPr>
                        <a:t>25</a:t>
                      </a:r>
                      <a:endParaRPr lang="en-US" sz="1100" dirty="0">
                        <a:solidFill>
                          <a:srgbClr val="FF0000"/>
                        </a:solidFill>
                        <a:effectLst/>
                      </a:endParaRPr>
                    </a:p>
                    <a:p>
                      <a:pPr marL="0" marR="0" algn="ctr">
                        <a:lnSpc>
                          <a:spcPct val="115000"/>
                        </a:lnSpc>
                        <a:spcBef>
                          <a:spcPts val="0"/>
                        </a:spcBef>
                        <a:spcAft>
                          <a:spcPts val="0"/>
                        </a:spcAft>
                      </a:pPr>
                      <a:r>
                        <a:rPr lang="en-GB" sz="900" dirty="0">
                          <a:solidFill>
                            <a:srgbClr val="FF0000"/>
                          </a:solidFill>
                          <a:effectLst/>
                        </a:rPr>
                        <a:t>/</a:t>
                      </a:r>
                      <a:endParaRPr lang="en-US" sz="1100" dirty="0">
                        <a:solidFill>
                          <a:srgbClr val="FF0000"/>
                        </a:solidFill>
                        <a:effectLst/>
                      </a:endParaRPr>
                    </a:p>
                    <a:p>
                      <a:pPr marL="0" marR="0" algn="ctr">
                        <a:lnSpc>
                          <a:spcPct val="115000"/>
                        </a:lnSpc>
                        <a:spcBef>
                          <a:spcPts val="0"/>
                        </a:spcBef>
                        <a:spcAft>
                          <a:spcPts val="0"/>
                        </a:spcAft>
                      </a:pPr>
                      <a:r>
                        <a:rPr lang="en-GB" sz="900" dirty="0">
                          <a:solidFill>
                            <a:srgbClr val="FF0000"/>
                          </a:solidFill>
                          <a:effectLst/>
                        </a:rPr>
                        <a:t>-</a:t>
                      </a:r>
                      <a:r>
                        <a:rPr lang="en-US" sz="900" dirty="0">
                          <a:solidFill>
                            <a:srgbClr val="FF0000"/>
                          </a:solidFill>
                          <a:effectLst/>
                        </a:rPr>
                        <a:t>25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dirty="0">
                          <a:effectLst/>
                        </a:rPr>
                        <a:t>27.5</a:t>
                      </a:r>
                      <a:br>
                        <a:rPr lang="en-GB" sz="900" dirty="0">
                          <a:effectLst/>
                        </a:rPr>
                      </a:br>
                      <a:r>
                        <a:rPr lang="en-GB" sz="900" dirty="0">
                          <a:effectLst/>
                        </a:rPr>
                        <a:t>/</a:t>
                      </a:r>
                      <a:br>
                        <a:rPr lang="en-GB" sz="900" dirty="0">
                          <a:effectLst/>
                        </a:rPr>
                      </a:br>
                      <a:r>
                        <a:rPr lang="en-GB" sz="900" dirty="0">
                          <a:effectLst/>
                        </a:rPr>
                        <a:t>-27.5</a:t>
                      </a:r>
                      <a:endParaRPr lang="en-US" sz="1100" dirty="0">
                        <a:effectLst/>
                        <a:latin typeface="Times New Roman" panose="02020603050405020304"/>
                        <a:ea typeface="MS Mincho" panose="02020609040205080304" charset="-128"/>
                      </a:endParaRPr>
                    </a:p>
                  </a:txBody>
                  <a:tcPr marL="68580" marR="68580" marT="0" marB="0" anchor="ctr"/>
                </a:tc>
              </a:tr>
            </a:tbl>
          </a:graphicData>
        </a:graphic>
      </p:graphicFrame>
      <p:graphicFrame>
        <p:nvGraphicFramePr>
          <p:cNvPr id="5" name="Table 4"/>
          <p:cNvGraphicFramePr>
            <a:graphicFrameLocks noGrp="1"/>
          </p:cNvGraphicFramePr>
          <p:nvPr/>
        </p:nvGraphicFramePr>
        <p:xfrm>
          <a:off x="6389637" y="4370067"/>
          <a:ext cx="5654040" cy="1735074"/>
        </p:xfrm>
        <a:graphic>
          <a:graphicData uri="http://schemas.openxmlformats.org/drawingml/2006/table">
            <a:tbl>
              <a:tblPr firstRow="1" firstCol="1" bandRow="1">
                <a:tableStyleId>{5940675A-B579-460E-94D1-54222C63F5DA}</a:tableStyleId>
              </a:tblPr>
              <a:tblGrid>
                <a:gridCol w="944245"/>
                <a:gridCol w="575945"/>
                <a:gridCol w="826770"/>
                <a:gridCol w="826770"/>
                <a:gridCol w="826770"/>
                <a:gridCol w="826770"/>
                <a:gridCol w="826770"/>
              </a:tblGrid>
              <a:tr h="0">
                <a:tc rowSpan="2">
                  <a:txBody>
                    <a:bodyPr/>
                    <a:lstStyle/>
                    <a:p>
                      <a:pPr marL="0" marR="0" algn="ctr">
                        <a:lnSpc>
                          <a:spcPct val="115000"/>
                        </a:lnSpc>
                        <a:spcBef>
                          <a:spcPts val="0"/>
                        </a:spcBef>
                        <a:spcAft>
                          <a:spcPts val="0"/>
                        </a:spcAft>
                      </a:pPr>
                      <a:r>
                        <a:rPr lang="en-GB" sz="900" dirty="0">
                          <a:effectLst/>
                        </a:rPr>
                        <a:t>RX parameter</a:t>
                      </a:r>
                      <a:endParaRPr lang="en-US" sz="1100" dirty="0">
                        <a:effectLst/>
                        <a:latin typeface="Times New Roman" panose="02020603050405020304"/>
                        <a:ea typeface="MS Mincho" panose="02020609040205080304" charset="-128"/>
                      </a:endParaRPr>
                    </a:p>
                  </a:txBody>
                  <a:tcPr marL="68580" marR="68580" marT="0" marB="0"/>
                </a:tc>
                <a:tc rowSpan="2">
                  <a:txBody>
                    <a:bodyPr/>
                    <a:lstStyle/>
                    <a:p>
                      <a:pPr marL="0" marR="0" algn="ctr">
                        <a:lnSpc>
                          <a:spcPct val="115000"/>
                        </a:lnSpc>
                        <a:spcBef>
                          <a:spcPts val="0"/>
                        </a:spcBef>
                        <a:spcAft>
                          <a:spcPts val="0"/>
                        </a:spcAft>
                      </a:pPr>
                      <a:r>
                        <a:rPr lang="en-GB" sz="900">
                          <a:effectLst/>
                        </a:rPr>
                        <a:t>Units</a:t>
                      </a:r>
                      <a:endParaRPr lang="en-US" sz="11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GB" sz="900">
                          <a:effectLst/>
                        </a:rPr>
                        <a:t>Channel bandwidth</a:t>
                      </a:r>
                      <a:endParaRPr lang="en-US" sz="110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900">
                          <a:effectLst/>
                        </a:rPr>
                        <a:t>30 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35MHz</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40 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45</a:t>
                      </a:r>
                      <a:r>
                        <a:rPr lang="en-GB" sz="900" dirty="0">
                          <a:solidFill>
                            <a:srgbClr val="FF0000"/>
                          </a:solidFill>
                          <a:effectLst/>
                        </a:rPr>
                        <a:t> MHz</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50 MHz</a:t>
                      </a:r>
                      <a:endParaRPr lang="en-US" sz="1100">
                        <a:effectLst/>
                        <a:latin typeface="Times New Roman" panose="02020603050405020304"/>
                        <a:ea typeface="MS Mincho" panose="02020609040205080304" charset="-128"/>
                      </a:endParaRPr>
                    </a:p>
                  </a:txBody>
                  <a:tcPr marL="68580" marR="68580" marT="0" marB="0"/>
                </a:tc>
              </a:tr>
              <a:tr h="0">
                <a:tc>
                  <a:txBody>
                    <a:bodyPr/>
                    <a:lstStyle/>
                    <a:p>
                      <a:pPr marL="0" marR="0" algn="ctr">
                        <a:lnSpc>
                          <a:spcPct val="115000"/>
                        </a:lnSpc>
                        <a:spcBef>
                          <a:spcPts val="0"/>
                        </a:spcBef>
                        <a:spcAft>
                          <a:spcPts val="0"/>
                        </a:spcAft>
                      </a:pPr>
                      <a:r>
                        <a:rPr lang="en-GB" sz="900">
                          <a:effectLst/>
                        </a:rPr>
                        <a:t>Power in transmission bandwidth configuration</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900">
                          <a:effectLst/>
                        </a:rPr>
                        <a:t>dBm</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-49</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-48</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-47</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-47</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-46.5</a:t>
                      </a:r>
                      <a:endParaRPr lang="en-US" sz="1100">
                        <a:effectLst/>
                        <a:latin typeface="Times New Roman" panose="02020603050405020304"/>
                        <a:ea typeface="MS Mincho" panose="02020609040205080304" charset="-128"/>
                      </a:endParaRPr>
                    </a:p>
                  </a:txBody>
                  <a:tcPr marL="68580" marR="68580" marT="0" marB="0"/>
                </a:tc>
              </a:tr>
              <a:tr h="0">
                <a:tc>
                  <a:txBody>
                    <a:bodyPr/>
                    <a:lstStyle/>
                    <a:p>
                      <a:pPr marL="0" marR="0" algn="ctr">
                        <a:lnSpc>
                          <a:spcPct val="115000"/>
                        </a:lnSpc>
                        <a:spcBef>
                          <a:spcPts val="0"/>
                        </a:spcBef>
                        <a:spcAft>
                          <a:spcPts val="0"/>
                        </a:spcAft>
                      </a:pPr>
                      <a:r>
                        <a:rPr lang="en-US" sz="900">
                          <a:effectLst/>
                        </a:rPr>
                        <a:t>P</a:t>
                      </a:r>
                      <a:r>
                        <a:rPr lang="en-US" sz="900" baseline="-25000">
                          <a:effectLst/>
                        </a:rPr>
                        <a:t>interferer</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dBm</a:t>
                      </a:r>
                      <a:endParaRPr lang="en-US" sz="11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US" sz="900" dirty="0">
                          <a:effectLst/>
                        </a:rPr>
                        <a:t>-</a:t>
                      </a:r>
                      <a:r>
                        <a:rPr lang="en-US" sz="900" dirty="0" smtClean="0">
                          <a:effectLst/>
                        </a:rPr>
                        <a:t>25</a:t>
                      </a:r>
                      <a:endParaRPr lang="en-US" sz="1100" dirty="0">
                        <a:effectLst/>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gn="ctr">
                        <a:lnSpc>
                          <a:spcPct val="115000"/>
                        </a:lnSpc>
                        <a:spcBef>
                          <a:spcPts val="0"/>
                        </a:spcBef>
                        <a:spcAft>
                          <a:spcPts val="0"/>
                        </a:spcAft>
                      </a:pPr>
                      <a:r>
                        <a:rPr lang="en-US" sz="900">
                          <a:effectLst/>
                        </a:rPr>
                        <a:t>BW</a:t>
                      </a:r>
                      <a:r>
                        <a:rPr lang="en-US" sz="900" baseline="-25000">
                          <a:effectLst/>
                        </a:rPr>
                        <a:t>interferer</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5</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5</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dirty="0">
                          <a:solidFill>
                            <a:srgbClr val="FF0000"/>
                          </a:solidFill>
                          <a:effectLst/>
                        </a:rPr>
                        <a:t>5</a:t>
                      </a:r>
                      <a:endParaRPr lang="en-US" sz="11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5</a:t>
                      </a:r>
                      <a:endParaRPr lang="en-US" sz="1100">
                        <a:effectLst/>
                        <a:latin typeface="Times New Roman" panose="02020603050405020304"/>
                        <a:ea typeface="MS Mincho" panose="02020609040205080304" charset="-128"/>
                      </a:endParaRPr>
                    </a:p>
                  </a:txBody>
                  <a:tcPr marL="68580" marR="68580" marT="0" marB="0"/>
                </a:tc>
              </a:tr>
              <a:tr h="0">
                <a:tc>
                  <a:txBody>
                    <a:bodyPr/>
                    <a:lstStyle/>
                    <a:p>
                      <a:pPr marL="0" marR="0" algn="ctr">
                        <a:lnSpc>
                          <a:spcPct val="115000"/>
                        </a:lnSpc>
                        <a:spcBef>
                          <a:spcPts val="0"/>
                        </a:spcBef>
                        <a:spcAft>
                          <a:spcPts val="0"/>
                        </a:spcAft>
                      </a:pPr>
                      <a:r>
                        <a:rPr lang="en-US" sz="900">
                          <a:effectLst/>
                        </a:rPr>
                        <a:t>F</a:t>
                      </a:r>
                      <a:r>
                        <a:rPr lang="en-US" sz="900" baseline="-25000">
                          <a:effectLst/>
                        </a:rPr>
                        <a:t>interferer</a:t>
                      </a:r>
                      <a:r>
                        <a:rPr lang="en-US" sz="900">
                          <a:effectLst/>
                        </a:rPr>
                        <a:t> (offset)</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MHz</a:t>
                      </a:r>
                      <a:endParaRPr lang="en-US" sz="11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900">
                          <a:effectLst/>
                        </a:rPr>
                        <a:t>17.5</a:t>
                      </a:r>
                      <a:br>
                        <a:rPr lang="en-US" sz="900">
                          <a:effectLst/>
                        </a:rPr>
                      </a:br>
                      <a:r>
                        <a:rPr lang="en-US" sz="900">
                          <a:effectLst/>
                        </a:rPr>
                        <a:t>/</a:t>
                      </a:r>
                      <a:br>
                        <a:rPr lang="en-US" sz="900">
                          <a:effectLst/>
                        </a:rPr>
                      </a:br>
                      <a:r>
                        <a:rPr lang="en-US" sz="900">
                          <a:effectLst/>
                        </a:rPr>
                        <a:t>-17.5</a:t>
                      </a:r>
                      <a:endParaRPr lang="en-US" sz="11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US" sz="900" dirty="0">
                          <a:solidFill>
                            <a:srgbClr val="FF0000"/>
                          </a:solidFill>
                          <a:effectLst/>
                        </a:rPr>
                        <a:t>20</a:t>
                      </a:r>
                      <a:br>
                        <a:rPr lang="en-US" sz="900" dirty="0">
                          <a:solidFill>
                            <a:srgbClr val="FF0000"/>
                          </a:solidFill>
                          <a:effectLst/>
                        </a:rPr>
                      </a:br>
                      <a:r>
                        <a:rPr lang="en-US" sz="900" dirty="0">
                          <a:solidFill>
                            <a:srgbClr val="FF0000"/>
                          </a:solidFill>
                          <a:effectLst/>
                        </a:rPr>
                        <a:t>/</a:t>
                      </a:r>
                      <a:br>
                        <a:rPr lang="en-US" sz="900" dirty="0">
                          <a:solidFill>
                            <a:srgbClr val="FF0000"/>
                          </a:solidFill>
                          <a:effectLst/>
                        </a:rPr>
                      </a:br>
                      <a:r>
                        <a:rPr lang="en-US" sz="900" dirty="0">
                          <a:solidFill>
                            <a:srgbClr val="FF0000"/>
                          </a:solidFill>
                          <a:effectLst/>
                        </a:rPr>
                        <a:t>-20</a:t>
                      </a:r>
                      <a:endParaRPr lang="en-US" sz="1100" dirty="0">
                        <a:solidFill>
                          <a:srgbClr val="FF0000"/>
                        </a:solidFill>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US" sz="900">
                          <a:effectLst/>
                        </a:rPr>
                        <a:t>22.5</a:t>
                      </a:r>
                      <a:br>
                        <a:rPr lang="en-US" sz="900">
                          <a:effectLst/>
                        </a:rPr>
                      </a:br>
                      <a:r>
                        <a:rPr lang="en-US" sz="900">
                          <a:effectLst/>
                        </a:rPr>
                        <a:t>/</a:t>
                      </a:r>
                      <a:br>
                        <a:rPr lang="en-US" sz="900">
                          <a:effectLst/>
                        </a:rPr>
                      </a:br>
                      <a:r>
                        <a:rPr lang="en-US" sz="900">
                          <a:effectLst/>
                        </a:rPr>
                        <a:t>-2</a:t>
                      </a:r>
                      <a:r>
                        <a:rPr lang="en-GB" sz="900">
                          <a:effectLst/>
                        </a:rPr>
                        <a:t>2.5</a:t>
                      </a:r>
                      <a:endParaRPr lang="en-US" sz="1100">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900" dirty="0">
                          <a:solidFill>
                            <a:srgbClr val="FF0000"/>
                          </a:solidFill>
                          <a:effectLst/>
                        </a:rPr>
                        <a:t>2</a:t>
                      </a:r>
                      <a:r>
                        <a:rPr lang="en-US" sz="900" dirty="0">
                          <a:solidFill>
                            <a:srgbClr val="FF0000"/>
                          </a:solidFill>
                          <a:effectLst/>
                        </a:rPr>
                        <a:t>5</a:t>
                      </a:r>
                      <a:r>
                        <a:rPr lang="en-GB" sz="900" dirty="0">
                          <a:solidFill>
                            <a:srgbClr val="FF0000"/>
                          </a:solidFill>
                          <a:effectLst/>
                        </a:rPr>
                        <a:t/>
                      </a:r>
                      <a:br>
                        <a:rPr lang="en-GB" sz="900" dirty="0">
                          <a:solidFill>
                            <a:srgbClr val="FF0000"/>
                          </a:solidFill>
                          <a:effectLst/>
                        </a:rPr>
                      </a:br>
                      <a:r>
                        <a:rPr lang="en-GB" sz="900" dirty="0">
                          <a:solidFill>
                            <a:srgbClr val="FF0000"/>
                          </a:solidFill>
                          <a:effectLst/>
                        </a:rPr>
                        <a:t>/</a:t>
                      </a:r>
                      <a:br>
                        <a:rPr lang="en-GB" sz="900" dirty="0">
                          <a:solidFill>
                            <a:srgbClr val="FF0000"/>
                          </a:solidFill>
                          <a:effectLst/>
                        </a:rPr>
                      </a:br>
                      <a:r>
                        <a:rPr lang="en-GB" sz="900" dirty="0">
                          <a:solidFill>
                            <a:srgbClr val="FF0000"/>
                          </a:solidFill>
                          <a:effectLst/>
                        </a:rPr>
                        <a:t>-25</a:t>
                      </a:r>
                      <a:endParaRPr lang="en-US" sz="1100" dirty="0">
                        <a:solidFill>
                          <a:srgbClr val="FF0000"/>
                        </a:solidFill>
                        <a:effectLst/>
                        <a:latin typeface="Times New Roman" panose="02020603050405020304"/>
                        <a:ea typeface="MS Mincho" panose="02020609040205080304" charset="-128"/>
                      </a:endParaRPr>
                    </a:p>
                  </a:txBody>
                  <a:tcPr marL="68580" marR="68580" marT="0" marB="0" anchor="ctr"/>
                </a:tc>
                <a:tc>
                  <a:txBody>
                    <a:bodyPr/>
                    <a:lstStyle/>
                    <a:p>
                      <a:pPr marL="0" marR="0" algn="ctr">
                        <a:lnSpc>
                          <a:spcPct val="115000"/>
                        </a:lnSpc>
                        <a:spcBef>
                          <a:spcPts val="0"/>
                        </a:spcBef>
                        <a:spcAft>
                          <a:spcPts val="0"/>
                        </a:spcAft>
                      </a:pPr>
                      <a:r>
                        <a:rPr lang="en-GB" sz="900" dirty="0">
                          <a:effectLst/>
                        </a:rPr>
                        <a:t>27.5</a:t>
                      </a:r>
                      <a:br>
                        <a:rPr lang="en-GB" sz="900" dirty="0">
                          <a:effectLst/>
                        </a:rPr>
                      </a:br>
                      <a:r>
                        <a:rPr lang="en-GB" sz="900" dirty="0">
                          <a:effectLst/>
                        </a:rPr>
                        <a:t>/</a:t>
                      </a:r>
                      <a:br>
                        <a:rPr lang="en-GB" sz="900" dirty="0">
                          <a:effectLst/>
                        </a:rPr>
                      </a:br>
                      <a:r>
                        <a:rPr lang="en-GB" sz="900" dirty="0">
                          <a:effectLst/>
                        </a:rPr>
                        <a:t>-27.5</a:t>
                      </a:r>
                      <a:endParaRPr lang="en-US" sz="1100" dirty="0">
                        <a:effectLst/>
                        <a:latin typeface="Times New Roman" panose="02020603050405020304"/>
                        <a:ea typeface="MS Mincho" panose="02020609040205080304" charset="-128"/>
                      </a:endParaRPr>
                    </a:p>
                  </a:txBody>
                  <a:tcPr marL="68580" marR="68580" marT="0" marB="0" anchor="ctr"/>
                </a:tc>
              </a:tr>
            </a:tbl>
          </a:graphicData>
        </a:graphic>
      </p:graphicFrame>
      <p:sp>
        <p:nvSpPr>
          <p:cNvPr id="6" name="Rectangle 1"/>
          <p:cNvSpPr>
            <a:spLocks noChangeArrowheads="1"/>
          </p:cNvSpPr>
          <p:nvPr/>
        </p:nvSpPr>
        <p:spPr bwMode="auto">
          <a:xfrm>
            <a:off x="7298349" y="590175"/>
            <a:ext cx="3215264"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ACS values</a:t>
            </a:r>
          </a:p>
          <a:p>
            <a:pPr marL="0" marR="0" lvl="0" indent="0" algn="ctr" defTabSz="914400" rtl="0" eaLnBrk="1" fontAlgn="base" latinLnBrk="0" hangingPunct="1">
              <a:lnSpc>
                <a:spcPct val="100000"/>
              </a:lnSpc>
              <a:spcBef>
                <a:spcPct val="0"/>
              </a:spcBef>
              <a:spcAft>
                <a:spcPct val="0"/>
              </a:spcAft>
              <a:buClrTx/>
              <a:buSzTx/>
              <a:buFontTx/>
              <a:buNone/>
            </a:pPr>
            <a:endParaRPr lang="en-CA" altLang="zh-CN" sz="1400" b="1"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en-CA"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1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MS Mincho" panose="02020609040205080304" charset="-128"/>
                <a:cs typeface="Times New Roman" panose="02020603050405020304" pitchFamily="18" charset="0"/>
              </a:rPr>
              <a:t>P</a:t>
            </a:r>
            <a:r>
              <a:rPr kumimoji="0" lang="sv-SE" altLang="zh-CN" sz="1400" b="1" i="0" u="none" strike="noStrike" cap="none" normalizeH="0" baseline="-30000" dirty="0" smtClean="0">
                <a:ln>
                  <a:noFill/>
                </a:ln>
                <a:solidFill>
                  <a:schemeClr val="tx1"/>
                </a:solidFill>
                <a:effectLst/>
                <a:latin typeface="Times New Roman" panose="02020603050405020304" pitchFamily="18" charset="0"/>
                <a:ea typeface="MS Mincho" panose="02020609040205080304" charset="-128"/>
                <a:cs typeface="Times New Roman" panose="02020603050405020304" pitchFamily="18" charset="0"/>
              </a:rPr>
              <a:t>interferer</a:t>
            </a: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&amp; </a:t>
            </a: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a:t>
            </a:r>
            <a:r>
              <a:rPr kumimoji="0" lang="sv-SE" altLang="zh-CN" sz="1400" b="1" i="0" u="none" strike="noStrike" cap="none" normalizeH="0" baseline="-3000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interferer</a:t>
            </a: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(offset)</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(Case 1)</a:t>
            </a:r>
          </a:p>
          <a:p>
            <a:pPr marL="0" marR="0" lvl="0" indent="0" algn="ctr" defTabSz="914400" rtl="0" eaLnBrk="0" fontAlgn="base" latinLnBrk="0" hangingPunct="0">
              <a:lnSpc>
                <a:spcPct val="100000"/>
              </a:lnSpc>
              <a:spcBef>
                <a:spcPct val="0"/>
              </a:spcBef>
              <a:spcAft>
                <a:spcPct val="0"/>
              </a:spcAft>
              <a:buClrTx/>
              <a:buSzTx/>
              <a:buFontTx/>
              <a:buNone/>
            </a:pPr>
            <a:endParaRPr lang="en-CA" altLang="zh-CN" sz="1400" b="1"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CA"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lang="en-CA" altLang="zh-CN" sz="1400" b="1"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CA"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lang="en-CA" altLang="zh-CN" sz="1400" b="1"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CA"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lang="en-CA" altLang="zh-CN" sz="1400" b="1"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CA"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lang="en-CA" altLang="zh-CN" sz="1400" b="1"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CA"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zh-CN" sz="11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MS Mincho" panose="02020609040205080304" charset="-128"/>
                <a:cs typeface="Times New Roman" panose="02020603050405020304" pitchFamily="18" charset="0"/>
              </a:rPr>
              <a:t>P</a:t>
            </a:r>
            <a:r>
              <a:rPr kumimoji="0" lang="sv-SE" altLang="zh-CN" sz="1400" b="1" i="0" u="none" strike="noStrike" cap="none" normalizeH="0" baseline="-30000" dirty="0" smtClean="0">
                <a:ln>
                  <a:noFill/>
                </a:ln>
                <a:solidFill>
                  <a:schemeClr val="tx1"/>
                </a:solidFill>
                <a:effectLst/>
                <a:latin typeface="Times New Roman" panose="02020603050405020304" pitchFamily="18" charset="0"/>
                <a:ea typeface="MS Mincho" panose="02020609040205080304" charset="-128"/>
                <a:cs typeface="Times New Roman" panose="02020603050405020304" pitchFamily="18" charset="0"/>
              </a:rPr>
              <a:t>interferer</a:t>
            </a: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&amp; </a:t>
            </a: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a:t>
            </a:r>
            <a:r>
              <a:rPr kumimoji="0" lang="sv-SE" altLang="zh-CN" sz="1400" b="1" i="0" u="none" strike="noStrike" cap="none" normalizeH="0" baseline="-3000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interferer</a:t>
            </a:r>
            <a:r>
              <a:rPr kumimoji="0" lang="sv-SE"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(offset)</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(Case 2)</a:t>
            </a:r>
            <a:endParaRPr kumimoji="0" lang="en-US" altLang="zh-CN" sz="11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zh-CN" sz="3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32496"/>
          </a:xfrm>
        </p:spPr>
        <p:txBody>
          <a:bodyPr/>
          <a:lstStyle/>
          <a:p>
            <a:r>
              <a:rPr lang="en-US" dirty="0" smtClean="0"/>
              <a:t>WF on Blocking</a:t>
            </a:r>
            <a:endParaRPr lang="en-US" dirty="0"/>
          </a:p>
        </p:txBody>
      </p:sp>
      <p:sp>
        <p:nvSpPr>
          <p:cNvPr id="11" name="内容占位符 2"/>
          <p:cNvSpPr txBox="1"/>
          <p:nvPr/>
        </p:nvSpPr>
        <p:spPr>
          <a:xfrm>
            <a:off x="445062" y="1278541"/>
            <a:ext cx="5437849" cy="334201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dirty="0" smtClean="0"/>
              <a:t>The tables on the right shows the required addition to the blocking requirement to enable 35 MHz and 45MHZ channel BW (red)</a:t>
            </a:r>
          </a:p>
          <a:p>
            <a:r>
              <a:rPr lang="en-CA" dirty="0" smtClean="0"/>
              <a:t>Given the large size of the tables and the potential addition of other channel bandwidths it is FFS if the requirement is captured in the same tables or other tables are needed</a:t>
            </a:r>
          </a:p>
        </p:txBody>
      </p:sp>
      <p:graphicFrame>
        <p:nvGraphicFramePr>
          <p:cNvPr id="7" name="Table 6"/>
          <p:cNvGraphicFramePr>
            <a:graphicFrameLocks noGrp="1"/>
          </p:cNvGraphicFramePr>
          <p:nvPr/>
        </p:nvGraphicFramePr>
        <p:xfrm>
          <a:off x="6076916" y="1137503"/>
          <a:ext cx="5467324" cy="1682496"/>
        </p:xfrm>
        <a:graphic>
          <a:graphicData uri="http://schemas.openxmlformats.org/drawingml/2006/table">
            <a:tbl>
              <a:tblPr firstRow="1" firstCol="1" bandRow="1">
                <a:tableStyleId>{5940675A-B579-460E-94D1-54222C63F5DA}</a:tableStyleId>
              </a:tblPr>
              <a:tblGrid>
                <a:gridCol w="2178578"/>
                <a:gridCol w="618172"/>
                <a:gridCol w="519747"/>
                <a:gridCol w="519747"/>
                <a:gridCol w="519747"/>
                <a:gridCol w="519747"/>
                <a:gridCol w="591586"/>
              </a:tblGrid>
              <a:tr h="0">
                <a:tc rowSpan="2">
                  <a:txBody>
                    <a:bodyPr/>
                    <a:lstStyle/>
                    <a:p>
                      <a:pPr marL="0" marR="0" algn="ctr">
                        <a:lnSpc>
                          <a:spcPct val="115000"/>
                        </a:lnSpc>
                        <a:spcBef>
                          <a:spcPts val="0"/>
                        </a:spcBef>
                        <a:spcAft>
                          <a:spcPts val="0"/>
                        </a:spcAft>
                      </a:pPr>
                      <a:r>
                        <a:rPr lang="en-GB" sz="1600" dirty="0">
                          <a:effectLst/>
                        </a:rPr>
                        <a:t>RX parameter</a:t>
                      </a:r>
                      <a:endParaRPr lang="en-US" sz="1600" dirty="0">
                        <a:effectLst/>
                        <a:latin typeface="Times New Roman" panose="02020603050405020304"/>
                        <a:ea typeface="MS Mincho" panose="02020609040205080304" charset="-128"/>
                      </a:endParaRPr>
                    </a:p>
                  </a:txBody>
                  <a:tcPr marL="68580" marR="68580" marT="0" marB="0"/>
                </a:tc>
                <a:tc rowSpan="2">
                  <a:txBody>
                    <a:bodyPr/>
                    <a:lstStyle/>
                    <a:p>
                      <a:pPr marL="0" marR="0" algn="ctr">
                        <a:lnSpc>
                          <a:spcPct val="115000"/>
                        </a:lnSpc>
                        <a:spcBef>
                          <a:spcPts val="0"/>
                        </a:spcBef>
                        <a:spcAft>
                          <a:spcPts val="0"/>
                        </a:spcAft>
                      </a:pPr>
                      <a:r>
                        <a:rPr lang="en-GB" sz="1600">
                          <a:effectLst/>
                        </a:rPr>
                        <a:t>Units</a:t>
                      </a:r>
                      <a:endParaRPr lang="en-US" sz="16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GB" sz="1600" dirty="0">
                          <a:effectLst/>
                        </a:rPr>
                        <a:t>Channel bandwidth</a:t>
                      </a:r>
                      <a:endParaRPr lang="en-US" sz="16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1600">
                          <a:effectLst/>
                        </a:rPr>
                        <a:t>30 MHz</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35 MHz</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4</a:t>
                      </a:r>
                      <a:r>
                        <a:rPr lang="en-GB" sz="1600">
                          <a:effectLst/>
                        </a:rPr>
                        <a:t>0 MHz</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45</a:t>
                      </a:r>
                      <a:r>
                        <a:rPr lang="en-GB" sz="1600" dirty="0">
                          <a:solidFill>
                            <a:srgbClr val="FF0000"/>
                          </a:solidFill>
                          <a:effectLst/>
                        </a:rPr>
                        <a:t> MHz</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5</a:t>
                      </a:r>
                      <a:r>
                        <a:rPr lang="en-GB" sz="1600">
                          <a:effectLst/>
                        </a:rPr>
                        <a:t>0 MHz</a:t>
                      </a:r>
                      <a:endParaRPr lang="en-US" sz="1600">
                        <a:effectLst/>
                        <a:latin typeface="Times New Roman" panose="02020603050405020304"/>
                        <a:ea typeface="MS Mincho" panose="02020609040205080304" charset="-128"/>
                      </a:endParaRPr>
                    </a:p>
                  </a:txBody>
                  <a:tcPr marL="68580" marR="68580" marT="0" marB="0"/>
                </a:tc>
              </a:tr>
              <a:tr h="188508">
                <a:tc rowSpan="2">
                  <a:txBody>
                    <a:bodyPr/>
                    <a:lstStyle/>
                    <a:p>
                      <a:pPr marL="0" marR="0">
                        <a:lnSpc>
                          <a:spcPct val="115000"/>
                        </a:lnSpc>
                        <a:spcBef>
                          <a:spcPts val="0"/>
                        </a:spcBef>
                        <a:spcAft>
                          <a:spcPts val="0"/>
                        </a:spcAft>
                      </a:pPr>
                      <a:r>
                        <a:rPr lang="en-GB" sz="1600" dirty="0">
                          <a:effectLst/>
                        </a:rPr>
                        <a:t>Power in transmission bandwidth configuration</a:t>
                      </a:r>
                      <a:endParaRPr lang="en-US" sz="1600" dirty="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600">
                          <a:effectLst/>
                        </a:rPr>
                        <a:t>dBm</a:t>
                      </a:r>
                      <a:endParaRPr lang="en-US" sz="16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US" sz="1600" dirty="0">
                          <a:effectLst/>
                        </a:rPr>
                        <a:t>REFSENS + channel bandwidth specific value </a:t>
                      </a:r>
                      <a:r>
                        <a:rPr lang="en-US" sz="1600" dirty="0" smtClean="0">
                          <a:effectLst/>
                        </a:rPr>
                        <a:t>below</a:t>
                      </a:r>
                      <a:r>
                        <a:rPr lang="en-GB" sz="1600" dirty="0">
                          <a:effectLst/>
                        </a:rPr>
                        <a:t> </a:t>
                      </a:r>
                      <a:endParaRPr lang="en-US" sz="16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a:txBody>
                    <a:bodyPr/>
                    <a:lstStyle/>
                    <a:p>
                      <a:pPr marL="0" marR="0" algn="ctr">
                        <a:lnSpc>
                          <a:spcPct val="115000"/>
                        </a:lnSpc>
                        <a:spcBef>
                          <a:spcPts val="0"/>
                        </a:spcBef>
                        <a:spcAft>
                          <a:spcPts val="0"/>
                        </a:spcAft>
                      </a:pPr>
                      <a:r>
                        <a:rPr lang="en-US" sz="1600">
                          <a:effectLst/>
                        </a:rPr>
                        <a:t>dB</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11</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11.5</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12</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12.5</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effectLst/>
                        </a:rPr>
                        <a:t>13</a:t>
                      </a:r>
                      <a:endParaRPr lang="en-US" sz="1600" dirty="0">
                        <a:effectLst/>
                        <a:latin typeface="Times New Roman" panose="02020603050405020304"/>
                        <a:ea typeface="MS Mincho" panose="02020609040205080304" charset="-128"/>
                      </a:endParaRPr>
                    </a:p>
                  </a:txBody>
                  <a:tcPr marL="68580" marR="68580" marT="0" marB="0"/>
                </a:tc>
              </a:tr>
            </a:tbl>
          </a:graphicData>
        </a:graphic>
      </p:graphicFrame>
      <p:sp>
        <p:nvSpPr>
          <p:cNvPr id="8" name="Rectangle 7"/>
          <p:cNvSpPr/>
          <p:nvPr/>
        </p:nvSpPr>
        <p:spPr>
          <a:xfrm>
            <a:off x="6613565" y="768171"/>
            <a:ext cx="4580741" cy="369332"/>
          </a:xfrm>
          <a:prstGeom prst="rect">
            <a:avLst/>
          </a:prstGeom>
        </p:spPr>
        <p:txBody>
          <a:bodyPr wrap="none">
            <a:spAutoFit/>
          </a:bodyPr>
          <a:lstStyle/>
          <a:p>
            <a:r>
              <a:rPr lang="en-US" dirty="0"/>
              <a:t>Table 6. In-band blocking/out-of-band blocking</a:t>
            </a:r>
          </a:p>
        </p:txBody>
      </p:sp>
      <p:sp>
        <p:nvSpPr>
          <p:cNvPr id="9" name="Rectangle 8"/>
          <p:cNvSpPr/>
          <p:nvPr/>
        </p:nvSpPr>
        <p:spPr>
          <a:xfrm>
            <a:off x="7582849" y="2875002"/>
            <a:ext cx="2973699" cy="369332"/>
          </a:xfrm>
          <a:prstGeom prst="rect">
            <a:avLst/>
          </a:prstGeom>
        </p:spPr>
        <p:txBody>
          <a:bodyPr wrap="none">
            <a:spAutoFit/>
          </a:bodyPr>
          <a:lstStyle/>
          <a:p>
            <a:r>
              <a:rPr lang="en-US" dirty="0"/>
              <a:t>Table 7. Narrowband blocking</a:t>
            </a:r>
          </a:p>
        </p:txBody>
      </p:sp>
      <p:graphicFrame>
        <p:nvGraphicFramePr>
          <p:cNvPr id="10" name="Table 9"/>
          <p:cNvGraphicFramePr>
            <a:graphicFrameLocks noGrp="1"/>
          </p:cNvGraphicFramePr>
          <p:nvPr/>
        </p:nvGraphicFramePr>
        <p:xfrm>
          <a:off x="6004290" y="3352947"/>
          <a:ext cx="5931461" cy="1962912"/>
        </p:xfrm>
        <a:graphic>
          <a:graphicData uri="http://schemas.openxmlformats.org/drawingml/2006/table">
            <a:tbl>
              <a:tblPr firstRow="1" firstCol="1" bandRow="1">
                <a:tableStyleId>{5940675A-B579-460E-94D1-54222C63F5DA}</a:tableStyleId>
              </a:tblPr>
              <a:tblGrid>
                <a:gridCol w="1356491"/>
                <a:gridCol w="762495"/>
                <a:gridCol w="762495"/>
                <a:gridCol w="762495"/>
                <a:gridCol w="762495"/>
                <a:gridCol w="762495"/>
                <a:gridCol w="762495"/>
              </a:tblGrid>
              <a:tr h="137160">
                <a:tc>
                  <a:txBody>
                    <a:bodyPr/>
                    <a:lstStyle/>
                    <a:p>
                      <a:pPr marL="0" marR="0" algn="ctr">
                        <a:lnSpc>
                          <a:spcPct val="115000"/>
                        </a:lnSpc>
                        <a:spcBef>
                          <a:spcPts val="0"/>
                        </a:spcBef>
                        <a:spcAft>
                          <a:spcPts val="0"/>
                        </a:spcAft>
                      </a:pPr>
                      <a:r>
                        <a:rPr lang="en-GB" sz="1400" kern="100" dirty="0">
                          <a:effectLst/>
                        </a:rPr>
                        <a:t>Parameter</a:t>
                      </a:r>
                      <a:endParaRPr lang="en-US" sz="1400" b="1" kern="100" dirty="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Unit</a:t>
                      </a:r>
                      <a:endParaRPr lang="en-US" sz="1400" b="1"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30 MHz</a:t>
                      </a:r>
                      <a:endParaRPr lang="en-US" sz="1400" b="1"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400" kern="100" dirty="0">
                          <a:solidFill>
                            <a:srgbClr val="FF0000"/>
                          </a:solidFill>
                          <a:effectLst/>
                        </a:rPr>
                        <a:t>35 MHz</a:t>
                      </a:r>
                      <a:endParaRPr lang="en-US" sz="1400" b="1"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40 MHz</a:t>
                      </a:r>
                      <a:endParaRPr lang="en-US" sz="1400" b="1"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400" kern="100" dirty="0">
                          <a:solidFill>
                            <a:srgbClr val="FF0000"/>
                          </a:solidFill>
                          <a:effectLst/>
                        </a:rPr>
                        <a:t>45 MHz</a:t>
                      </a:r>
                      <a:endParaRPr lang="en-US" sz="1400" b="1"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50 MHz</a:t>
                      </a:r>
                      <a:endParaRPr lang="en-US" sz="1400" b="1" kern="100">
                        <a:solidFill>
                          <a:srgbClr val="0000FF"/>
                        </a:solidFill>
                        <a:effectLst/>
                        <a:latin typeface="Arial" panose="020B0604020202020204"/>
                        <a:ea typeface="MS Mincho" panose="02020609040205080304" charset="-128"/>
                      </a:endParaRPr>
                    </a:p>
                  </a:txBody>
                  <a:tcPr marL="68580" marR="68580" marT="0" marB="0"/>
                </a:tc>
              </a:tr>
              <a:tr h="137160">
                <a:tc rowSpan="2">
                  <a:txBody>
                    <a:bodyPr/>
                    <a:lstStyle/>
                    <a:p>
                      <a:pPr marL="0" marR="0" algn="ctr">
                        <a:lnSpc>
                          <a:spcPct val="115000"/>
                        </a:lnSpc>
                        <a:spcBef>
                          <a:spcPts val="0"/>
                        </a:spcBef>
                        <a:spcAft>
                          <a:spcPts val="0"/>
                        </a:spcAft>
                      </a:pPr>
                      <a:r>
                        <a:rPr lang="en-GB" sz="1400" kern="100">
                          <a:effectLst/>
                        </a:rPr>
                        <a:t>P</a:t>
                      </a:r>
                      <a:r>
                        <a:rPr lang="en-GB" sz="1400" kern="100" baseline="-25000">
                          <a:effectLst/>
                        </a:rPr>
                        <a:t>w</a:t>
                      </a:r>
                      <a:endParaRPr lang="en-US" sz="1400" kern="100">
                        <a:solidFill>
                          <a:srgbClr val="0000FF"/>
                        </a:solidFill>
                        <a:effectLst/>
                        <a:latin typeface="Arial" panose="020B0604020202020204"/>
                        <a:ea typeface="MS Mincho" panose="02020609040205080304" charset="-128"/>
                      </a:endParaRPr>
                    </a:p>
                  </a:txBody>
                  <a:tcPr marL="68580" marR="68580" marT="0" marB="0" anchor="ctr"/>
                </a:tc>
                <a:tc rowSpan="2">
                  <a:txBody>
                    <a:bodyPr/>
                    <a:lstStyle/>
                    <a:p>
                      <a:pPr marL="0" marR="0" algn="ctr">
                        <a:lnSpc>
                          <a:spcPct val="115000"/>
                        </a:lnSpc>
                        <a:spcBef>
                          <a:spcPts val="0"/>
                        </a:spcBef>
                        <a:spcAft>
                          <a:spcPts val="0"/>
                        </a:spcAft>
                      </a:pPr>
                      <a:r>
                        <a:rPr lang="en-GB" sz="1400" kern="100">
                          <a:effectLst/>
                        </a:rPr>
                        <a:t>dBm</a:t>
                      </a:r>
                      <a:endParaRPr lang="en-US" sz="1400" kern="100">
                        <a:solidFill>
                          <a:srgbClr val="0000FF"/>
                        </a:solidFill>
                        <a:effectLst/>
                        <a:latin typeface="Arial" panose="020B0604020202020204"/>
                        <a:ea typeface="MS Mincho" panose="02020609040205080304" charset="-128"/>
                      </a:endParaRPr>
                    </a:p>
                  </a:txBody>
                  <a:tcPr marL="68580" marR="68580" marT="0" marB="0" anchor="ctr"/>
                </a:tc>
                <a:tc gridSpan="5">
                  <a:txBody>
                    <a:bodyPr/>
                    <a:lstStyle/>
                    <a:p>
                      <a:pPr marL="0" marR="0" algn="ctr">
                        <a:lnSpc>
                          <a:spcPct val="115000"/>
                        </a:lnSpc>
                        <a:spcBef>
                          <a:spcPts val="0"/>
                        </a:spcBef>
                        <a:spcAft>
                          <a:spcPts val="0"/>
                        </a:spcAft>
                      </a:pPr>
                      <a:r>
                        <a:rPr lang="en-GB" sz="1400" kern="100">
                          <a:effectLst/>
                        </a:rPr>
                        <a:t>P</a:t>
                      </a:r>
                      <a:r>
                        <a:rPr lang="en-GB" sz="1400" kern="100" baseline="-25000">
                          <a:effectLst/>
                        </a:rPr>
                        <a:t>REFSENS</a:t>
                      </a:r>
                      <a:r>
                        <a:rPr lang="en-GB" sz="1400" kern="100">
                          <a:effectLst/>
                        </a:rPr>
                        <a:t> + channel-bandwidth specific value below</a:t>
                      </a:r>
                      <a:endParaRPr lang="en-US" sz="1400" kern="100">
                        <a:solidFill>
                          <a:srgbClr val="0000FF"/>
                        </a:solidFill>
                        <a:effectLst/>
                        <a:latin typeface="Arial" panose="020B06040202020202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16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1400" kern="100">
                          <a:effectLst/>
                        </a:rPr>
                        <a:t>16</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solidFill>
                            <a:srgbClr val="FF0000"/>
                          </a:solidFill>
                          <a:effectLst/>
                        </a:rPr>
                        <a:t>16</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16</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solidFill>
                            <a:srgbClr val="FF0000"/>
                          </a:solidFill>
                          <a:effectLst/>
                        </a:rPr>
                        <a:t>16</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16</a:t>
                      </a:r>
                      <a:endParaRPr lang="en-US" sz="1400" kern="100">
                        <a:solidFill>
                          <a:srgbClr val="0000FF"/>
                        </a:solidFill>
                        <a:effectLst/>
                        <a:latin typeface="Arial" panose="020B0604020202020204"/>
                        <a:ea typeface="MS Mincho" panose="02020609040205080304" charset="-128"/>
                      </a:endParaRPr>
                    </a:p>
                  </a:txBody>
                  <a:tcPr marL="68580" marR="68580" marT="0" marB="0"/>
                </a:tc>
              </a:tr>
              <a:tr h="137160">
                <a:tc>
                  <a:txBody>
                    <a:bodyPr/>
                    <a:lstStyle/>
                    <a:p>
                      <a:pPr marL="0" marR="0" algn="ctr">
                        <a:lnSpc>
                          <a:spcPct val="115000"/>
                        </a:lnSpc>
                        <a:spcBef>
                          <a:spcPts val="0"/>
                        </a:spcBef>
                        <a:spcAft>
                          <a:spcPts val="0"/>
                        </a:spcAft>
                      </a:pPr>
                      <a:r>
                        <a:rPr lang="en-GB" sz="1400" kern="100">
                          <a:effectLst/>
                        </a:rPr>
                        <a:t>P</a:t>
                      </a:r>
                      <a:r>
                        <a:rPr lang="en-GB" sz="1400" kern="100" baseline="-25000">
                          <a:effectLst/>
                        </a:rPr>
                        <a:t>uw</a:t>
                      </a:r>
                      <a:r>
                        <a:rPr lang="en-GB" sz="1400" kern="100">
                          <a:effectLst/>
                        </a:rPr>
                        <a:t> (CW)</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dBm</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-55</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solidFill>
                            <a:srgbClr val="FF0000"/>
                          </a:solidFill>
                          <a:effectLst/>
                        </a:rPr>
                        <a:t>-55</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-55</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solidFill>
                            <a:srgbClr val="FF0000"/>
                          </a:solidFill>
                          <a:effectLst/>
                        </a:rPr>
                        <a:t>-55</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-55</a:t>
                      </a:r>
                      <a:endParaRPr lang="en-US" sz="1400" kern="100">
                        <a:solidFill>
                          <a:srgbClr val="0000FF"/>
                        </a:solidFill>
                        <a:effectLst/>
                        <a:latin typeface="Arial" panose="020B0604020202020204"/>
                        <a:ea typeface="MS Mincho" panose="02020609040205080304" charset="-128"/>
                      </a:endParaRPr>
                    </a:p>
                  </a:txBody>
                  <a:tcPr marL="68580" marR="68580" marT="0" marB="0"/>
                </a:tc>
              </a:tr>
              <a:tr h="264160">
                <a:tc>
                  <a:txBody>
                    <a:bodyPr/>
                    <a:lstStyle/>
                    <a:p>
                      <a:pPr marL="0" marR="0" algn="ctr">
                        <a:lnSpc>
                          <a:spcPct val="115000"/>
                        </a:lnSpc>
                        <a:spcBef>
                          <a:spcPts val="0"/>
                        </a:spcBef>
                        <a:spcAft>
                          <a:spcPts val="0"/>
                        </a:spcAft>
                      </a:pPr>
                      <a:r>
                        <a:rPr lang="en-GB" sz="1400" kern="100">
                          <a:effectLst/>
                        </a:rPr>
                        <a:t>F</a:t>
                      </a:r>
                      <a:r>
                        <a:rPr lang="en-GB" sz="1400" kern="100" baseline="-25000">
                          <a:effectLst/>
                        </a:rPr>
                        <a:t>uw</a:t>
                      </a:r>
                      <a:r>
                        <a:rPr lang="en-GB" sz="1400" kern="100">
                          <a:effectLst/>
                        </a:rPr>
                        <a:t> (offset SCS= 15 kHz)</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MHz</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15.6075</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400" kern="100" dirty="0">
                          <a:solidFill>
                            <a:srgbClr val="FF0000"/>
                          </a:solidFill>
                          <a:effectLst/>
                        </a:rPr>
                        <a:t>18.0825</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20.5575</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400" kern="100" dirty="0">
                          <a:solidFill>
                            <a:srgbClr val="FF0000"/>
                          </a:solidFill>
                          <a:effectLst/>
                        </a:rPr>
                        <a:t>23.1375</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25.7025</a:t>
                      </a:r>
                      <a:endParaRPr lang="en-US" sz="1400" kern="100">
                        <a:solidFill>
                          <a:srgbClr val="0000FF"/>
                        </a:solidFill>
                        <a:effectLst/>
                        <a:latin typeface="Arial" panose="020B0604020202020204"/>
                        <a:ea typeface="MS Mincho" panose="02020609040205080304" charset="-128"/>
                      </a:endParaRPr>
                    </a:p>
                  </a:txBody>
                  <a:tcPr marL="68580" marR="68580" marT="0" marB="0"/>
                </a:tc>
              </a:tr>
              <a:tr h="483870">
                <a:tc>
                  <a:txBody>
                    <a:bodyPr/>
                    <a:lstStyle/>
                    <a:p>
                      <a:pPr marL="0" marR="0" algn="ctr">
                        <a:lnSpc>
                          <a:spcPct val="115000"/>
                        </a:lnSpc>
                        <a:spcBef>
                          <a:spcPts val="0"/>
                        </a:spcBef>
                        <a:spcAft>
                          <a:spcPts val="0"/>
                        </a:spcAft>
                      </a:pPr>
                      <a:r>
                        <a:rPr lang="en-GB" sz="1400" kern="100">
                          <a:effectLst/>
                        </a:rPr>
                        <a:t>F</a:t>
                      </a:r>
                      <a:r>
                        <a:rPr lang="en-GB" sz="1400" kern="100" baseline="-25000">
                          <a:effectLst/>
                        </a:rPr>
                        <a:t>uw</a:t>
                      </a:r>
                      <a:r>
                        <a:rPr lang="en-GB" sz="1400" kern="100">
                          <a:effectLst/>
                        </a:rPr>
                        <a:t> (offset SCS= 30 kHz)</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MHz</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NA</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solidFill>
                            <a:srgbClr val="FF0000"/>
                          </a:solidFill>
                          <a:effectLst/>
                        </a:rPr>
                        <a:t>NA</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a:effectLst/>
                        </a:rPr>
                        <a:t>NA</a:t>
                      </a:r>
                      <a:endParaRPr lang="en-US" sz="1400" kern="100">
                        <a:solidFill>
                          <a:srgbClr val="0000FF"/>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solidFill>
                            <a:srgbClr val="FF0000"/>
                          </a:solidFill>
                          <a:effectLst/>
                        </a:rPr>
                        <a:t>NA</a:t>
                      </a:r>
                      <a:endParaRPr lang="en-US" sz="1400" kern="100" dirty="0">
                        <a:solidFill>
                          <a:srgbClr val="FF0000"/>
                        </a:solidFill>
                        <a:effectLst/>
                        <a:latin typeface="Arial" panose="020B06040202020202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400" kern="100" dirty="0">
                          <a:effectLst/>
                        </a:rPr>
                        <a:t>NA</a:t>
                      </a:r>
                      <a:endParaRPr lang="en-US" sz="1400" kern="100" dirty="0">
                        <a:solidFill>
                          <a:srgbClr val="0000FF"/>
                        </a:solidFill>
                        <a:effectLst/>
                        <a:latin typeface="Arial" panose="020B0604020202020204"/>
                        <a:ea typeface="MS Mincho" panose="02020609040205080304" charset="-128"/>
                      </a:endParaRPr>
                    </a:p>
                  </a:txBody>
                  <a:tcPr marL="68580" marR="68580" marT="0" marB="0"/>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32496"/>
          </a:xfrm>
        </p:spPr>
        <p:txBody>
          <a:bodyPr>
            <a:normAutofit fontScale="90000"/>
          </a:bodyPr>
          <a:lstStyle/>
          <a:p>
            <a:r>
              <a:rPr lang="en-US" dirty="0" smtClean="0"/>
              <a:t>WF on </a:t>
            </a:r>
            <a:r>
              <a:rPr lang="x-none">
                <a:sym typeface="+mn-ea"/>
              </a:rPr>
              <a:t>Spurious </a:t>
            </a:r>
            <a:r>
              <a:rPr lang="x-none" smtClean="0">
                <a:sym typeface="+mn-ea"/>
              </a:rPr>
              <a:t>response </a:t>
            </a:r>
            <a:r>
              <a:rPr lang="en-US" altLang="x-none" dirty="0" smtClean="0">
                <a:sym typeface="+mn-ea"/>
              </a:rPr>
              <a:t>and </a:t>
            </a:r>
            <a:r>
              <a:rPr lang="x-none">
                <a:sym typeface="+mn-ea"/>
              </a:rPr>
              <a:t>Intermodulation </a:t>
            </a:r>
            <a:r>
              <a:rPr lang="en-US" altLang="x-none" dirty="0" smtClean="0">
                <a:sym typeface="+mn-ea"/>
              </a:rPr>
              <a:t/>
            </a:r>
            <a:br>
              <a:rPr lang="en-US" altLang="x-none" dirty="0" smtClean="0">
                <a:sym typeface="+mn-ea"/>
              </a:rPr>
            </a:br>
            <a:endParaRPr lang="en-US" dirty="0"/>
          </a:p>
        </p:txBody>
      </p:sp>
      <p:sp>
        <p:nvSpPr>
          <p:cNvPr id="11" name="内容占位符 2"/>
          <p:cNvSpPr txBox="1"/>
          <p:nvPr/>
        </p:nvSpPr>
        <p:spPr>
          <a:xfrm>
            <a:off x="445135" y="1278255"/>
            <a:ext cx="5335270" cy="410972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dirty="0" smtClean="0"/>
              <a:t>The tables on the right shows the required addition to the </a:t>
            </a:r>
            <a:r>
              <a:rPr lang="x-none">
                <a:sym typeface="+mn-ea"/>
              </a:rPr>
              <a:t>Spurious </a:t>
            </a:r>
            <a:r>
              <a:rPr lang="x-none" smtClean="0">
                <a:sym typeface="+mn-ea"/>
              </a:rPr>
              <a:t>response </a:t>
            </a:r>
            <a:r>
              <a:rPr lang="en-US" altLang="x-none" dirty="0" smtClean="0">
                <a:sym typeface="+mn-ea"/>
              </a:rPr>
              <a:t>and</a:t>
            </a:r>
            <a:r>
              <a:rPr lang="en-CA" dirty="0" smtClean="0"/>
              <a:t> </a:t>
            </a:r>
            <a:r>
              <a:rPr lang="x-none">
                <a:sym typeface="+mn-ea"/>
              </a:rPr>
              <a:t>Intermodulation </a:t>
            </a:r>
            <a:r>
              <a:rPr lang="en-CA" dirty="0" smtClean="0"/>
              <a:t>requirement</a:t>
            </a:r>
            <a:r>
              <a:rPr lang="en-US" altLang="en-CA" dirty="0" smtClean="0"/>
              <a:t>s</a:t>
            </a:r>
            <a:r>
              <a:rPr lang="en-CA" dirty="0" smtClean="0"/>
              <a:t> to enable 35 MHz and 45MHz channel BW (red)</a:t>
            </a:r>
          </a:p>
          <a:p>
            <a:r>
              <a:rPr lang="en-CA" dirty="0" smtClean="0"/>
              <a:t>Given the large size of the tables and the potential addition of other channel bandwidths it is FFS if the requirement is captured in the same tables or other tables are needed</a:t>
            </a:r>
          </a:p>
        </p:txBody>
      </p:sp>
      <p:graphicFrame>
        <p:nvGraphicFramePr>
          <p:cNvPr id="7" name="Table 6"/>
          <p:cNvGraphicFramePr>
            <a:graphicFrameLocks noGrp="1"/>
          </p:cNvGraphicFramePr>
          <p:nvPr/>
        </p:nvGraphicFramePr>
        <p:xfrm>
          <a:off x="6076916" y="1691223"/>
          <a:ext cx="5467324" cy="1682496"/>
        </p:xfrm>
        <a:graphic>
          <a:graphicData uri="http://schemas.openxmlformats.org/drawingml/2006/table">
            <a:tbl>
              <a:tblPr firstRow="1" firstCol="1" bandRow="1">
                <a:tableStyleId>{5940675A-B579-460E-94D1-54222C63F5DA}</a:tableStyleId>
              </a:tblPr>
              <a:tblGrid>
                <a:gridCol w="2178578"/>
                <a:gridCol w="618172"/>
                <a:gridCol w="519747"/>
                <a:gridCol w="519747"/>
                <a:gridCol w="519747"/>
                <a:gridCol w="519747"/>
                <a:gridCol w="591586"/>
              </a:tblGrid>
              <a:tr h="280035">
                <a:tc rowSpan="2">
                  <a:txBody>
                    <a:bodyPr/>
                    <a:lstStyle/>
                    <a:p>
                      <a:pPr marL="0" marR="0" algn="ctr">
                        <a:lnSpc>
                          <a:spcPct val="115000"/>
                        </a:lnSpc>
                        <a:spcBef>
                          <a:spcPts val="0"/>
                        </a:spcBef>
                        <a:spcAft>
                          <a:spcPts val="0"/>
                        </a:spcAft>
                      </a:pPr>
                      <a:r>
                        <a:rPr lang="en-GB" sz="1600" dirty="0">
                          <a:effectLst/>
                        </a:rPr>
                        <a:t>RX parameter</a:t>
                      </a:r>
                      <a:endParaRPr lang="en-US" sz="1600" dirty="0">
                        <a:effectLst/>
                        <a:latin typeface="Times New Roman" panose="02020603050405020304"/>
                        <a:ea typeface="MS Mincho" panose="02020609040205080304" charset="-128"/>
                      </a:endParaRPr>
                    </a:p>
                  </a:txBody>
                  <a:tcPr marL="68580" marR="68580" marT="0" marB="0"/>
                </a:tc>
                <a:tc rowSpan="2">
                  <a:txBody>
                    <a:bodyPr/>
                    <a:lstStyle/>
                    <a:p>
                      <a:pPr marL="0" marR="0" algn="ctr">
                        <a:lnSpc>
                          <a:spcPct val="115000"/>
                        </a:lnSpc>
                        <a:spcBef>
                          <a:spcPts val="0"/>
                        </a:spcBef>
                        <a:spcAft>
                          <a:spcPts val="0"/>
                        </a:spcAft>
                      </a:pPr>
                      <a:r>
                        <a:rPr lang="en-GB" sz="1600">
                          <a:effectLst/>
                        </a:rPr>
                        <a:t>Units</a:t>
                      </a:r>
                      <a:endParaRPr lang="en-US" sz="16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GB" sz="1600" dirty="0">
                          <a:effectLst/>
                        </a:rPr>
                        <a:t>Channel bandwidth</a:t>
                      </a:r>
                      <a:endParaRPr lang="en-US" sz="16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1600">
                          <a:effectLst/>
                        </a:rPr>
                        <a:t>30 MHz</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35 MHz</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4</a:t>
                      </a:r>
                      <a:r>
                        <a:rPr lang="en-GB" sz="1600">
                          <a:effectLst/>
                        </a:rPr>
                        <a:t>0 MHz</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45</a:t>
                      </a:r>
                      <a:r>
                        <a:rPr lang="en-GB" sz="1600" dirty="0">
                          <a:solidFill>
                            <a:srgbClr val="FF0000"/>
                          </a:solidFill>
                          <a:effectLst/>
                        </a:rPr>
                        <a:t> MHz</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5</a:t>
                      </a:r>
                      <a:r>
                        <a:rPr lang="en-GB" sz="1600">
                          <a:effectLst/>
                        </a:rPr>
                        <a:t>0 MHz</a:t>
                      </a:r>
                      <a:endParaRPr lang="en-US" sz="1600">
                        <a:effectLst/>
                        <a:latin typeface="Times New Roman" panose="02020603050405020304"/>
                        <a:ea typeface="MS Mincho" panose="02020609040205080304" charset="-128"/>
                      </a:endParaRPr>
                    </a:p>
                  </a:txBody>
                  <a:tcPr marL="68580" marR="68580" marT="0" marB="0"/>
                </a:tc>
              </a:tr>
              <a:tr h="188508">
                <a:tc rowSpan="2">
                  <a:txBody>
                    <a:bodyPr/>
                    <a:lstStyle/>
                    <a:p>
                      <a:pPr marL="0" marR="0">
                        <a:lnSpc>
                          <a:spcPct val="115000"/>
                        </a:lnSpc>
                        <a:spcBef>
                          <a:spcPts val="0"/>
                        </a:spcBef>
                        <a:spcAft>
                          <a:spcPts val="0"/>
                        </a:spcAft>
                      </a:pPr>
                      <a:r>
                        <a:rPr lang="en-GB" sz="1600" dirty="0">
                          <a:effectLst/>
                        </a:rPr>
                        <a:t>Power in transmission bandwidth configuration</a:t>
                      </a:r>
                      <a:endParaRPr lang="en-US" sz="1600" dirty="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GB" sz="1600">
                          <a:effectLst/>
                        </a:rPr>
                        <a:t>dBm</a:t>
                      </a:r>
                      <a:endParaRPr lang="en-US" sz="16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US" sz="1600" dirty="0">
                          <a:effectLst/>
                        </a:rPr>
                        <a:t>REFSENS + channel bandwidth specific value </a:t>
                      </a:r>
                      <a:r>
                        <a:rPr lang="en-US" sz="1600" dirty="0" smtClean="0">
                          <a:effectLst/>
                        </a:rPr>
                        <a:t>below</a:t>
                      </a:r>
                      <a:r>
                        <a:rPr lang="en-GB" sz="1600" dirty="0">
                          <a:effectLst/>
                        </a:rPr>
                        <a:t> </a:t>
                      </a:r>
                      <a:endParaRPr lang="en-US" sz="16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a:txBody>
                    <a:bodyPr/>
                    <a:lstStyle/>
                    <a:p>
                      <a:pPr marL="0" marR="0" algn="ctr">
                        <a:lnSpc>
                          <a:spcPct val="115000"/>
                        </a:lnSpc>
                        <a:spcBef>
                          <a:spcPts val="0"/>
                        </a:spcBef>
                        <a:spcAft>
                          <a:spcPts val="0"/>
                        </a:spcAft>
                      </a:pPr>
                      <a:r>
                        <a:rPr lang="en-US" sz="1600">
                          <a:effectLst/>
                        </a:rPr>
                        <a:t>dB</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11</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11.5</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12</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12.5</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effectLst/>
                        </a:rPr>
                        <a:t>13</a:t>
                      </a:r>
                      <a:endParaRPr lang="en-US" sz="1600" dirty="0">
                        <a:effectLst/>
                        <a:latin typeface="Times New Roman" panose="02020603050405020304"/>
                        <a:ea typeface="MS Mincho" panose="02020609040205080304" charset="-128"/>
                      </a:endParaRPr>
                    </a:p>
                  </a:txBody>
                  <a:tcPr marL="68580" marR="68580" marT="0" marB="0"/>
                </a:tc>
              </a:tr>
            </a:tbl>
          </a:graphicData>
        </a:graphic>
      </p:graphicFrame>
      <p:sp>
        <p:nvSpPr>
          <p:cNvPr id="8" name="Rectangle 7"/>
          <p:cNvSpPr/>
          <p:nvPr/>
        </p:nvSpPr>
        <p:spPr>
          <a:xfrm>
            <a:off x="7136805" y="1130121"/>
            <a:ext cx="2650490" cy="368300"/>
          </a:xfrm>
          <a:prstGeom prst="rect">
            <a:avLst/>
          </a:prstGeom>
        </p:spPr>
        <p:txBody>
          <a:bodyPr wrap="none">
            <a:spAutoFit/>
          </a:bodyPr>
          <a:lstStyle/>
          <a:p>
            <a:pPr algn="l"/>
            <a:r>
              <a:rPr lang="en-US" dirty="0"/>
              <a:t>Table 8. </a:t>
            </a:r>
            <a:r>
              <a:rPr lang="x-none">
                <a:sym typeface="+mn-ea"/>
              </a:rPr>
              <a:t>Spurious </a:t>
            </a:r>
            <a:r>
              <a:rPr lang="x-none" smtClean="0">
                <a:sym typeface="+mn-ea"/>
              </a:rPr>
              <a:t>response</a:t>
            </a:r>
            <a:endParaRPr lang="en-US" dirty="0"/>
          </a:p>
        </p:txBody>
      </p:sp>
      <p:sp>
        <p:nvSpPr>
          <p:cNvPr id="9" name="Rectangle 8"/>
          <p:cNvSpPr/>
          <p:nvPr/>
        </p:nvSpPr>
        <p:spPr>
          <a:xfrm>
            <a:off x="7323769" y="3760192"/>
            <a:ext cx="2463800" cy="368300"/>
          </a:xfrm>
          <a:prstGeom prst="rect">
            <a:avLst/>
          </a:prstGeom>
        </p:spPr>
        <p:txBody>
          <a:bodyPr wrap="none">
            <a:spAutoFit/>
          </a:bodyPr>
          <a:lstStyle/>
          <a:p>
            <a:pPr algn="l"/>
            <a:r>
              <a:rPr lang="en-US" dirty="0"/>
              <a:t>Table 9. </a:t>
            </a:r>
            <a:r>
              <a:rPr lang="x-none">
                <a:sym typeface="+mn-ea"/>
              </a:rPr>
              <a:t>Intermodulation </a:t>
            </a:r>
            <a:endParaRPr lang="en-US" dirty="0"/>
          </a:p>
        </p:txBody>
      </p:sp>
      <p:graphicFrame>
        <p:nvGraphicFramePr>
          <p:cNvPr id="4" name="Table 6"/>
          <p:cNvGraphicFramePr>
            <a:graphicFrameLocks noGrp="1"/>
          </p:cNvGraphicFramePr>
          <p:nvPr/>
        </p:nvGraphicFramePr>
        <p:xfrm>
          <a:off x="6076916" y="4518878"/>
          <a:ext cx="5467324" cy="1682496"/>
        </p:xfrm>
        <a:graphic>
          <a:graphicData uri="http://schemas.openxmlformats.org/drawingml/2006/table">
            <a:tbl>
              <a:tblPr firstRow="1" firstCol="1" bandRow="1">
                <a:tableStyleId>{5940675A-B579-460E-94D1-54222C63F5DA}</a:tableStyleId>
              </a:tblPr>
              <a:tblGrid>
                <a:gridCol w="2178578"/>
                <a:gridCol w="618172"/>
                <a:gridCol w="519747"/>
                <a:gridCol w="519747"/>
                <a:gridCol w="519747"/>
                <a:gridCol w="519747"/>
                <a:gridCol w="591586"/>
              </a:tblGrid>
              <a:tr h="280035">
                <a:tc rowSpan="2">
                  <a:txBody>
                    <a:bodyPr/>
                    <a:lstStyle/>
                    <a:p>
                      <a:pPr marL="0" marR="0" algn="ctr">
                        <a:lnSpc>
                          <a:spcPct val="115000"/>
                        </a:lnSpc>
                        <a:spcBef>
                          <a:spcPts val="0"/>
                        </a:spcBef>
                        <a:spcAft>
                          <a:spcPts val="0"/>
                        </a:spcAft>
                      </a:pPr>
                      <a:r>
                        <a:rPr lang="en-GB" sz="1600" dirty="0">
                          <a:effectLst/>
                        </a:rPr>
                        <a:t>RX parameter</a:t>
                      </a:r>
                      <a:endParaRPr lang="en-US" sz="1600" dirty="0">
                        <a:effectLst/>
                        <a:latin typeface="Times New Roman" panose="02020603050405020304"/>
                        <a:ea typeface="MS Mincho" panose="02020609040205080304" charset="-128"/>
                      </a:endParaRPr>
                    </a:p>
                  </a:txBody>
                  <a:tcPr marL="68580" marR="68580" marT="0" marB="0"/>
                </a:tc>
                <a:tc rowSpan="2">
                  <a:txBody>
                    <a:bodyPr/>
                    <a:lstStyle/>
                    <a:p>
                      <a:pPr marL="0" marR="0" algn="ctr">
                        <a:lnSpc>
                          <a:spcPct val="115000"/>
                        </a:lnSpc>
                        <a:spcBef>
                          <a:spcPts val="0"/>
                        </a:spcBef>
                        <a:spcAft>
                          <a:spcPts val="0"/>
                        </a:spcAft>
                      </a:pPr>
                      <a:r>
                        <a:rPr lang="en-GB" sz="1600">
                          <a:effectLst/>
                        </a:rPr>
                        <a:t>Units</a:t>
                      </a:r>
                      <a:endParaRPr lang="en-US" sz="16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GB" sz="1600" dirty="0">
                          <a:effectLst/>
                        </a:rPr>
                        <a:t>Channel bandwidth</a:t>
                      </a:r>
                      <a:endParaRPr lang="en-US" sz="16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GB" sz="1600">
                          <a:effectLst/>
                        </a:rPr>
                        <a:t>30 MHz</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35 MHz</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4</a:t>
                      </a:r>
                      <a:r>
                        <a:rPr lang="en-GB" sz="1600">
                          <a:effectLst/>
                        </a:rPr>
                        <a:t>0 MHz</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45</a:t>
                      </a:r>
                      <a:r>
                        <a:rPr lang="en-GB" sz="1600" dirty="0">
                          <a:solidFill>
                            <a:srgbClr val="FF0000"/>
                          </a:solidFill>
                          <a:effectLst/>
                        </a:rPr>
                        <a:t> MHz</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5</a:t>
                      </a:r>
                      <a:r>
                        <a:rPr lang="en-GB" sz="1600">
                          <a:effectLst/>
                        </a:rPr>
                        <a:t>0 MHz</a:t>
                      </a:r>
                      <a:endParaRPr lang="en-US" sz="1600">
                        <a:effectLst/>
                        <a:latin typeface="Times New Roman" panose="02020603050405020304"/>
                        <a:ea typeface="MS Mincho" panose="02020609040205080304" charset="-128"/>
                      </a:endParaRPr>
                    </a:p>
                  </a:txBody>
                  <a:tcPr marL="68580" marR="68580" marT="0" marB="0"/>
                </a:tc>
              </a:tr>
              <a:tr h="188508">
                <a:tc rowSpan="2">
                  <a:txBody>
                    <a:bodyPr/>
                    <a:lstStyle/>
                    <a:p>
                      <a:pPr marL="0" marR="0">
                        <a:lnSpc>
                          <a:spcPct val="115000"/>
                        </a:lnSpc>
                        <a:spcBef>
                          <a:spcPts val="0"/>
                        </a:spcBef>
                        <a:spcAft>
                          <a:spcPts val="0"/>
                        </a:spcAft>
                      </a:pPr>
                      <a:r>
                        <a:rPr lang="en-GB" sz="1600" dirty="0">
                          <a:effectLst/>
                        </a:rPr>
                        <a:t>Pw in Transmission Bandwidth Configuration, per CC</a:t>
                      </a:r>
                    </a:p>
                  </a:txBody>
                  <a:tcPr marL="68580" marR="68580" marT="0" marB="0"/>
                </a:tc>
                <a:tc rowSpan="2">
                  <a:txBody>
                    <a:bodyPr/>
                    <a:lstStyle/>
                    <a:p>
                      <a:pPr marL="0" marR="0" algn="ctr">
                        <a:lnSpc>
                          <a:spcPct val="115000"/>
                        </a:lnSpc>
                        <a:spcBef>
                          <a:spcPts val="0"/>
                        </a:spcBef>
                        <a:spcAft>
                          <a:spcPts val="0"/>
                        </a:spcAft>
                      </a:pPr>
                      <a:endParaRPr lang="en-GB" sz="1600">
                        <a:effectLst/>
                      </a:endParaRPr>
                    </a:p>
                    <a:p>
                      <a:pPr marL="0" marR="0" algn="ctr">
                        <a:lnSpc>
                          <a:spcPct val="115000"/>
                        </a:lnSpc>
                        <a:spcBef>
                          <a:spcPts val="0"/>
                        </a:spcBef>
                        <a:spcAft>
                          <a:spcPts val="0"/>
                        </a:spcAft>
                      </a:pPr>
                      <a:r>
                        <a:rPr lang="en-GB" sz="1600">
                          <a:effectLst/>
                        </a:rPr>
                        <a:t>dBm</a:t>
                      </a:r>
                      <a:endParaRPr lang="en-US" sz="1600">
                        <a:effectLst/>
                        <a:latin typeface="Times New Roman" panose="02020603050405020304"/>
                        <a:ea typeface="MS Mincho" panose="02020609040205080304" charset="-128"/>
                      </a:endParaRPr>
                    </a:p>
                  </a:txBody>
                  <a:tcPr marL="68580" marR="68580" marT="0" marB="0"/>
                </a:tc>
                <a:tc gridSpan="5">
                  <a:txBody>
                    <a:bodyPr/>
                    <a:lstStyle/>
                    <a:p>
                      <a:pPr marL="0" marR="0" algn="ctr">
                        <a:lnSpc>
                          <a:spcPct val="115000"/>
                        </a:lnSpc>
                        <a:spcBef>
                          <a:spcPts val="0"/>
                        </a:spcBef>
                        <a:spcAft>
                          <a:spcPts val="0"/>
                        </a:spcAft>
                      </a:pPr>
                      <a:r>
                        <a:rPr lang="en-US" sz="1600" dirty="0">
                          <a:effectLst/>
                        </a:rPr>
                        <a:t>REFSENS + channel bandwidth specific value </a:t>
                      </a:r>
                      <a:r>
                        <a:rPr lang="en-US" sz="1600" dirty="0" smtClean="0">
                          <a:effectLst/>
                        </a:rPr>
                        <a:t>below</a:t>
                      </a:r>
                      <a:r>
                        <a:rPr lang="en-GB" sz="1600" dirty="0">
                          <a:effectLst/>
                        </a:rPr>
                        <a:t> </a:t>
                      </a:r>
                      <a:endParaRPr lang="en-US" sz="1600" dirty="0">
                        <a:effectLst/>
                        <a:latin typeface="Times New Roman" panose="02020603050405020304"/>
                        <a:ea typeface="MS Mincho" panose="02020609040205080304" charset="-12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endParaRPr lang="en-US"/>
                    </a:p>
                  </a:txBody>
                  <a:tcPr/>
                </a:tc>
                <a:tc vMerge="1">
                  <a:txBody>
                    <a:bodyPr/>
                    <a:lstStyle/>
                    <a:p>
                      <a:endParaRPr lang="en-US"/>
                    </a:p>
                  </a:txBody>
                  <a:tcPr marL="68580" marR="68580" marT="0" marB="0"/>
                </a:tc>
                <a:tc>
                  <a:txBody>
                    <a:bodyPr/>
                    <a:lstStyle/>
                    <a:p>
                      <a:pPr marL="0" marR="0" algn="ctr">
                        <a:lnSpc>
                          <a:spcPct val="115000"/>
                        </a:lnSpc>
                        <a:spcBef>
                          <a:spcPts val="0"/>
                        </a:spcBef>
                        <a:spcAft>
                          <a:spcPts val="0"/>
                        </a:spcAft>
                      </a:pPr>
                      <a:r>
                        <a:rPr lang="en-US" sz="1600">
                          <a:effectLst/>
                        </a:rPr>
                        <a:t>11</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11.5</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a:effectLst/>
                        </a:rPr>
                        <a:t>12</a:t>
                      </a:r>
                      <a:endParaRPr lang="en-US" sz="1600">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solidFill>
                            <a:srgbClr val="FF0000"/>
                          </a:solidFill>
                          <a:effectLst/>
                        </a:rPr>
                        <a:t>12.5</a:t>
                      </a:r>
                      <a:endParaRPr lang="en-US" sz="1600" dirty="0">
                        <a:solidFill>
                          <a:srgbClr val="FF0000"/>
                        </a:solidFill>
                        <a:effectLst/>
                        <a:latin typeface="Times New Roman" panose="02020603050405020304"/>
                        <a:ea typeface="MS Mincho" panose="02020609040205080304" charset="-128"/>
                      </a:endParaRPr>
                    </a:p>
                  </a:txBody>
                  <a:tcPr marL="68580" marR="68580" marT="0" marB="0"/>
                </a:tc>
                <a:tc>
                  <a:txBody>
                    <a:bodyPr/>
                    <a:lstStyle/>
                    <a:p>
                      <a:pPr marL="0" marR="0" algn="ctr">
                        <a:lnSpc>
                          <a:spcPct val="115000"/>
                        </a:lnSpc>
                        <a:spcBef>
                          <a:spcPts val="0"/>
                        </a:spcBef>
                        <a:spcAft>
                          <a:spcPts val="0"/>
                        </a:spcAft>
                      </a:pPr>
                      <a:r>
                        <a:rPr lang="en-US" sz="1600" dirty="0">
                          <a:effectLst/>
                        </a:rPr>
                        <a:t>13</a:t>
                      </a:r>
                      <a:endParaRPr lang="en-US" sz="1600" dirty="0">
                        <a:effectLst/>
                        <a:latin typeface="Times New Roman" panose="02020603050405020304"/>
                        <a:ea typeface="MS Mincho" panose="02020609040205080304" charset="-128"/>
                      </a:endParaRPr>
                    </a:p>
                  </a:txBody>
                  <a:tcPr marL="68580" marR="68580" marT="0" marB="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589" y="365126"/>
            <a:ext cx="11038211" cy="735392"/>
          </a:xfrm>
        </p:spPr>
        <p:txBody>
          <a:bodyPr>
            <a:normAutofit fontScale="90000"/>
          </a:bodyPr>
          <a:lstStyle/>
          <a:p>
            <a:r>
              <a:rPr lang="en-US" dirty="0" smtClean="0"/>
              <a:t>Impact on band specific requirement (background)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92430913"/>
              </p:ext>
            </p:extLst>
          </p:nvPr>
        </p:nvGraphicFramePr>
        <p:xfrm>
          <a:off x="322063" y="1516406"/>
          <a:ext cx="11660622" cy="3200400"/>
        </p:xfrm>
        <a:graphic>
          <a:graphicData uri="http://schemas.openxmlformats.org/drawingml/2006/table">
            <a:tbl>
              <a:tblPr firstRow="1" firstCol="1" bandRow="1">
                <a:tableStyleId>{5940675A-B579-460E-94D1-54222C63F5DA}</a:tableStyleId>
              </a:tblPr>
              <a:tblGrid>
                <a:gridCol w="551498"/>
                <a:gridCol w="1007711"/>
                <a:gridCol w="3393115"/>
                <a:gridCol w="2953593"/>
                <a:gridCol w="3754705"/>
              </a:tblGrid>
              <a:tr h="314325">
                <a:tc>
                  <a:txBody>
                    <a:bodyPr/>
                    <a:lstStyle/>
                    <a:p>
                      <a:pPr marL="0" marR="0" algn="ctr" fontAlgn="auto" hangingPunct="1">
                        <a:spcBef>
                          <a:spcPts val="0"/>
                        </a:spcBef>
                        <a:spcAft>
                          <a:spcPts val="0"/>
                        </a:spcAft>
                      </a:pPr>
                      <a:r>
                        <a:rPr lang="en-US" sz="1400" dirty="0">
                          <a:effectLst/>
                        </a:rPr>
                        <a:t>Band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Channel </a:t>
                      </a:r>
                      <a:r>
                        <a:rPr lang="en-US" sz="1400" dirty="0" smtClean="0">
                          <a:effectLst/>
                        </a:rPr>
                        <a:t>Bandwidth [MHz]</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smtClean="0">
                          <a:effectLst/>
                        </a:rPr>
                        <a:t>REFSENS (</a:t>
                      </a:r>
                      <a:r>
                        <a:rPr lang="en-US" sz="1400" baseline="0" dirty="0" smtClean="0">
                          <a:effectLst/>
                        </a:rPr>
                        <a:t>UL configuration, </a:t>
                      </a:r>
                      <a:r>
                        <a:rPr lang="en-US" sz="1400" dirty="0" smtClean="0">
                          <a:effectLst/>
                        </a:rPr>
                        <a:t>scalability with BW/</a:t>
                      </a:r>
                      <a:r>
                        <a:rPr lang="en-US" sz="1400" baseline="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MPR(relative bandwidth criteria)</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smtClean="0">
                          <a:effectLst/>
                        </a:rPr>
                        <a:t>A-MPR study and requirement</a:t>
                      </a:r>
                      <a:endParaRPr lang="en-US" sz="1600" dirty="0">
                        <a:effectLst/>
                        <a:latin typeface="Times New Roman" panose="02020603050405020304"/>
                        <a:ea typeface="宋体" panose="02010600030101010101" pitchFamily="2" charset="-122"/>
                      </a:endParaRPr>
                    </a:p>
                  </a:txBody>
                  <a:tcPr marL="68580" marR="68580" marT="0" marB="0" anchor="ctr"/>
                </a:tc>
              </a:tr>
              <a:tr h="200025">
                <a:tc rowSpan="2">
                  <a:txBody>
                    <a:bodyPr/>
                    <a:lstStyle/>
                    <a:p>
                      <a:pPr marL="0" marR="0" algn="ctr" fontAlgn="auto" hangingPunct="1">
                        <a:spcBef>
                          <a:spcPts val="0"/>
                        </a:spcBef>
                        <a:spcAft>
                          <a:spcPts val="0"/>
                        </a:spcAft>
                      </a:pPr>
                      <a:r>
                        <a:rPr lang="en-US" sz="1400">
                          <a:effectLst/>
                        </a:rPr>
                        <a:t>n3</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35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configuration, </a:t>
                      </a:r>
                      <a:r>
                        <a:rPr lang="en-US" sz="1400" dirty="0" smtClean="0">
                          <a:effectLst/>
                        </a:rPr>
                        <a:t>not</a:t>
                      </a:r>
                      <a:r>
                        <a:rPr lang="en-US" sz="1400" baseline="0" dirty="0" smtClean="0">
                          <a:effectLst/>
                        </a:rPr>
                        <a:t> scalable with BW/</a:t>
                      </a:r>
                      <a:r>
                        <a:rPr lang="en-US" sz="140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Relative channel bandwidth=2 %, OK</a:t>
                      </a:r>
                      <a:endParaRPr lang="en-US" sz="1600">
                        <a:effectLst/>
                        <a:latin typeface="Times New Roman" panose="02020603050405020304"/>
                        <a:ea typeface="宋体" panose="02010600030101010101" pitchFamily="2" charset="-122"/>
                      </a:endParaRPr>
                    </a:p>
                  </a:txBody>
                  <a:tcPr marL="68580" marR="68580" marT="0" marB="0" anchor="ctr"/>
                </a:tc>
                <a:tc rowSpan="2">
                  <a:txBody>
                    <a:bodyPr/>
                    <a:lstStyle/>
                    <a:p>
                      <a:pPr marL="0" marR="0" algn="ctr" fontAlgn="auto" hangingPunct="1">
                        <a:spcBef>
                          <a:spcPts val="0"/>
                        </a:spcBef>
                        <a:spcAft>
                          <a:spcPts val="0"/>
                        </a:spcAft>
                      </a:pPr>
                      <a:r>
                        <a:rPr lang="en-US" sz="1400">
                          <a:effectLst/>
                        </a:rPr>
                        <a:t>No A-MPR requirement will be specified, same as the case for 40 MHz CBW</a:t>
                      </a:r>
                      <a:endParaRPr lang="en-US" sz="1600">
                        <a:effectLst/>
                        <a:latin typeface="Times New Roman" panose="02020603050405020304"/>
                        <a:ea typeface="宋体" panose="02010600030101010101" pitchFamily="2" charset="-122"/>
                      </a:endParaRPr>
                    </a:p>
                  </a:txBody>
                  <a:tcPr marL="68580" marR="68580" marT="0" marB="0" anchor="ctr"/>
                </a:tc>
              </a:tr>
              <a:tr h="200025">
                <a:tc vMerge="1">
                  <a:txBody>
                    <a:bodyPr/>
                    <a:lstStyle/>
                    <a:p>
                      <a:endParaRPr lang="en-US"/>
                    </a:p>
                  </a:txBody>
                  <a:tcPr/>
                </a:tc>
                <a:tc>
                  <a:txBody>
                    <a:bodyPr/>
                    <a:lstStyle/>
                    <a:p>
                      <a:pPr marL="0" marR="0" algn="ctr" fontAlgn="auto" hangingPunct="1">
                        <a:spcBef>
                          <a:spcPts val="0"/>
                        </a:spcBef>
                        <a:spcAft>
                          <a:spcPts val="0"/>
                        </a:spcAft>
                      </a:pPr>
                      <a:r>
                        <a:rPr lang="en-US" sz="1400">
                          <a:effectLst/>
                        </a:rPr>
                        <a:t>45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configuration, </a:t>
                      </a:r>
                      <a:r>
                        <a:rPr lang="en-US" sz="1400" dirty="0" smtClean="0">
                          <a:effectLst/>
                        </a:rPr>
                        <a:t>not</a:t>
                      </a:r>
                      <a:r>
                        <a:rPr lang="en-US" sz="1400" baseline="0" dirty="0" smtClean="0">
                          <a:effectLst/>
                        </a:rPr>
                        <a:t> scalable with BW/</a:t>
                      </a:r>
                      <a:r>
                        <a:rPr lang="en-US" sz="140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Relative channel bandwidth=2.6 %, OK</a:t>
                      </a:r>
                      <a:endParaRPr lang="en-US" sz="1600">
                        <a:effectLst/>
                        <a:latin typeface="Times New Roman" panose="02020603050405020304"/>
                        <a:ea typeface="宋体" panose="02010600030101010101" pitchFamily="2" charset="-122"/>
                      </a:endParaRPr>
                    </a:p>
                  </a:txBody>
                  <a:tcPr marL="68580" marR="68580" marT="0" marB="0" anchor="ctr"/>
                </a:tc>
                <a:tc vMerge="1">
                  <a:txBody>
                    <a:bodyPr/>
                    <a:lstStyle/>
                    <a:p>
                      <a:endParaRPr lang="en-US"/>
                    </a:p>
                  </a:txBody>
                  <a:tcPr/>
                </a:tc>
              </a:tr>
              <a:tr h="200025">
                <a:tc>
                  <a:txBody>
                    <a:bodyPr/>
                    <a:lstStyle/>
                    <a:p>
                      <a:pPr marL="0" marR="0" algn="ctr" fontAlgn="auto" hangingPunct="1">
                        <a:spcBef>
                          <a:spcPts val="0"/>
                        </a:spcBef>
                        <a:spcAft>
                          <a:spcPts val="0"/>
                        </a:spcAft>
                      </a:pPr>
                      <a:r>
                        <a:rPr lang="en-US" sz="1400">
                          <a:effectLst/>
                        </a:rPr>
                        <a:t>n7</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35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a:t>
                      </a:r>
                      <a:r>
                        <a:rPr lang="en-US" sz="1400" dirty="0" smtClean="0">
                          <a:effectLst/>
                        </a:rPr>
                        <a:t>configuration, </a:t>
                      </a:r>
                      <a:r>
                        <a:rPr lang="en-US" sz="1400" kern="1200" dirty="0" smtClean="0">
                          <a:solidFill>
                            <a:schemeClr val="tx1"/>
                          </a:solidFill>
                          <a:effectLst/>
                          <a:latin typeface="+mn-lt"/>
                          <a:ea typeface="+mn-ea"/>
                          <a:cs typeface="+mn-cs"/>
                        </a:rPr>
                        <a:t>Scales with BW/no MSD</a:t>
                      </a:r>
                      <a:endParaRPr lang="en-US" sz="1400" kern="1200" dirty="0">
                        <a:solidFill>
                          <a:schemeClr val="tx1"/>
                        </a:solidFill>
                        <a:effectLst/>
                        <a:latin typeface="+mn-lt"/>
                        <a:ea typeface="+mn-ea"/>
                        <a:cs typeface="+mn-cs"/>
                      </a:endParaRPr>
                    </a:p>
                  </a:txBody>
                  <a:tcPr marL="68580" marR="68580" marT="0" marB="0" anchor="ctr"/>
                </a:tc>
                <a:tc>
                  <a:txBody>
                    <a:bodyPr/>
                    <a:lstStyle/>
                    <a:p>
                      <a:pPr marL="0" marR="0" algn="ctr" fontAlgn="auto" hangingPunct="1">
                        <a:spcBef>
                          <a:spcPts val="0"/>
                        </a:spcBef>
                        <a:spcAft>
                          <a:spcPts val="0"/>
                        </a:spcAft>
                      </a:pPr>
                      <a:r>
                        <a:rPr lang="en-US" sz="1400">
                          <a:effectLst/>
                        </a:rPr>
                        <a:t>Relative channel bandwidth=1.4 %, OK</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A-MPR for NS_46 need to be </a:t>
                      </a:r>
                      <a:r>
                        <a:rPr lang="en-US" sz="1400" dirty="0" smtClean="0">
                          <a:effectLst/>
                        </a:rPr>
                        <a:t>studied, study for 40/50MHz can be reused</a:t>
                      </a:r>
                      <a:endParaRPr lang="en-US" sz="1600" dirty="0">
                        <a:effectLst/>
                        <a:latin typeface="Times New Roman" panose="02020603050405020304"/>
                        <a:ea typeface="宋体" panose="02010600030101010101" pitchFamily="2" charset="-122"/>
                      </a:endParaRPr>
                    </a:p>
                  </a:txBody>
                  <a:tcPr marL="68580" marR="68580" marT="0" marB="0" anchor="ctr"/>
                </a:tc>
              </a:tr>
              <a:tr h="314325">
                <a:tc>
                  <a:txBody>
                    <a:bodyPr/>
                    <a:lstStyle/>
                    <a:p>
                      <a:pPr marL="0" marR="0" algn="ctr" fontAlgn="auto" hangingPunct="1">
                        <a:spcBef>
                          <a:spcPts val="0"/>
                        </a:spcBef>
                        <a:spcAft>
                          <a:spcPts val="0"/>
                        </a:spcAft>
                      </a:pPr>
                      <a:r>
                        <a:rPr lang="en-US" sz="1400">
                          <a:effectLst/>
                        </a:rPr>
                        <a:t>n8</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35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configuration, </a:t>
                      </a:r>
                      <a:r>
                        <a:rPr lang="en-US" sz="1400" dirty="0" smtClean="0">
                          <a:effectLst/>
                        </a:rPr>
                        <a:t>not</a:t>
                      </a:r>
                      <a:r>
                        <a:rPr lang="en-US" sz="1400" baseline="0" dirty="0" smtClean="0">
                          <a:effectLst/>
                        </a:rPr>
                        <a:t> scalable with BW/</a:t>
                      </a:r>
                      <a:r>
                        <a:rPr lang="en-US" sz="140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Relative channel bandwidth=3.9 %,  </a:t>
                      </a:r>
                      <a:r>
                        <a:rPr lang="en-US" sz="1400" dirty="0" smtClean="0">
                          <a:effectLst/>
                        </a:rPr>
                        <a:t>not OK</a:t>
                      </a:r>
                      <a:endParaRPr lang="en-US" sz="1600" dirty="0">
                        <a:effectLst/>
                        <a:latin typeface="Times New Roman" panose="02020603050405020304"/>
                        <a:ea typeface="宋体" panose="02010600030101010101" pitchFamily="2" charset="-122"/>
                      </a:endParaRPr>
                    </a:p>
                  </a:txBody>
                  <a:tcPr marL="68580" marR="68580" marT="0" marB="0" anchor="ctr">
                    <a:solidFill>
                      <a:srgbClr val="00B0F0"/>
                    </a:solidFill>
                  </a:tcPr>
                </a:tc>
                <a:tc>
                  <a:txBody>
                    <a:bodyPr/>
                    <a:lstStyle/>
                    <a:p>
                      <a:pPr marL="0" marR="0" algn="ctr" fontAlgn="auto" hangingPunct="1">
                        <a:spcBef>
                          <a:spcPts val="0"/>
                        </a:spcBef>
                        <a:spcAft>
                          <a:spcPts val="0"/>
                        </a:spcAft>
                      </a:pPr>
                      <a:r>
                        <a:rPr lang="en-US" sz="1400" dirty="0">
                          <a:effectLst/>
                        </a:rPr>
                        <a:t>A-MPR for NS_43 and NS_43U </a:t>
                      </a:r>
                      <a:r>
                        <a:rPr lang="en-US" sz="1400" dirty="0" smtClean="0">
                          <a:effectLst/>
                        </a:rPr>
                        <a:t>is for Japan only for B18,19 support BW is limited to 15MHz</a:t>
                      </a:r>
                      <a:endParaRPr lang="en-US" sz="1400" kern="1200" dirty="0">
                        <a:solidFill>
                          <a:schemeClr val="tx1"/>
                        </a:solidFill>
                        <a:effectLst/>
                        <a:latin typeface="+mn-lt"/>
                        <a:ea typeface="+mn-ea"/>
                        <a:cs typeface="+mn-cs"/>
                      </a:endParaRPr>
                    </a:p>
                  </a:txBody>
                  <a:tcPr marL="68580" marR="68580" marT="0" marB="0" anchor="ctr">
                    <a:solidFill>
                      <a:schemeClr val="accent2"/>
                    </a:solidFill>
                  </a:tcPr>
                </a:tc>
              </a:tr>
              <a:tr h="200025">
                <a:tc rowSpan="2">
                  <a:txBody>
                    <a:bodyPr/>
                    <a:lstStyle/>
                    <a:p>
                      <a:pPr marL="0" marR="0" algn="ctr" fontAlgn="auto" hangingPunct="1">
                        <a:spcBef>
                          <a:spcPts val="0"/>
                        </a:spcBef>
                        <a:spcAft>
                          <a:spcPts val="0"/>
                        </a:spcAft>
                      </a:pPr>
                      <a:r>
                        <a:rPr lang="en-US" sz="1400">
                          <a:effectLst/>
                        </a:rPr>
                        <a:t>n25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35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configuration, </a:t>
                      </a:r>
                      <a:r>
                        <a:rPr lang="en-US" sz="1400" dirty="0" smtClean="0">
                          <a:effectLst/>
                        </a:rPr>
                        <a:t>not</a:t>
                      </a:r>
                      <a:r>
                        <a:rPr lang="en-US" sz="1400" baseline="0" dirty="0" smtClean="0">
                          <a:effectLst/>
                        </a:rPr>
                        <a:t> scalable with BW/</a:t>
                      </a:r>
                      <a:r>
                        <a:rPr lang="en-US" sz="140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Relative channel bandwidth=1.9 %, OK</a:t>
                      </a:r>
                      <a:endParaRPr lang="en-US" sz="1600">
                        <a:effectLst/>
                        <a:latin typeface="Times New Roman" panose="02020603050405020304"/>
                        <a:ea typeface="宋体" panose="02010600030101010101" pitchFamily="2" charset="-122"/>
                      </a:endParaRPr>
                    </a:p>
                  </a:txBody>
                  <a:tcPr marL="68580" marR="68580" marT="0" marB="0" anchor="ctr"/>
                </a:tc>
                <a:tc rowSpan="2">
                  <a:txBody>
                    <a:bodyPr/>
                    <a:lstStyle/>
                    <a:p>
                      <a:pPr marL="0" marR="0" algn="ctr" fontAlgn="auto" hangingPunct="1">
                        <a:spcBef>
                          <a:spcPts val="0"/>
                        </a:spcBef>
                        <a:spcAft>
                          <a:spcPts val="0"/>
                        </a:spcAft>
                      </a:pPr>
                      <a:r>
                        <a:rPr lang="en-US" sz="1400" dirty="0">
                          <a:effectLst/>
                        </a:rPr>
                        <a:t>A-MPR for NS_03 and NS_03U need to be </a:t>
                      </a:r>
                      <a:r>
                        <a:rPr lang="en-US" sz="1400" dirty="0" smtClean="0">
                          <a:effectLst/>
                        </a:rPr>
                        <a:t>studied</a:t>
                      </a:r>
                      <a:r>
                        <a:rPr lang="en-US" sz="1400" kern="1200" dirty="0" smtClean="0">
                          <a:solidFill>
                            <a:schemeClr val="tx1"/>
                          </a:solidFill>
                          <a:effectLst/>
                          <a:latin typeface="+mn-lt"/>
                          <a:ea typeface="+mn-ea"/>
                          <a:cs typeface="+mn-cs"/>
                        </a:rPr>
                        <a:t>, Mask missing for 35 MHz and 45MHz</a:t>
                      </a:r>
                      <a:endParaRPr lang="en-US" sz="1400" kern="1200" dirty="0">
                        <a:solidFill>
                          <a:schemeClr val="tx1"/>
                        </a:solidFill>
                        <a:effectLst/>
                        <a:latin typeface="+mn-lt"/>
                        <a:ea typeface="+mn-ea"/>
                        <a:cs typeface="+mn-cs"/>
                      </a:endParaRPr>
                    </a:p>
                  </a:txBody>
                  <a:tcPr marL="68580" marR="68580" marT="0" marB="0" anchor="ctr"/>
                </a:tc>
              </a:tr>
              <a:tr h="200025">
                <a:tc vMerge="1">
                  <a:txBody>
                    <a:bodyPr/>
                    <a:lstStyle/>
                    <a:p>
                      <a:endParaRPr lang="en-US"/>
                    </a:p>
                  </a:txBody>
                  <a:tcPr/>
                </a:tc>
                <a:tc>
                  <a:txBody>
                    <a:bodyPr/>
                    <a:lstStyle/>
                    <a:p>
                      <a:pPr marL="0" marR="0" algn="ctr" fontAlgn="auto" hangingPunct="1">
                        <a:spcBef>
                          <a:spcPts val="0"/>
                        </a:spcBef>
                        <a:spcAft>
                          <a:spcPts val="0"/>
                        </a:spcAft>
                      </a:pPr>
                      <a:r>
                        <a:rPr lang="en-US" sz="1400">
                          <a:effectLst/>
                        </a:rPr>
                        <a:t>45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configuration, </a:t>
                      </a:r>
                      <a:r>
                        <a:rPr lang="en-US" sz="1400" dirty="0" smtClean="0">
                          <a:effectLst/>
                        </a:rPr>
                        <a:t>not</a:t>
                      </a:r>
                      <a:r>
                        <a:rPr lang="en-US" sz="1400" baseline="0" dirty="0" smtClean="0">
                          <a:effectLst/>
                        </a:rPr>
                        <a:t> scalable with BW/</a:t>
                      </a:r>
                      <a:r>
                        <a:rPr lang="en-US" sz="140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Relative channel bandwidth=2.4 %, OK</a:t>
                      </a:r>
                      <a:endParaRPr lang="en-US" sz="1600" dirty="0">
                        <a:effectLst/>
                        <a:latin typeface="Times New Roman" panose="02020603050405020304"/>
                        <a:ea typeface="宋体" panose="02010600030101010101" pitchFamily="2" charset="-122"/>
                      </a:endParaRPr>
                    </a:p>
                  </a:txBody>
                  <a:tcPr marL="68580" marR="68580" marT="0" marB="0" anchor="ctr"/>
                </a:tc>
                <a:tc vMerge="1">
                  <a:txBody>
                    <a:bodyPr/>
                    <a:lstStyle/>
                    <a:p>
                      <a:endParaRPr lang="en-US"/>
                    </a:p>
                  </a:txBody>
                  <a:tcPr/>
                </a:tc>
              </a:tr>
              <a:tr h="200025">
                <a:tc rowSpan="2">
                  <a:txBody>
                    <a:bodyPr/>
                    <a:lstStyle/>
                    <a:p>
                      <a:pPr marL="0" marR="0" algn="ctr" fontAlgn="auto" hangingPunct="1">
                        <a:spcBef>
                          <a:spcPts val="0"/>
                        </a:spcBef>
                        <a:spcAft>
                          <a:spcPts val="0"/>
                        </a:spcAft>
                      </a:pPr>
                      <a:r>
                        <a:rPr lang="en-US" sz="1400">
                          <a:effectLst/>
                        </a:rPr>
                        <a:t>n66</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35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smtClean="0">
                          <a:effectLst/>
                        </a:rPr>
                        <a:t>Scales with BW/No </a:t>
                      </a:r>
                      <a:r>
                        <a:rPr lang="en-US" sz="1400" dirty="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Relative channel bandwidth=2 %, OK</a:t>
                      </a:r>
                      <a:endParaRPr lang="en-US" sz="1600" dirty="0">
                        <a:effectLst/>
                        <a:latin typeface="Times New Roman" panose="02020603050405020304"/>
                        <a:ea typeface="宋体" panose="02010600030101010101" pitchFamily="2" charset="-122"/>
                      </a:endParaRPr>
                    </a:p>
                  </a:txBody>
                  <a:tcPr marL="68580" marR="68580" marT="0" marB="0"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400" dirty="0">
                          <a:effectLst/>
                        </a:rPr>
                        <a:t>A-MPR for NS_03 and NS_03U need to be </a:t>
                      </a:r>
                      <a:r>
                        <a:rPr lang="en-US" sz="1400" dirty="0" smtClean="0">
                          <a:effectLst/>
                        </a:rPr>
                        <a:t>studied</a:t>
                      </a:r>
                      <a:r>
                        <a:rPr lang="en-US" sz="1400" kern="1200" dirty="0" smtClean="0">
                          <a:solidFill>
                            <a:schemeClr val="tx1"/>
                          </a:solidFill>
                          <a:effectLst/>
                          <a:latin typeface="+mn-lt"/>
                          <a:ea typeface="+mn-ea"/>
                          <a:cs typeface="+mn-cs"/>
                        </a:rPr>
                        <a:t>, Mask missing for 35 MHz and 45MHz</a:t>
                      </a:r>
                    </a:p>
                  </a:txBody>
                  <a:tcPr marL="68580" marR="68580" marT="0" marB="0" anchor="ctr"/>
                </a:tc>
              </a:tr>
              <a:tr h="200025">
                <a:tc vMerge="1">
                  <a:txBody>
                    <a:bodyPr/>
                    <a:lstStyle/>
                    <a:p>
                      <a:endParaRPr lang="en-US"/>
                    </a:p>
                  </a:txBody>
                  <a:tcPr/>
                </a:tc>
                <a:tc>
                  <a:txBody>
                    <a:bodyPr/>
                    <a:lstStyle/>
                    <a:p>
                      <a:pPr marL="0" marR="0" algn="ctr" fontAlgn="auto" hangingPunct="1">
                        <a:spcBef>
                          <a:spcPts val="0"/>
                        </a:spcBef>
                        <a:spcAft>
                          <a:spcPts val="0"/>
                        </a:spcAft>
                      </a:pPr>
                      <a:r>
                        <a:rPr lang="en-US" sz="1400">
                          <a:effectLst/>
                        </a:rPr>
                        <a:t>45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smtClean="0">
                          <a:effectLst/>
                        </a:rPr>
                        <a:t>UL configuration</a:t>
                      </a:r>
                      <a:r>
                        <a:rPr lang="en-US" sz="1400" kern="1200" dirty="0" smtClean="0">
                          <a:solidFill>
                            <a:schemeClr val="tx1"/>
                          </a:solidFill>
                          <a:effectLst/>
                          <a:latin typeface="+mn-lt"/>
                          <a:ea typeface="+mn-ea"/>
                          <a:cs typeface="+mn-cs"/>
                        </a:rPr>
                        <a:t>, Scales with BW/no MSD</a:t>
                      </a:r>
                      <a:endParaRPr lang="en-US" sz="1400" kern="1200" dirty="0">
                        <a:solidFill>
                          <a:schemeClr val="tx1"/>
                        </a:solidFill>
                        <a:effectLst/>
                        <a:latin typeface="+mn-lt"/>
                        <a:ea typeface="+mn-ea"/>
                        <a:cs typeface="+mn-cs"/>
                      </a:endParaRPr>
                    </a:p>
                  </a:txBody>
                  <a:tcPr marL="68580" marR="68580" marT="0" marB="0" anchor="ctr"/>
                </a:tc>
                <a:tc>
                  <a:txBody>
                    <a:bodyPr/>
                    <a:lstStyle/>
                    <a:p>
                      <a:pPr marL="0" marR="0" algn="ctr" fontAlgn="auto" hangingPunct="1">
                        <a:spcBef>
                          <a:spcPts val="0"/>
                        </a:spcBef>
                        <a:spcAft>
                          <a:spcPts val="0"/>
                        </a:spcAft>
                      </a:pPr>
                      <a:r>
                        <a:rPr lang="en-US" sz="1400">
                          <a:effectLst/>
                        </a:rPr>
                        <a:t>Relative channel bandwidth=2.6 %, OK</a:t>
                      </a:r>
                      <a:endParaRPr lang="en-US" sz="1600">
                        <a:effectLst/>
                        <a:latin typeface="Times New Roman" panose="02020603050405020304"/>
                        <a:ea typeface="宋体" panose="02010600030101010101" pitchFamily="2" charset="-122"/>
                      </a:endParaRPr>
                    </a:p>
                  </a:txBody>
                  <a:tcPr marL="68580" marR="68580" marT="0" marB="0" anchor="ctr"/>
                </a:tc>
                <a:tc vMerge="1">
                  <a:txBody>
                    <a:bodyPr/>
                    <a:lstStyle/>
                    <a:p>
                      <a:endParaRPr lang="en-US"/>
                    </a:p>
                  </a:txBody>
                  <a:tcPr/>
                </a:tc>
              </a:tr>
              <a:tr h="314325">
                <a:tc>
                  <a:txBody>
                    <a:bodyPr/>
                    <a:lstStyle/>
                    <a:p>
                      <a:pPr marL="0" marR="0" algn="ctr" fontAlgn="auto" hangingPunct="1">
                        <a:spcBef>
                          <a:spcPts val="0"/>
                        </a:spcBef>
                        <a:spcAft>
                          <a:spcPts val="0"/>
                        </a:spcAft>
                      </a:pPr>
                      <a:r>
                        <a:rPr lang="en-US" sz="1400">
                          <a:effectLst/>
                        </a:rPr>
                        <a:t>n71</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a:effectLst/>
                        </a:rPr>
                        <a:t>35</a:t>
                      </a:r>
                      <a:endParaRPr lang="en-US" sz="160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UL configuration, </a:t>
                      </a:r>
                      <a:r>
                        <a:rPr lang="en-US" sz="1400" dirty="0" smtClean="0">
                          <a:effectLst/>
                        </a:rPr>
                        <a:t>not</a:t>
                      </a:r>
                      <a:r>
                        <a:rPr lang="en-US" sz="1400" baseline="0" dirty="0" smtClean="0">
                          <a:effectLst/>
                        </a:rPr>
                        <a:t> scalable with BW/</a:t>
                      </a:r>
                      <a:r>
                        <a:rPr lang="en-US" sz="1400" dirty="0" smtClean="0">
                          <a:effectLst/>
                        </a:rPr>
                        <a:t>MSD</a:t>
                      </a:r>
                      <a:endParaRPr lang="en-US" sz="1600" dirty="0">
                        <a:effectLst/>
                        <a:latin typeface="Times New Roman" panose="02020603050405020304"/>
                        <a:ea typeface="宋体"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US" sz="1400" dirty="0">
                          <a:effectLst/>
                        </a:rPr>
                        <a:t>Relative channel bandwidth=5.1 %,  </a:t>
                      </a:r>
                      <a:r>
                        <a:rPr lang="en-US" sz="1400" dirty="0" smtClean="0">
                          <a:effectLst/>
                        </a:rPr>
                        <a:t>not OK</a:t>
                      </a:r>
                      <a:endParaRPr lang="en-US" sz="1600" dirty="0">
                        <a:effectLst/>
                        <a:latin typeface="Times New Roman" panose="02020603050405020304"/>
                        <a:ea typeface="宋体" panose="02010600030101010101" pitchFamily="2" charset="-122"/>
                      </a:endParaRPr>
                    </a:p>
                  </a:txBody>
                  <a:tcPr marL="68580" marR="68580" marT="0" marB="0" anchor="c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400" dirty="0">
                          <a:effectLst/>
                        </a:rPr>
                        <a:t>A-MPR for NS_35 need to be </a:t>
                      </a:r>
                      <a:r>
                        <a:rPr lang="en-US" sz="1400" dirty="0" smtClean="0">
                          <a:effectLst/>
                        </a:rPr>
                        <a:t>studied</a:t>
                      </a:r>
                      <a:r>
                        <a:rPr lang="en-US" sz="1400" kern="1200" dirty="0" smtClean="0">
                          <a:solidFill>
                            <a:schemeClr val="tx1"/>
                          </a:solidFill>
                          <a:effectLst/>
                          <a:latin typeface="+mn-lt"/>
                          <a:ea typeface="+mn-ea"/>
                          <a:cs typeface="+mn-cs"/>
                        </a:rPr>
                        <a:t>, Mask missing for 35 MHz and 45MHz</a:t>
                      </a:r>
                    </a:p>
                  </a:txBody>
                  <a:tcPr marL="68580" marR="68580" marT="0" marB="0" anchor="ctr"/>
                </a:tc>
              </a:tr>
            </a:tbl>
          </a:graphicData>
        </a:graphic>
      </p:graphicFrame>
      <p:sp>
        <p:nvSpPr>
          <p:cNvPr id="6" name="TextBox 5"/>
          <p:cNvSpPr txBox="1"/>
          <p:nvPr/>
        </p:nvSpPr>
        <p:spPr>
          <a:xfrm>
            <a:off x="378708" y="4868699"/>
            <a:ext cx="11333926" cy="1754326"/>
          </a:xfrm>
          <a:prstGeom prst="rect">
            <a:avLst/>
          </a:prstGeom>
          <a:noFill/>
        </p:spPr>
        <p:txBody>
          <a:bodyPr wrap="square" rtlCol="0">
            <a:spAutoFit/>
          </a:bodyPr>
          <a:lstStyle/>
          <a:p>
            <a:r>
              <a:rPr lang="en-CA" dirty="0" smtClean="0">
                <a:solidFill>
                  <a:srgbClr val="00B0F0"/>
                </a:solidFill>
              </a:rPr>
              <a:t>Note on relative BW criteria</a:t>
            </a:r>
            <a:r>
              <a:rPr lang="en-CA" dirty="0" smtClean="0"/>
              <a:t>: although the relative BW criteria is not met for 35MHz for band n8 and n71, this channel bandwidth corresponds  to the entire band thus the duplex filter may play a role. </a:t>
            </a:r>
          </a:p>
          <a:p>
            <a:pPr marL="285750" indent="-285750">
              <a:buFont typeface="Arial" panose="020B0604020202020204" pitchFamily="34" charset="0"/>
              <a:buChar char="•"/>
            </a:pPr>
            <a:r>
              <a:rPr lang="en-CA" dirty="0" smtClean="0"/>
              <a:t>Still it is to be noted that there can still be issues for SEM for small </a:t>
            </a:r>
            <a:r>
              <a:rPr lang="en-GB" b="1" dirty="0" err="1" smtClean="0"/>
              <a:t>Δf</a:t>
            </a:r>
            <a:r>
              <a:rPr lang="en-GB" b="1" baseline="-25000" dirty="0" err="1" smtClean="0"/>
              <a:t>OOB</a:t>
            </a:r>
            <a:endParaRPr lang="en-US" dirty="0"/>
          </a:p>
          <a:p>
            <a:pPr marL="285750" indent="-285750">
              <a:buFont typeface="Arial" panose="020B0604020202020204" pitchFamily="34" charset="0"/>
              <a:buChar char="•"/>
            </a:pPr>
            <a:r>
              <a:rPr lang="en-CA" dirty="0" smtClean="0"/>
              <a:t>Also there would be issues if channel BW between 20 and 35MHz would be introduced</a:t>
            </a:r>
          </a:p>
          <a:p>
            <a:r>
              <a:rPr lang="en-CA" dirty="0" smtClean="0">
                <a:solidFill>
                  <a:schemeClr val="accent2"/>
                </a:solidFill>
              </a:rPr>
              <a:t>Note on NS43/43U: </a:t>
            </a:r>
            <a:r>
              <a:rPr lang="en-CA" dirty="0" smtClean="0"/>
              <a:t>Since this is used in Japan for B18/19 support and that operator spectrum is limited to 15MHz, it is not necessary to study AMPR for 35MHz, even B18+B19 is limited to 30MHz</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1604</Words>
  <Application>Microsoft Office PowerPoint</Application>
  <PresentationFormat>Custom</PresentationFormat>
  <Paragraphs>491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主题</vt:lpstr>
      <vt:lpstr>WF on UE RF requirement (for 35 and 45 MHz channel bandwidths)  </vt:lpstr>
      <vt:lpstr>Background</vt:lpstr>
      <vt:lpstr>Background on impact on General requirement</vt:lpstr>
      <vt:lpstr>Background on SU and WF</vt:lpstr>
      <vt:lpstr>WF on SEM</vt:lpstr>
      <vt:lpstr>WF on ACS</vt:lpstr>
      <vt:lpstr>WF on Blocking</vt:lpstr>
      <vt:lpstr>WF on Spurious response and Intermodulation  </vt:lpstr>
      <vt:lpstr>Impact on band specific requirement (background)</vt:lpstr>
      <vt:lpstr>WF on band specific requirement</vt:lpstr>
      <vt:lpstr>References</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100MHz CBW in NR-U</dc:title>
  <dc:creator>Huawei</dc:creator>
  <cp:lastModifiedBy>Skyworks</cp:lastModifiedBy>
  <cp:revision>42</cp:revision>
  <dcterms:created xsi:type="dcterms:W3CDTF">2020-05-29T04:11:00Z</dcterms:created>
  <dcterms:modified xsi:type="dcterms:W3CDTF">2020-08-26T22:41:30Z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1591226147</vt:lpwstr>
  </property>
  <property fmtid="{D5CDD505-2E9C-101B-9397-08002B2CF9AE}" pid="6" name="_2015_ms_pID_725343">
    <vt:lpwstr>(2)9xw6jEpZHNnVb9jxsjRbHRZ9xKhJXi+Bfx9XJDKVO+E63jA9d+jcVArsU0BmGbhnTjhcFIOQ
pyePG2wjjIUpEz2ANVySx/VmEGN3SqLXEklb0TWgj+y5EoN7ZqtujdJeEH4cT9nFj+QcUMuq
o20NeoWWg9TSEjFTE0AA7/kuxp2ASiAcmldsyXzU/4P8xJiu4Vp9NBadrxr11gWQ4106Vsvm
r78V+14WibY5gFlhFK</vt:lpwstr>
  </property>
  <property fmtid="{D5CDD505-2E9C-101B-9397-08002B2CF9AE}" pid="7" name="_2015_ms_pID_7253431">
    <vt:lpwstr>tbIya2XoJBuyB4nRX96khSUhx93OMFR6voXaQDS3loBOW2fGwCBem3
QyWMxf7x4OcUgl8ooVuuPSkHlF8FsWu4NbGC5L+v/xccUKnar8wMyhRGywm0SJVQql11kspU
k/zdYOwvZwIDiCRvAFLnyCYK7alnVE5f8becDro22EW21dhq+O4AfnNARRNUritHTsAM022C
O8hb5STY3Sy8ypao</vt:lpwstr>
  </property>
  <property fmtid="{D5CDD505-2E9C-101B-9397-08002B2CF9AE}" pid="8" name="KSOProductBuildVer">
    <vt:lpwstr>2052-10.8.2.7027</vt:lpwstr>
  </property>
</Properties>
</file>