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84" r:id="rId5"/>
    <p:sldId id="281" r:id="rId6"/>
    <p:sldId id="263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95"/>
        <p:guide pos="28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9230"/>
            <a:ext cx="8500745" cy="914400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3GPP TSG-RAN WG4 Meeting #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96-e</a:t>
            </a: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			      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R4-201179</a:t>
            </a:r>
            <a:r>
              <a:rPr lang="en-US" altLang="en-GB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2</a:t>
            </a:r>
            <a:r>
              <a:rPr lang="en-GB" altLang="zh-CN" sz="1800" dirty="0" smtClean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Electronic Meeting, 17-28 Aug., 2020</a:t>
            </a:r>
            <a:endParaRPr lang="en-US" sz="1800" dirty="0"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3823623"/>
            <a:ext cx="6400800" cy="792088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ZTE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447358" y="1980248"/>
            <a:ext cx="8640762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WF on Spectrum utilization for 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/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35 MHz and 45 MHz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543"/>
            <a:ext cx="8229600" cy="11430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Background(1/2)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36955"/>
            <a:ext cx="8418195" cy="558609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n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proposed spectrum utilization for 35MHz and 45MHz in [1], [2] and [3] are listed below:</a:t>
            </a: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anose="05000000000000000000" charset="0"/>
              <a:buNone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n"/>
            </a:pPr>
            <a:endParaRPr lang="en-US" altLang="zh-CN" sz="2000" dirty="0" smtClean="0">
              <a:sym typeface="+mn-ea"/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Before 1</a:t>
            </a:r>
            <a:r>
              <a:rPr lang="en-US" altLang="zh-CN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round discussion, the moderator recommended values are: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zh-CN" sz="1750" dirty="0" smtClean="0">
                <a:sym typeface="+mn-ea"/>
              </a:rPr>
              <a:t> </a:t>
            </a:r>
            <a:endParaRPr lang="en-US" altLang="en-GB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6945" y="2368550"/>
            <a:ext cx="15043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[1]  R4-2010265</a:t>
            </a:r>
            <a:endParaRPr lang="en-US" altLang="zh-CN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3013075" y="1807210"/>
          <a:ext cx="4166870" cy="1104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76730"/>
                <a:gridCol w="456883"/>
                <a:gridCol w="398462"/>
                <a:gridCol w="339725"/>
                <a:gridCol w="455613"/>
                <a:gridCol w="398462"/>
                <a:gridCol w="339725"/>
              </a:tblGrid>
              <a:tr h="1778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BW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7780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MHz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MHz</a:t>
                      </a:r>
                      <a:endParaRPr lang="en-US" altLang="en-US" sz="9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p>
                      <a:pPr indent="0" algn="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SCS [kHz]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900" b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500">
                <a:tc>
                  <a:txBody>
                    <a:bodyPr/>
                    <a:p>
                      <a:pPr indent="0" algn="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 Guard-band [MHz]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0.5725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1.27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0.6225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1.59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">
                <a:tc>
                  <a:txBody>
                    <a:bodyPr/>
                    <a:p>
                      <a:pPr indent="0" algn="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ACLR measurement BW [MHz]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33.855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43.755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956945" y="3178810"/>
            <a:ext cx="15043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[2]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R4-2010503</a:t>
            </a: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表格 11"/>
          <p:cNvGraphicFramePr/>
          <p:nvPr/>
        </p:nvGraphicFramePr>
        <p:xfrm>
          <a:off x="1036955" y="3618230"/>
          <a:ext cx="1975485" cy="1090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3745"/>
                <a:gridCol w="610870"/>
                <a:gridCol w="610870"/>
              </a:tblGrid>
              <a:tr h="34417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SCS [kHz]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 MHz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MHz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170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900" b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900" b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5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8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5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/>
          <p:nvPr/>
        </p:nvGraphicFramePr>
        <p:xfrm>
          <a:off x="4550410" y="3618230"/>
          <a:ext cx="2148840" cy="10902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315"/>
                <a:gridCol w="767080"/>
                <a:gridCol w="766445"/>
              </a:tblGrid>
              <a:tr h="27813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SCS (kHz)</a:t>
                      </a:r>
                      <a:endParaRPr lang="en-US" altLang="en-US" sz="9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35MHz</a:t>
                      </a:r>
                      <a:endParaRPr lang="en-US" altLang="en-US" sz="9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45MHz</a:t>
                      </a:r>
                      <a:endParaRPr lang="en-US" altLang="en-US" sz="9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9865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9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endParaRPr lang="en-US" altLang="en-US" sz="9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9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RB</a:t>
                      </a:r>
                      <a:endParaRPr lang="en-US" altLang="en-US" sz="9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7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2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en-US" altLang="en-US" sz="9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9525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994275" y="3178810"/>
            <a:ext cx="15043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[3] R4-2010635</a:t>
            </a:r>
            <a:endParaRPr lang="en-US" altLang="zh-CN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表格 14"/>
          <p:cNvGraphicFramePr/>
          <p:nvPr/>
        </p:nvGraphicFramePr>
        <p:xfrm>
          <a:off x="3013075" y="5480685"/>
          <a:ext cx="2164080" cy="102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1050"/>
                <a:gridCol w="625475"/>
                <a:gridCol w="757555"/>
              </a:tblGrid>
              <a:tr h="19685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MHz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MHz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93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b="0" baseline="-25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b="0" baseline="-25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188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243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2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[91, 92]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[119, 120]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[44, 45]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Background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(2/2)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228965" cy="5652135"/>
          </a:xfrm>
        </p:spPr>
        <p:txBody>
          <a:bodyPr>
            <a:normAutofit/>
          </a:bodyPr>
          <a:lstStyle/>
          <a:p>
            <a:pPr marL="0" lvl="1">
              <a:buFont typeface="Wingdings" panose="05000000000000000000" charset="0"/>
              <a:buChar char="n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During 1st email discusison, some views are listed below: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宋体" panose="02010600030101010101" pitchFamily="2" charset="-122"/>
              <a:buChar char="–"/>
            </a:pPr>
            <a:r>
              <a:rPr lang="en-US" altLang="en-GB" sz="1800" kern="2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Option 1: Agree with moderator’s </a:t>
            </a:r>
            <a:r>
              <a:rPr lang="en-US" altLang="zh-CN" sz="1800" kern="2000" dirty="0" smtClean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recommended values as stated</a:t>
            </a:r>
            <a:r>
              <a:rPr lang="en-US" altLang="en-GB" sz="1800" kern="2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1800" kern="2000" dirty="0" smtClean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 </a:t>
            </a:r>
            <a:r>
              <a:rPr lang="en-US" altLang="en-GB" sz="1800" kern="2000" dirty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slide #2</a:t>
            </a:r>
            <a:endParaRPr lang="en-US" altLang="en-GB" sz="1800" kern="20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en-GB" sz="1400" kern="2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GB" sz="1400" kern="2000" dirty="0">
                <a:solidFill>
                  <a:schemeClr val="tx1"/>
                </a:solidFill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OPPO</a:t>
            </a:r>
            <a:endParaRPr lang="en-US" altLang="en-GB" sz="1400" kern="2000" dirty="0">
              <a:solidFill>
                <a:schemeClr val="tx1"/>
              </a:solidFill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zh-CN" sz="1400" kern="2000" dirty="0" smtClean="0"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Ericsson: For the highlighted green values, ok to further discuss next meeting if needed.</a:t>
            </a:r>
            <a:endParaRPr lang="en-US" altLang="zh-CN" sz="1400" kern="2000" dirty="0" smtClean="0"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endParaRPr lang="en-US" altLang="en-GB" sz="154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>
              <a:buFont typeface="宋体" panose="02010600030101010101" pitchFamily="2" charset="-122"/>
              <a:buChar char="–"/>
            </a:pP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Option 2: </a:t>
            </a:r>
            <a:r>
              <a:rPr lang="en-US" alt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Single number for all the SCS.</a:t>
            </a:r>
            <a:endParaRPr lang="en-US" altLang="en-GB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2">
              <a:buFont typeface="Wingdings" panose="05000000000000000000" charset="0"/>
              <a:buChar char="ü"/>
            </a:pPr>
            <a:r>
              <a:rPr lang="en-US" altLang="en-GB" sz="1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Qualcomm, </a:t>
            </a:r>
            <a:r>
              <a:rPr lang="en-US" altLang="en-GB" sz="1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ZTE, Nokia, </a:t>
            </a:r>
            <a:r>
              <a:rPr lang="en-US" altLang="en-GB" sz="1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Skyworks, Huawei</a:t>
            </a:r>
            <a:endParaRPr lang="en-US" altLang="en-GB" sz="112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charset="0"/>
              <a:buChar char="ü"/>
            </a:pPr>
            <a:endParaRPr lang="en-US" altLang="en-GB" sz="15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n"/>
            </a:pP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tentetive agreements on </a:t>
            </a: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spectrum utilization for 35MHz and 45MHz</a:t>
            </a: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 after 1st </a:t>
            </a: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email discusison was</a:t>
            </a:r>
            <a:r>
              <a:rPr lang="en-US" alt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n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2544445" y="4447540"/>
          <a:ext cx="2183130" cy="10782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6765"/>
                <a:gridCol w="631825"/>
                <a:gridCol w="764540"/>
              </a:tblGrid>
              <a:tr h="20637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SCS [kHz]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MHz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MHz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336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b="0" baseline="-25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b="0" baseline="-25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[188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[243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574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[ 92]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[119]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[44]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[58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"/>
            <a:ext cx="8229600" cy="1006475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Wayforward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5"/>
          <p:cNvSpPr>
            <a:spLocks noGrp="1"/>
          </p:cNvSpPr>
          <p:nvPr>
            <p:ph idx="1"/>
          </p:nvPr>
        </p:nvSpPr>
        <p:spPr>
          <a:xfrm>
            <a:off x="457200" y="1016000"/>
            <a:ext cx="8418195" cy="4510405"/>
          </a:xfrm>
        </p:spPr>
        <p:txBody>
          <a:bodyPr>
            <a:normAutofit/>
          </a:bodyPr>
          <a:lstStyle/>
          <a:p>
            <a:pPr>
              <a:buFont typeface="Wingdings" panose="05000000000000000000" charset="0"/>
              <a:buChar char="n"/>
            </a:pPr>
            <a:r>
              <a:rPr lang="en-US" altLang="en-GB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The spectrum utilization for 35MHz and 45MHz is</a:t>
            </a: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charset="0"/>
              <a:buChar char="l"/>
            </a:pPr>
            <a:endParaRPr lang="en-US" alt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3220720" y="1937385"/>
          <a:ext cx="2478405" cy="1172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3445"/>
                <a:gridCol w="716915"/>
                <a:gridCol w="868045"/>
              </a:tblGrid>
              <a:tr h="224155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SCS [kHz]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MHz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MHz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b="0" baseline="-25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900" b="0" baseline="-250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41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[188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[243</a:t>
                      </a: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endParaRPr lang="en-US" altLang="en-US" sz="900" b="0">
                        <a:solidFill>
                          <a:srgbClr val="000000"/>
                        </a:solidFill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41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[ 92]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[119]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41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</a:t>
                      </a:r>
                      <a:endParaRPr lang="en-US" altLang="en-US" sz="9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[44]</a:t>
                      </a:r>
                      <a:endParaRPr lang="en-US" altLang="en-US" sz="9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900" b="0">
                          <a:highlight>
                            <a:srgbClr val="00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[58</a:t>
                      </a:r>
                      <a:r>
                        <a:rPr lang="en-US" sz="9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]</a:t>
                      </a:r>
                      <a:endParaRPr lang="en-US" altLang="en-US" sz="900" b="0"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985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</a:t>
            </a:r>
            <a:endParaRPr lang="en-US" alt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3130" cy="4526280"/>
          </a:xfrm>
        </p:spPr>
        <p:txBody>
          <a:bodyPr/>
          <a:lstStyle/>
          <a:p>
            <a:pPr marL="0" indent="0">
              <a:buNone/>
            </a:pPr>
            <a:r>
              <a:rPr lang="en-US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[1] R4-2010265, </a:t>
            </a:r>
            <a:r>
              <a:rPr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Spectrum Utilization for 35MHz and 45MHz Channels in FR1 and their Support</a:t>
            </a:r>
            <a:r>
              <a:rPr lang="en-GB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ja-JP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Skyworks Solutions, Inc.</a:t>
            </a:r>
            <a:r>
              <a:rPr lang="ja-JP" altLang="ja-JP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ja-JP" altLang="ja-JP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ja-JP" altLang="ja-JP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[2] R4-2010503, Spectrum utilization for 35MHz and 45MHz,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Huawei, </a:t>
            </a:r>
            <a:r>
              <a:rPr lang="en-US" altLang="zh-CN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HiSilicon</a:t>
            </a:r>
            <a:endParaRPr lang="en-US" altLang="zh-CN" sz="1800" dirty="0" err="1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[3] R4-2010635, On spectrum utilization for new channel bandwidth of 35MHz and 45MHz, ZTE, 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1721</Words>
  <Application>WPS 演示</Application>
  <PresentationFormat>On-screen Show (4:3)</PresentationFormat>
  <Paragraphs>292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Arial Unicode MS</vt:lpstr>
      <vt:lpstr>Times New Roman</vt:lpstr>
      <vt:lpstr>Wingdings</vt:lpstr>
      <vt:lpstr>微软雅黑</vt:lpstr>
      <vt:lpstr>Arial Unicode MS</vt:lpstr>
      <vt:lpstr>MS PGothic</vt:lpstr>
      <vt:lpstr>仿宋</vt:lpstr>
      <vt:lpstr>Office 主题</vt:lpstr>
      <vt:lpstr>3GPP TSG-RAN WG4 Meeting # 95-e                                                            Electronic Meeting, 25 May – 5 June, 2020</vt:lpstr>
      <vt:lpstr>Background(1/2)</vt:lpstr>
      <vt:lpstr>Wayforward (2/2)</vt:lpstr>
      <vt:lpstr>Wayforward (2/2)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ZTE_wubin</cp:lastModifiedBy>
  <cp:revision>459</cp:revision>
  <dcterms:created xsi:type="dcterms:W3CDTF">2016-01-12T08:39:00Z</dcterms:created>
  <dcterms:modified xsi:type="dcterms:W3CDTF">2020-08-24T05:45:28Z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(3)r3aNPjZe4jmkWxUb1vFPvc170njxeQdE/H5xMBPGFlATqP1Xd55vg9wg1n4K0BF58E2LkhFJ
UyGjdfGDc4O9QEgOS0PJQGi31RJiSA3W2fvxr5B1X4F67LN34Y71iD9yxj2tgPQTunH52W15
tbzq7urefgxdMtKyh3oDWLTrsVdfPAN3t1UO2F3PiJb3jTKaaWR0R319t4wwHqTkd9n9tzSj
1YWH0hgFYCEJfqxajU</vt:lpwstr>
  </property>
  <property fmtid="{D5CDD505-2E9C-101B-9397-08002B2CF9AE}" pid="3" name="_2015_ms_pID_7253431">
    <vt:lpwstr>3Hw727yxzW9j8sbNic+hqEBQiNW/eRaGkActKubG6ILjS6Ar39Rs4k
3eXS+wuxsToT2pgtqe238zmkq9DUOx1swkp9YrhyH7HdX8xTCv9NPJNwfU49T3C1YNcnjwom
iPoq7zpPcBen8D4VZtb63ao7PlbaVq5/SEWTh+IMDENrM9ihkX34MtqhJ1vxuCjNhQxc/XHz
qezg9f5FbRrZPZLOGM7ZoAk7H1MbXuuqwz2P</vt:lpwstr>
  </property>
  <property fmtid="{D5CDD505-2E9C-101B-9397-08002B2CF9AE}" pid="4" name="_2015_ms_pID_7253432">
    <vt:lpwstr>vTY6wON9+qgsyRaJrV5E7HMGnuoMRzbgRvkF
RPVVj5CwztGHKUVMGh1okoBwV2nrB7B8rcu5f9BaGrPO5KbOFDM=</vt:lpwstr>
  </property>
  <property fmtid="{D5CDD505-2E9C-101B-9397-08002B2CF9AE}" pid="5" name="ContentTypeId">
    <vt:lpwstr>0x01010057487C7AB0FA344C95D548FCA1A0E6B1</vt:lpwstr>
  </property>
  <property fmtid="{D5CDD505-2E9C-101B-9397-08002B2CF9AE}" pid="6" name="KSOProductBuildVer">
    <vt:lpwstr>2052-10.8.2.7027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1587716088</vt:lpwstr>
  </property>
</Properties>
</file>