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3" r:id="rId3"/>
    <p:sldId id="284" r:id="rId4"/>
    <p:sldId id="271" r:id="rId5"/>
    <p:sldId id="27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00" d="100"/>
          <a:sy n="100" d="100"/>
        </p:scale>
        <p:origin x="90" y="2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按一下以編輯母片副標題樣式</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8/25/2020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976322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8/25/2020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253776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8/25/2020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043082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10"/>
          </p:nvPr>
        </p:nvSpPr>
        <p:spPr/>
        <p:txBody>
          <a:bodyPr/>
          <a:lstStyle/>
          <a:p>
            <a:fld id="{5A5E10F2-2FEA-4448-BBA9-09DE30F77860}" type="datetimeFigureOut">
              <a:rPr lang="en-US" smtClean="0"/>
              <a:t>8/25/2020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753965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5A5E10F2-2FEA-4448-BBA9-09DE30F77860}" type="datetimeFigureOut">
              <a:rPr lang="en-US" smtClean="0"/>
              <a:t>8/25/2020</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487660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日期版面配置區 4"/>
          <p:cNvSpPr>
            <a:spLocks noGrp="1"/>
          </p:cNvSpPr>
          <p:nvPr>
            <p:ph type="dt" sz="half" idx="10"/>
          </p:nvPr>
        </p:nvSpPr>
        <p:spPr/>
        <p:txBody>
          <a:bodyPr/>
          <a:lstStyle/>
          <a:p>
            <a:fld id="{5A5E10F2-2FEA-4448-BBA9-09DE30F77860}" type="datetimeFigureOut">
              <a:rPr lang="en-US" smtClean="0"/>
              <a:t>8/25/2020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4599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7" name="日期版面配置區 6"/>
          <p:cNvSpPr>
            <a:spLocks noGrp="1"/>
          </p:cNvSpPr>
          <p:nvPr>
            <p:ph type="dt" sz="half" idx="10"/>
          </p:nvPr>
        </p:nvSpPr>
        <p:spPr/>
        <p:txBody>
          <a:bodyPr/>
          <a:lstStyle/>
          <a:p>
            <a:fld id="{5A5E10F2-2FEA-4448-BBA9-09DE30F77860}" type="datetimeFigureOut">
              <a:rPr lang="en-US" smtClean="0"/>
              <a:t>8/25/2020</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4144607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en-US"/>
          </a:p>
        </p:txBody>
      </p:sp>
      <p:sp>
        <p:nvSpPr>
          <p:cNvPr id="3" name="日期版面配置區 2"/>
          <p:cNvSpPr>
            <a:spLocks noGrp="1"/>
          </p:cNvSpPr>
          <p:nvPr>
            <p:ph type="dt" sz="half" idx="10"/>
          </p:nvPr>
        </p:nvSpPr>
        <p:spPr/>
        <p:txBody>
          <a:bodyPr/>
          <a:lstStyle/>
          <a:p>
            <a:fld id="{5A5E10F2-2FEA-4448-BBA9-09DE30F77860}" type="datetimeFigureOut">
              <a:rPr lang="en-US" smtClean="0"/>
              <a:t>8/25/2020</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2123841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A5E10F2-2FEA-4448-BBA9-09DE30F77860}" type="datetimeFigureOut">
              <a:rPr lang="en-US" smtClean="0"/>
              <a:t>8/25/2020</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134098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8/25/2020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85478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5A5E10F2-2FEA-4448-BBA9-09DE30F77860}" type="datetimeFigureOut">
              <a:rPr lang="en-US" smtClean="0"/>
              <a:t>8/25/2020</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F2A66FD8-1118-4409-A990-4A1FE2A345C9}" type="slidenum">
              <a:rPr lang="en-US" smtClean="0"/>
              <a:t>‹#›</a:t>
            </a:fld>
            <a:endParaRPr lang="en-US"/>
          </a:p>
        </p:txBody>
      </p:sp>
    </p:spTree>
    <p:extLst>
      <p:ext uri="{BB962C8B-B14F-4D97-AF65-F5344CB8AC3E}">
        <p14:creationId xmlns:p14="http://schemas.microsoft.com/office/powerpoint/2010/main" val="3565010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5E10F2-2FEA-4448-BBA9-09DE30F77860}" type="datetimeFigureOut">
              <a:rPr lang="en-US" smtClean="0"/>
              <a:t>8/25/2020</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66FD8-1118-4409-A990-4A1FE2A345C9}" type="slidenum">
              <a:rPr lang="en-US" smtClean="0"/>
              <a:t>‹#›</a:t>
            </a:fld>
            <a:endParaRPr lang="en-US"/>
          </a:p>
        </p:txBody>
      </p:sp>
    </p:spTree>
    <p:extLst>
      <p:ext uri="{BB962C8B-B14F-4D97-AF65-F5344CB8AC3E}">
        <p14:creationId xmlns:p14="http://schemas.microsoft.com/office/powerpoint/2010/main" val="1446402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1442720" y="1599883"/>
            <a:ext cx="9144000" cy="2387600"/>
          </a:xfrm>
        </p:spPr>
        <p:txBody>
          <a:bodyPr>
            <a:normAutofit fontScale="90000"/>
          </a:bodyPr>
          <a:lstStyle/>
          <a:p>
            <a:r>
              <a:rPr lang="en-US" dirty="0"/>
              <a:t> </a:t>
            </a:r>
            <a:r>
              <a:rPr lang="en-US" i="1" dirty="0"/>
              <a:t>WF on handling new channel BW’s for EN-DC and NR CA band combinations with MSD</a:t>
            </a:r>
            <a:endParaRPr lang="en-US" dirty="0"/>
          </a:p>
        </p:txBody>
      </p:sp>
      <p:sp>
        <p:nvSpPr>
          <p:cNvPr id="3" name="副標題 2"/>
          <p:cNvSpPr>
            <a:spLocks noGrp="1"/>
          </p:cNvSpPr>
          <p:nvPr>
            <p:ph type="subTitle" idx="1"/>
          </p:nvPr>
        </p:nvSpPr>
        <p:spPr>
          <a:xfrm>
            <a:off x="1290320" y="4221798"/>
            <a:ext cx="9144000" cy="848042"/>
          </a:xfrm>
        </p:spPr>
        <p:txBody>
          <a:bodyPr/>
          <a:lstStyle/>
          <a:p>
            <a:r>
              <a:rPr lang="en-US" dirty="0"/>
              <a:t>Qualcomm, MediaTek, CHTTL, [ZTE], […]</a:t>
            </a:r>
          </a:p>
        </p:txBody>
      </p:sp>
      <p:sp>
        <p:nvSpPr>
          <p:cNvPr id="5" name="矩形 4"/>
          <p:cNvSpPr/>
          <p:nvPr/>
        </p:nvSpPr>
        <p:spPr>
          <a:xfrm>
            <a:off x="126380" y="168256"/>
            <a:ext cx="12065619" cy="677108"/>
          </a:xfrm>
          <a:prstGeom prst="rect">
            <a:avLst/>
          </a:prstGeom>
        </p:spPr>
        <p:txBody>
          <a:bodyPr wrap="square">
            <a:spAutoFit/>
          </a:bodyPr>
          <a:lstStyle/>
          <a:p>
            <a:pPr hangingPunct="0">
              <a:spcAft>
                <a:spcPts val="0"/>
              </a:spcAft>
            </a:pPr>
            <a:r>
              <a:rPr lang="en-GB" b="1" dirty="0">
                <a:effectLst/>
                <a:latin typeface="Arial" panose="020B0604020202020204" pitchFamily="34" charset="0"/>
                <a:ea typeface="Arial" panose="020B0604020202020204" pitchFamily="34" charset="0"/>
                <a:cs typeface="Times New Roman" panose="02020603050405020304" pitchFamily="18" charset="0"/>
              </a:rPr>
              <a:t>­­­3GPP TSG-RAN WG4 Meeting #96-e   </a:t>
            </a:r>
            <a:r>
              <a:rPr lang="en-GB" b="1" dirty="0">
                <a:effectLst/>
                <a:latin typeface="Arial" panose="020B0604020202020204" pitchFamily="34" charset="0"/>
                <a:ea typeface="SimSun" panose="02010600030101010101" pitchFamily="2" charset="-122"/>
                <a:cs typeface="Times New Roman" panose="02020603050405020304" pitchFamily="18" charset="0"/>
              </a:rPr>
              <a:t>                                    	          				     </a:t>
            </a:r>
            <a:r>
              <a:rPr lang="en-GB" b="1" dirty="0">
                <a:latin typeface="Arial" panose="020B0604020202020204" pitchFamily="34" charset="0"/>
                <a:ea typeface="SimSun" panose="02010600030101010101" pitchFamily="2" charset="-122"/>
                <a:cs typeface="Times New Roman" panose="02020603050405020304" pitchFamily="18" charset="0"/>
              </a:rPr>
              <a:t>R4-2011777  </a:t>
            </a:r>
          </a:p>
          <a:p>
            <a:pPr hangingPunct="0">
              <a:spcAft>
                <a:spcPts val="0"/>
              </a:spcAft>
            </a:pP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Electronic Meeting, 17</a:t>
            </a:r>
            <a:r>
              <a:rPr lang="en-GB" sz="2000" b="1"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 – </a:t>
            </a:r>
            <a:r>
              <a:rPr lang="en-GB" sz="2000" b="1" dirty="0">
                <a:latin typeface="Arial" panose="020B0604020202020204" pitchFamily="34" charset="0"/>
                <a:ea typeface="Times New Roman" panose="02020603050405020304" pitchFamily="18" charset="0"/>
                <a:cs typeface="Times New Roman" panose="02020603050405020304" pitchFamily="18" charset="0"/>
              </a:rPr>
              <a:t>28</a:t>
            </a:r>
            <a:r>
              <a:rPr lang="en-GB" sz="2000" b="1" baseline="30000" dirty="0">
                <a:effectLst/>
                <a:latin typeface="Arial" panose="020B0604020202020204" pitchFamily="34" charset="0"/>
                <a:ea typeface="Times New Roman" panose="02020603050405020304" pitchFamily="18" charset="0"/>
                <a:cs typeface="Times New Roman" panose="02020603050405020304" pitchFamily="18" charset="0"/>
              </a:rPr>
              <a:t>th</a:t>
            </a:r>
            <a:r>
              <a:rPr lang="en-GB" sz="2000" b="1" dirty="0">
                <a:effectLst/>
                <a:latin typeface="Arial" panose="020B0604020202020204" pitchFamily="34" charset="0"/>
                <a:ea typeface="Times New Roman" panose="02020603050405020304" pitchFamily="18" charset="0"/>
                <a:cs typeface="Times New Roman" panose="02020603050405020304" pitchFamily="18" charset="0"/>
              </a:rPr>
              <a:t> August 2020</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34286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7779"/>
            <a:ext cx="10515600" cy="767306"/>
          </a:xfrm>
        </p:spPr>
        <p:txBody>
          <a:bodyPr/>
          <a:lstStyle/>
          <a:p>
            <a:r>
              <a:rPr lang="en-US" dirty="0"/>
              <a:t>Background (1/2)</a:t>
            </a: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529530" y="1057275"/>
            <a:ext cx="11132939" cy="5486400"/>
          </a:xfrm>
        </p:spPr>
        <p:txBody>
          <a:bodyPr>
            <a:normAutofit fontScale="92500"/>
          </a:bodyPr>
          <a:lstStyle/>
          <a:p>
            <a:r>
              <a:rPr lang="en-US" dirty="0"/>
              <a:t>In TS38.101-1, new channel BWs were and continue to be added to various NR bands that could impact ENDC and NRCA requirements</a:t>
            </a:r>
          </a:p>
          <a:p>
            <a:pPr lvl="1"/>
            <a:r>
              <a:rPr lang="en-US" dirty="0"/>
              <a:t>25M, 30M, 40M, 50M was added to n1 in release 16 </a:t>
            </a:r>
          </a:p>
          <a:p>
            <a:pPr lvl="1"/>
            <a:r>
              <a:rPr lang="en-US" dirty="0"/>
              <a:t>20M was added to n5 in release 16</a:t>
            </a:r>
          </a:p>
          <a:p>
            <a:pPr lvl="1"/>
            <a:r>
              <a:rPr lang="en-US" dirty="0"/>
              <a:t>Impact of higher BWs already present in release 15, but not vetted correctly such as n40.</a:t>
            </a:r>
          </a:p>
          <a:p>
            <a:pPr lvl="1" hangingPunct="0"/>
            <a:r>
              <a:rPr lang="en-GB" dirty="0"/>
              <a:t>35MHz for NR band n3, n7, n8, n25, n66, n71</a:t>
            </a:r>
          </a:p>
          <a:p>
            <a:pPr lvl="1" hangingPunct="0"/>
            <a:r>
              <a:rPr lang="en-GB" dirty="0"/>
              <a:t>45MHz for NR band n3, n25, n66.</a:t>
            </a:r>
            <a:endParaRPr lang="en-US" dirty="0"/>
          </a:p>
          <a:p>
            <a:pPr lvl="1"/>
            <a:r>
              <a:rPr lang="en-US" dirty="0"/>
              <a:t>90M, 100M BWs to be added for n40.</a:t>
            </a:r>
          </a:p>
          <a:p>
            <a:r>
              <a:rPr lang="en-US" dirty="0"/>
              <a:t>Stand alone REFSENS and AMPR requirements were derived and agreed for new Channel BWs in TS38.101-1.</a:t>
            </a:r>
          </a:p>
          <a:p>
            <a:r>
              <a:rPr lang="en-US" dirty="0"/>
              <a:t>However, new channel BWs can impact ENDC in TS38101-1 and NRCA REFSENS in TS38.101-1 due to TX distortion, even if UL configuration is restricted as described in detail in [1]</a:t>
            </a:r>
          </a:p>
          <a:p>
            <a:pPr lvl="1"/>
            <a:r>
              <a:rPr lang="en-US" dirty="0"/>
              <a:t>Impacted Examples of ENDC combinations are DC_3_n1, DC_1_n40, DC_28_n5</a:t>
            </a:r>
          </a:p>
          <a:p>
            <a:endParaRPr lang="en-US" dirty="0"/>
          </a:p>
        </p:txBody>
      </p:sp>
    </p:spTree>
    <p:extLst>
      <p:ext uri="{BB962C8B-B14F-4D97-AF65-F5344CB8AC3E}">
        <p14:creationId xmlns:p14="http://schemas.microsoft.com/office/powerpoint/2010/main" val="2753415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7779"/>
            <a:ext cx="10515600" cy="767306"/>
          </a:xfrm>
        </p:spPr>
        <p:txBody>
          <a:bodyPr/>
          <a:lstStyle/>
          <a:p>
            <a:r>
              <a:rPr lang="en-US" dirty="0"/>
              <a:t>Background (2/2)</a:t>
            </a: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348113" y="759526"/>
            <a:ext cx="11320012" cy="1706880"/>
          </a:xfrm>
        </p:spPr>
        <p:txBody>
          <a:bodyPr>
            <a:normAutofit fontScale="62500" lnSpcReduction="20000"/>
          </a:bodyPr>
          <a:lstStyle/>
          <a:p>
            <a:r>
              <a:rPr lang="en-US" dirty="0"/>
              <a:t>MSD values were derived </a:t>
            </a:r>
            <a:r>
              <a:rPr lang="en-US" dirty="0">
                <a:highlight>
                  <a:srgbClr val="FFFF00"/>
                </a:highlight>
              </a:rPr>
              <a:t>highlighted below</a:t>
            </a:r>
            <a:r>
              <a:rPr lang="en-US" dirty="0"/>
              <a:t> as follows for DC_1_n40 [2] and DC_3_n1 [3] using the conditions for UL configuration as described in Notes 1-3 in Table 7.3B.2.3.4-2 of TS38.101-3.</a:t>
            </a:r>
          </a:p>
          <a:p>
            <a:r>
              <a:rPr lang="en-US" dirty="0"/>
              <a:t>CIM3, CIM5 and Image become a factor for large BWs since the separation between the UL allocation and TXLO increases.</a:t>
            </a:r>
          </a:p>
          <a:p>
            <a:r>
              <a:rPr lang="en-US" dirty="0"/>
              <a:t>So, using the conditions of notes 1-3 will result in considerably large MSD values as highlighted below.</a:t>
            </a:r>
          </a:p>
          <a:p>
            <a:r>
              <a:rPr lang="en-US" dirty="0"/>
              <a:t>It was mentioned that Tables can get messy and confusing with the added notes</a:t>
            </a:r>
          </a:p>
        </p:txBody>
      </p:sp>
      <p:graphicFrame>
        <p:nvGraphicFramePr>
          <p:cNvPr id="7" name="Table 6">
            <a:extLst>
              <a:ext uri="{FF2B5EF4-FFF2-40B4-BE49-F238E27FC236}">
                <a16:creationId xmlns:a16="http://schemas.microsoft.com/office/drawing/2014/main" id="{DBE6931C-DE1A-4750-8F30-1E615B1B88B6}"/>
              </a:ext>
            </a:extLst>
          </p:cNvPr>
          <p:cNvGraphicFramePr>
            <a:graphicFrameLocks noGrp="1"/>
          </p:cNvGraphicFramePr>
          <p:nvPr>
            <p:extLst>
              <p:ext uri="{D42A27DB-BD31-4B8C-83A1-F6EECF244321}">
                <p14:modId xmlns:p14="http://schemas.microsoft.com/office/powerpoint/2010/main" val="1737040913"/>
              </p:ext>
            </p:extLst>
          </p:nvPr>
        </p:nvGraphicFramePr>
        <p:xfrm>
          <a:off x="569098" y="4986179"/>
          <a:ext cx="7325885" cy="1706880"/>
        </p:xfrm>
        <a:graphic>
          <a:graphicData uri="http://schemas.openxmlformats.org/drawingml/2006/table">
            <a:tbl>
              <a:tblPr firstRow="1" firstCol="1" bandRow="1"/>
              <a:tblGrid>
                <a:gridCol w="541875">
                  <a:extLst>
                    <a:ext uri="{9D8B030D-6E8A-4147-A177-3AD203B41FA5}">
                      <a16:colId xmlns:a16="http://schemas.microsoft.com/office/drawing/2014/main" val="592898373"/>
                    </a:ext>
                  </a:extLst>
                </a:gridCol>
                <a:gridCol w="563826">
                  <a:extLst>
                    <a:ext uri="{9D8B030D-6E8A-4147-A177-3AD203B41FA5}">
                      <a16:colId xmlns:a16="http://schemas.microsoft.com/office/drawing/2014/main" val="3143028813"/>
                    </a:ext>
                  </a:extLst>
                </a:gridCol>
                <a:gridCol w="468496">
                  <a:extLst>
                    <a:ext uri="{9D8B030D-6E8A-4147-A177-3AD203B41FA5}">
                      <a16:colId xmlns:a16="http://schemas.microsoft.com/office/drawing/2014/main" val="3449607246"/>
                    </a:ext>
                  </a:extLst>
                </a:gridCol>
                <a:gridCol w="513026">
                  <a:extLst>
                    <a:ext uri="{9D8B030D-6E8A-4147-A177-3AD203B41FA5}">
                      <a16:colId xmlns:a16="http://schemas.microsoft.com/office/drawing/2014/main" val="3388294888"/>
                    </a:ext>
                  </a:extLst>
                </a:gridCol>
                <a:gridCol w="513026">
                  <a:extLst>
                    <a:ext uri="{9D8B030D-6E8A-4147-A177-3AD203B41FA5}">
                      <a16:colId xmlns:a16="http://schemas.microsoft.com/office/drawing/2014/main" val="1758574493"/>
                    </a:ext>
                  </a:extLst>
                </a:gridCol>
                <a:gridCol w="513026">
                  <a:extLst>
                    <a:ext uri="{9D8B030D-6E8A-4147-A177-3AD203B41FA5}">
                      <a16:colId xmlns:a16="http://schemas.microsoft.com/office/drawing/2014/main" val="202931631"/>
                    </a:ext>
                  </a:extLst>
                </a:gridCol>
                <a:gridCol w="513026">
                  <a:extLst>
                    <a:ext uri="{9D8B030D-6E8A-4147-A177-3AD203B41FA5}">
                      <a16:colId xmlns:a16="http://schemas.microsoft.com/office/drawing/2014/main" val="3920608465"/>
                    </a:ext>
                  </a:extLst>
                </a:gridCol>
                <a:gridCol w="513026">
                  <a:extLst>
                    <a:ext uri="{9D8B030D-6E8A-4147-A177-3AD203B41FA5}">
                      <a16:colId xmlns:a16="http://schemas.microsoft.com/office/drawing/2014/main" val="1828584772"/>
                    </a:ext>
                  </a:extLst>
                </a:gridCol>
                <a:gridCol w="513026">
                  <a:extLst>
                    <a:ext uri="{9D8B030D-6E8A-4147-A177-3AD203B41FA5}">
                      <a16:colId xmlns:a16="http://schemas.microsoft.com/office/drawing/2014/main" val="948793722"/>
                    </a:ext>
                  </a:extLst>
                </a:gridCol>
                <a:gridCol w="513026">
                  <a:extLst>
                    <a:ext uri="{9D8B030D-6E8A-4147-A177-3AD203B41FA5}">
                      <a16:colId xmlns:a16="http://schemas.microsoft.com/office/drawing/2014/main" val="3847494774"/>
                    </a:ext>
                  </a:extLst>
                </a:gridCol>
                <a:gridCol w="505499">
                  <a:extLst>
                    <a:ext uri="{9D8B030D-6E8A-4147-A177-3AD203B41FA5}">
                      <a16:colId xmlns:a16="http://schemas.microsoft.com/office/drawing/2014/main" val="3807986580"/>
                    </a:ext>
                  </a:extLst>
                </a:gridCol>
                <a:gridCol w="505499">
                  <a:extLst>
                    <a:ext uri="{9D8B030D-6E8A-4147-A177-3AD203B41FA5}">
                      <a16:colId xmlns:a16="http://schemas.microsoft.com/office/drawing/2014/main" val="3921533096"/>
                    </a:ext>
                  </a:extLst>
                </a:gridCol>
                <a:gridCol w="505499">
                  <a:extLst>
                    <a:ext uri="{9D8B030D-6E8A-4147-A177-3AD203B41FA5}">
                      <a16:colId xmlns:a16="http://schemas.microsoft.com/office/drawing/2014/main" val="3657861403"/>
                    </a:ext>
                  </a:extLst>
                </a:gridCol>
                <a:gridCol w="550029">
                  <a:extLst>
                    <a:ext uri="{9D8B030D-6E8A-4147-A177-3AD203B41FA5}">
                      <a16:colId xmlns:a16="http://schemas.microsoft.com/office/drawing/2014/main" val="1094669627"/>
                    </a:ext>
                  </a:extLst>
                </a:gridCol>
                <a:gridCol w="93980">
                  <a:extLst>
                    <a:ext uri="{9D8B030D-6E8A-4147-A177-3AD203B41FA5}">
                      <a16:colId xmlns:a16="http://schemas.microsoft.com/office/drawing/2014/main" val="605066289"/>
                    </a:ext>
                  </a:extLst>
                </a:gridCol>
              </a:tblGrid>
              <a:tr h="0">
                <a:tc gridSpan="14">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E-UTRA or NR Band / Channel bandwidth of the affected DL band / MSD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50531149"/>
                  </a:ext>
                </a:extLst>
              </a:tr>
              <a:tr h="0">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UL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40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60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80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90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eaLnBrk="0">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20072968"/>
                  </a:ext>
                </a:extLst>
              </a:tr>
              <a:tr h="0">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n1</a:t>
                      </a:r>
                      <a:r>
                        <a:rPr lang="en-GB" sz="900" baseline="30000">
                          <a:effectLs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1.8</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55390808"/>
                  </a:ext>
                </a:extLst>
              </a:tr>
              <a:tr h="0">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n1</a:t>
                      </a:r>
                      <a:r>
                        <a:rPr lang="en-GB" sz="900" u="sng" baseline="3000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3,5</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[4.1]</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[3.9]</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[3.8]</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55741610"/>
                  </a:ext>
                </a:extLst>
              </a:tr>
              <a:tr h="0">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n1</a:t>
                      </a:r>
                      <a:r>
                        <a:rPr lang="en-GB" sz="900" u="sng" baseline="3000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3,6</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[16.9]</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[]16.0</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[14.3]</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[13.2]</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900"/>
                        </a:spcAft>
                      </a:pPr>
                      <a:r>
                        <a:rPr lang="en-US" sz="10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6724038"/>
                  </a:ext>
                </a:extLst>
              </a:tr>
              <a:tr h="0">
                <a:tc gridSpan="15">
                  <a:txBody>
                    <a:bodyPr/>
                    <a:lstStyle/>
                    <a:p>
                      <a:pPr marL="540385" marR="0" indent="-540385" eaLnBrk="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3:	These requirements apply when the uplink is active in Band n1, n84 and the separation between the lower edge of the uplink channel in Band n1, n84 and the upper edge of the downlink channel in Band 3 is &lt; 60 </a:t>
                      </a:r>
                      <a:r>
                        <a:rPr lang="en-GB" sz="900" dirty="0" err="1">
                          <a:effectLst/>
                          <a:latin typeface="Arial" panose="020B0604020202020204" pitchFamily="34" charset="0"/>
                          <a:ea typeface="Times New Roman" panose="02020603050405020304" pitchFamily="18" charset="0"/>
                          <a:cs typeface="Times New Roman" panose="02020603050405020304" pitchFamily="18" charset="0"/>
                        </a:rPr>
                        <a:t>MHz.</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For each channel bandwidth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(≤20MHz)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in Band 3, the requirement applies regardless of channel bandwidth in Band n1, n84.</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eaLnBrk="0">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5:	Applicable only for n1 UL BW = 25, 30, 40MHz.</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p>
                      <a:pPr marL="540385" marR="0" indent="-540385" eaLnBrk="0">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6:	Applicable only for n1 UL BW = 50MHz.</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58533023"/>
                  </a:ext>
                </a:extLst>
              </a:tr>
            </a:tbl>
          </a:graphicData>
        </a:graphic>
      </p:graphicFrame>
      <p:graphicFrame>
        <p:nvGraphicFramePr>
          <p:cNvPr id="9" name="Table 8">
            <a:extLst>
              <a:ext uri="{FF2B5EF4-FFF2-40B4-BE49-F238E27FC236}">
                <a16:creationId xmlns:a16="http://schemas.microsoft.com/office/drawing/2014/main" id="{6BDAB7C8-6C69-4736-9E11-983E8FFEF995}"/>
              </a:ext>
            </a:extLst>
          </p:cNvPr>
          <p:cNvGraphicFramePr>
            <a:graphicFrameLocks noGrp="1"/>
          </p:cNvGraphicFramePr>
          <p:nvPr>
            <p:extLst>
              <p:ext uri="{D42A27DB-BD31-4B8C-83A1-F6EECF244321}">
                <p14:modId xmlns:p14="http://schemas.microsoft.com/office/powerpoint/2010/main" val="1028989945"/>
              </p:ext>
            </p:extLst>
          </p:nvPr>
        </p:nvGraphicFramePr>
        <p:xfrm>
          <a:off x="569098" y="3673410"/>
          <a:ext cx="7338702" cy="1135380"/>
        </p:xfrm>
        <a:graphic>
          <a:graphicData uri="http://schemas.openxmlformats.org/drawingml/2006/table">
            <a:tbl>
              <a:tblPr firstRow="1" firstCol="1" bandRow="1"/>
              <a:tblGrid>
                <a:gridCol w="524193">
                  <a:extLst>
                    <a:ext uri="{9D8B030D-6E8A-4147-A177-3AD203B41FA5}">
                      <a16:colId xmlns:a16="http://schemas.microsoft.com/office/drawing/2014/main" val="2362711260"/>
                    </a:ext>
                  </a:extLst>
                </a:gridCol>
                <a:gridCol w="524193">
                  <a:extLst>
                    <a:ext uri="{9D8B030D-6E8A-4147-A177-3AD203B41FA5}">
                      <a16:colId xmlns:a16="http://schemas.microsoft.com/office/drawing/2014/main" val="3910326228"/>
                    </a:ext>
                  </a:extLst>
                </a:gridCol>
                <a:gridCol w="524193">
                  <a:extLst>
                    <a:ext uri="{9D8B030D-6E8A-4147-A177-3AD203B41FA5}">
                      <a16:colId xmlns:a16="http://schemas.microsoft.com/office/drawing/2014/main" val="780675398"/>
                    </a:ext>
                  </a:extLst>
                </a:gridCol>
                <a:gridCol w="524193">
                  <a:extLst>
                    <a:ext uri="{9D8B030D-6E8A-4147-A177-3AD203B41FA5}">
                      <a16:colId xmlns:a16="http://schemas.microsoft.com/office/drawing/2014/main" val="2000009375"/>
                    </a:ext>
                  </a:extLst>
                </a:gridCol>
                <a:gridCol w="524193">
                  <a:extLst>
                    <a:ext uri="{9D8B030D-6E8A-4147-A177-3AD203B41FA5}">
                      <a16:colId xmlns:a16="http://schemas.microsoft.com/office/drawing/2014/main" val="675135660"/>
                    </a:ext>
                  </a:extLst>
                </a:gridCol>
                <a:gridCol w="524193">
                  <a:extLst>
                    <a:ext uri="{9D8B030D-6E8A-4147-A177-3AD203B41FA5}">
                      <a16:colId xmlns:a16="http://schemas.microsoft.com/office/drawing/2014/main" val="1802870513"/>
                    </a:ext>
                  </a:extLst>
                </a:gridCol>
                <a:gridCol w="524193">
                  <a:extLst>
                    <a:ext uri="{9D8B030D-6E8A-4147-A177-3AD203B41FA5}">
                      <a16:colId xmlns:a16="http://schemas.microsoft.com/office/drawing/2014/main" val="1564610773"/>
                    </a:ext>
                  </a:extLst>
                </a:gridCol>
                <a:gridCol w="524193">
                  <a:extLst>
                    <a:ext uri="{9D8B030D-6E8A-4147-A177-3AD203B41FA5}">
                      <a16:colId xmlns:a16="http://schemas.microsoft.com/office/drawing/2014/main" val="4157335534"/>
                    </a:ext>
                  </a:extLst>
                </a:gridCol>
                <a:gridCol w="524193">
                  <a:extLst>
                    <a:ext uri="{9D8B030D-6E8A-4147-A177-3AD203B41FA5}">
                      <a16:colId xmlns:a16="http://schemas.microsoft.com/office/drawing/2014/main" val="2891880241"/>
                    </a:ext>
                  </a:extLst>
                </a:gridCol>
                <a:gridCol w="524193">
                  <a:extLst>
                    <a:ext uri="{9D8B030D-6E8A-4147-A177-3AD203B41FA5}">
                      <a16:colId xmlns:a16="http://schemas.microsoft.com/office/drawing/2014/main" val="3565773941"/>
                    </a:ext>
                  </a:extLst>
                </a:gridCol>
                <a:gridCol w="524193">
                  <a:extLst>
                    <a:ext uri="{9D8B030D-6E8A-4147-A177-3AD203B41FA5}">
                      <a16:colId xmlns:a16="http://schemas.microsoft.com/office/drawing/2014/main" val="230651946"/>
                    </a:ext>
                  </a:extLst>
                </a:gridCol>
                <a:gridCol w="524193">
                  <a:extLst>
                    <a:ext uri="{9D8B030D-6E8A-4147-A177-3AD203B41FA5}">
                      <a16:colId xmlns:a16="http://schemas.microsoft.com/office/drawing/2014/main" val="2780070142"/>
                    </a:ext>
                  </a:extLst>
                </a:gridCol>
                <a:gridCol w="524193">
                  <a:extLst>
                    <a:ext uri="{9D8B030D-6E8A-4147-A177-3AD203B41FA5}">
                      <a16:colId xmlns:a16="http://schemas.microsoft.com/office/drawing/2014/main" val="21428409"/>
                    </a:ext>
                  </a:extLst>
                </a:gridCol>
                <a:gridCol w="524193">
                  <a:extLst>
                    <a:ext uri="{9D8B030D-6E8A-4147-A177-3AD203B41FA5}">
                      <a16:colId xmlns:a16="http://schemas.microsoft.com/office/drawing/2014/main" val="3899690703"/>
                    </a:ext>
                  </a:extLst>
                </a:gridCol>
              </a:tblGrid>
              <a:tr h="180975">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3">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E-UTRA or NR Band / Channel bandwidth of the </a:t>
                      </a:r>
                      <a:r>
                        <a:rPr lang="en-US" sz="900" b="1">
                          <a:effectLst/>
                          <a:latin typeface="Arial" panose="020B0604020202020204" pitchFamily="34" charset="0"/>
                          <a:ea typeface="Times New Roman" panose="02020603050405020304" pitchFamily="18" charset="0"/>
                          <a:cs typeface="Times New Roman" panose="02020603050405020304" pitchFamily="18" charset="0"/>
                        </a:rPr>
                        <a:t>affected DL</a:t>
                      </a:r>
                      <a:r>
                        <a:rPr lang="en-GB" sz="900" b="1">
                          <a:effectLst/>
                          <a:latin typeface="Arial" panose="020B0604020202020204" pitchFamily="34" charset="0"/>
                          <a:ea typeface="Times New Roman" panose="02020603050405020304" pitchFamily="18" charset="0"/>
                          <a:cs typeface="Times New Roman" panose="02020603050405020304" pitchFamily="18" charset="0"/>
                        </a:rPr>
                        <a:t> band / MSD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0681301"/>
                  </a:ext>
                </a:extLst>
              </a:tr>
              <a:tr h="180975">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UL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DL band</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25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30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40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50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60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80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90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100 MHz</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(dB)</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7273782"/>
                  </a:ext>
                </a:extLst>
              </a:tr>
              <a:tr h="180975">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n40</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8.3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5936599"/>
                  </a:ext>
                </a:extLst>
              </a:tr>
              <a:tr h="180975">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n40</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a:t>
                      </a:r>
                      <a:r>
                        <a:rPr lang="en-GB" sz="900" u="sng" baseline="3000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a:t>
                      </a:r>
                      <a:endParaRPr lang="en-US" sz="90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[21.5]</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900" u="sng">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6387278"/>
                  </a:ext>
                </a:extLst>
              </a:tr>
              <a:tr h="180975">
                <a:tc gridSpan="14">
                  <a:txBody>
                    <a:bodyPr/>
                    <a:lstStyle/>
                    <a:p>
                      <a:pPr marL="540385" marR="0" indent="-540385">
                        <a:spcBef>
                          <a:spcPts val="0"/>
                        </a:spcBef>
                        <a:spcAft>
                          <a:spcPts val="0"/>
                        </a:spcAft>
                      </a:pPr>
                      <a:r>
                        <a:rPr lang="en-GB" sz="900" u="sng" dirty="0">
                          <a:solidFill>
                            <a:srgbClr val="00808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NOTE 3:	Applicable only for n40 UL BW = 80MHz.</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56214954"/>
                  </a:ext>
                </a:extLst>
              </a:tr>
            </a:tbl>
          </a:graphicData>
        </a:graphic>
      </p:graphicFrame>
      <p:graphicFrame>
        <p:nvGraphicFramePr>
          <p:cNvPr id="14" name="Table 13">
            <a:extLst>
              <a:ext uri="{FF2B5EF4-FFF2-40B4-BE49-F238E27FC236}">
                <a16:creationId xmlns:a16="http://schemas.microsoft.com/office/drawing/2014/main" id="{BA3B008B-8688-429A-BBF6-F7CDBA897BF5}"/>
              </a:ext>
            </a:extLst>
          </p:cNvPr>
          <p:cNvGraphicFramePr>
            <a:graphicFrameLocks noGrp="1"/>
          </p:cNvGraphicFramePr>
          <p:nvPr>
            <p:extLst>
              <p:ext uri="{D42A27DB-BD31-4B8C-83A1-F6EECF244321}">
                <p14:modId xmlns:p14="http://schemas.microsoft.com/office/powerpoint/2010/main" val="3946659791"/>
              </p:ext>
            </p:extLst>
          </p:nvPr>
        </p:nvGraphicFramePr>
        <p:xfrm>
          <a:off x="8286749" y="3664109"/>
          <a:ext cx="3209925" cy="1322070"/>
        </p:xfrm>
        <a:graphic>
          <a:graphicData uri="http://schemas.openxmlformats.org/drawingml/2006/table">
            <a:tbl>
              <a:tblPr firstRow="1" firstCol="1" bandRow="1"/>
              <a:tblGrid>
                <a:gridCol w="423395">
                  <a:extLst>
                    <a:ext uri="{9D8B030D-6E8A-4147-A177-3AD203B41FA5}">
                      <a16:colId xmlns:a16="http://schemas.microsoft.com/office/drawing/2014/main" val="3422132280"/>
                    </a:ext>
                  </a:extLst>
                </a:gridCol>
                <a:gridCol w="423395">
                  <a:extLst>
                    <a:ext uri="{9D8B030D-6E8A-4147-A177-3AD203B41FA5}">
                      <a16:colId xmlns:a16="http://schemas.microsoft.com/office/drawing/2014/main" val="213774569"/>
                    </a:ext>
                  </a:extLst>
                </a:gridCol>
                <a:gridCol w="472627">
                  <a:extLst>
                    <a:ext uri="{9D8B030D-6E8A-4147-A177-3AD203B41FA5}">
                      <a16:colId xmlns:a16="http://schemas.microsoft.com/office/drawing/2014/main" val="1474072663"/>
                    </a:ext>
                  </a:extLst>
                </a:gridCol>
                <a:gridCol w="472627">
                  <a:extLst>
                    <a:ext uri="{9D8B030D-6E8A-4147-A177-3AD203B41FA5}">
                      <a16:colId xmlns:a16="http://schemas.microsoft.com/office/drawing/2014/main" val="1101468938"/>
                    </a:ext>
                  </a:extLst>
                </a:gridCol>
                <a:gridCol w="472627">
                  <a:extLst>
                    <a:ext uri="{9D8B030D-6E8A-4147-A177-3AD203B41FA5}">
                      <a16:colId xmlns:a16="http://schemas.microsoft.com/office/drawing/2014/main" val="3925173977"/>
                    </a:ext>
                  </a:extLst>
                </a:gridCol>
                <a:gridCol w="472627">
                  <a:extLst>
                    <a:ext uri="{9D8B030D-6E8A-4147-A177-3AD203B41FA5}">
                      <a16:colId xmlns:a16="http://schemas.microsoft.com/office/drawing/2014/main" val="3349243476"/>
                    </a:ext>
                  </a:extLst>
                </a:gridCol>
                <a:gridCol w="472627">
                  <a:extLst>
                    <a:ext uri="{9D8B030D-6E8A-4147-A177-3AD203B41FA5}">
                      <a16:colId xmlns:a16="http://schemas.microsoft.com/office/drawing/2014/main" val="2819062710"/>
                    </a:ext>
                  </a:extLst>
                </a:gridCol>
              </a:tblGrid>
              <a:tr h="180975">
                <a:tc gridSpan="7">
                  <a:txBody>
                    <a:bodyPr/>
                    <a:lstStyle/>
                    <a:p>
                      <a:pPr marL="0" marR="0" algn="l"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E-UTRA or NR Band / SCS / Channel bandwidth of the affected DL band / UL RB allocation of the agressor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4568895"/>
                  </a:ext>
                </a:extLst>
              </a:tr>
              <a:tr h="180975">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UL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DL band</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SCS of UL band (kHz)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5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10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15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20 MHz</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p>
                      <a:pPr marL="0" marR="0" algn="ctr" hangingPunct="0">
                        <a:spcBef>
                          <a:spcPts val="0"/>
                        </a:spcBef>
                        <a:spcAft>
                          <a:spcPts val="0"/>
                        </a:spcAft>
                      </a:pPr>
                      <a:r>
                        <a:rPr lang="en-GB" sz="900" b="1">
                          <a:effectLst/>
                          <a:latin typeface="Arial" panose="020B0604020202020204" pitchFamily="34" charset="0"/>
                          <a:ea typeface="Yu Mincho" panose="02020400000000000000" pitchFamily="18" charset="-128"/>
                          <a:cs typeface="Times New Roman" panose="02020603050405020304" pitchFamily="18" charset="0"/>
                        </a:rPr>
                        <a:t>(L</a:t>
                      </a:r>
                      <a:r>
                        <a:rPr lang="en-GB" sz="900" b="1" baseline="-25000">
                          <a:effectLst/>
                          <a:latin typeface="Arial" panose="020B0604020202020204" pitchFamily="34" charset="0"/>
                          <a:ea typeface="Yu Mincho" panose="02020400000000000000" pitchFamily="18" charset="-128"/>
                          <a:cs typeface="Times New Roman" panose="02020603050405020304" pitchFamily="18" charset="0"/>
                        </a:rPr>
                        <a:t>CRB</a:t>
                      </a:r>
                      <a:r>
                        <a:rPr lang="en-GB" sz="900" b="1">
                          <a:effectLst/>
                          <a:latin typeface="Arial" panose="020B0604020202020204" pitchFamily="34" charset="0"/>
                          <a:ea typeface="Yu Mincho" panose="02020400000000000000" pitchFamily="18" charset="-128"/>
                          <a:cs typeface="Times New Roman" panose="02020603050405020304" pitchFamily="18" charset="0"/>
                        </a:rPr>
                        <a:t>)</a:t>
                      </a:r>
                      <a:endParaRPr lang="en-US" sz="900" b="1">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0012171"/>
                  </a:ext>
                </a:extLst>
              </a:tr>
              <a:tr h="180975">
                <a:tc>
                  <a:txBody>
                    <a:bodyPr/>
                    <a:lstStyle/>
                    <a:p>
                      <a:pPr marL="0" marR="0" algn="ctr" hangingPunct="0">
                        <a:spcBef>
                          <a:spcPts val="0"/>
                        </a:spcBef>
                        <a:spcAft>
                          <a:spcPts val="0"/>
                        </a:spcAft>
                      </a:pPr>
                      <a:r>
                        <a:rPr lang="en-GB" sz="900" u="sng">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n40</a:t>
                      </a:r>
                      <a:r>
                        <a:rPr lang="en-GB" sz="900" u="sng" baseline="3000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3</a:t>
                      </a:r>
                      <a:endParaRPr lang="en-US" sz="90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1</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30</a:t>
                      </a:r>
                      <a:endParaRPr lang="en-US" sz="90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 </a:t>
                      </a:r>
                      <a:endParaRPr lang="en-US" sz="90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[50]</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40835399"/>
                  </a:ext>
                </a:extLst>
              </a:tr>
              <a:tr h="180975">
                <a:tc gridSpan="7">
                  <a:txBody>
                    <a:bodyPr/>
                    <a:lstStyle/>
                    <a:p>
                      <a:pPr marL="0" marR="0" algn="l" hangingPunct="0">
                        <a:spcBef>
                          <a:spcPts val="0"/>
                        </a:spcBef>
                        <a:spcAft>
                          <a:spcPts val="0"/>
                        </a:spcAft>
                      </a:pPr>
                      <a:r>
                        <a:rPr lang="en-GB" sz="900" u="sng" dirty="0">
                          <a:solidFill>
                            <a:srgbClr val="008080"/>
                          </a:solidFill>
                          <a:effectLst/>
                          <a:highlight>
                            <a:srgbClr val="FFFF00"/>
                          </a:highlight>
                          <a:latin typeface="Arial" panose="020B0604020202020204" pitchFamily="34" charset="0"/>
                          <a:ea typeface="Yu Mincho" panose="02020400000000000000" pitchFamily="18" charset="-128"/>
                          <a:cs typeface="Times New Roman" panose="02020603050405020304" pitchFamily="18" charset="0"/>
                        </a:rPr>
                        <a:t>NOTE 3:	Applicable only for n40 UL BW = 80MHz.</a:t>
                      </a:r>
                      <a:endParaRPr lang="en-US" sz="900" dirty="0">
                        <a:effectLst/>
                        <a:highlight>
                          <a:srgbClr val="FFFF00"/>
                        </a:highligh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952826"/>
                  </a:ext>
                </a:extLst>
              </a:tr>
            </a:tbl>
          </a:graphicData>
        </a:graphic>
      </p:graphicFrame>
      <p:graphicFrame>
        <p:nvGraphicFramePr>
          <p:cNvPr id="3" name="Table 2">
            <a:extLst>
              <a:ext uri="{FF2B5EF4-FFF2-40B4-BE49-F238E27FC236}">
                <a16:creationId xmlns:a16="http://schemas.microsoft.com/office/drawing/2014/main" id="{473AB09D-6D91-4B41-ADA9-798255688368}"/>
              </a:ext>
            </a:extLst>
          </p:cNvPr>
          <p:cNvGraphicFramePr>
            <a:graphicFrameLocks noGrp="1"/>
          </p:cNvGraphicFramePr>
          <p:nvPr>
            <p:extLst>
              <p:ext uri="{D42A27DB-BD31-4B8C-83A1-F6EECF244321}">
                <p14:modId xmlns:p14="http://schemas.microsoft.com/office/powerpoint/2010/main" val="2203862279"/>
              </p:ext>
            </p:extLst>
          </p:nvPr>
        </p:nvGraphicFramePr>
        <p:xfrm>
          <a:off x="1762339" y="2615295"/>
          <a:ext cx="6762750" cy="960120"/>
        </p:xfrm>
        <a:graphic>
          <a:graphicData uri="http://schemas.openxmlformats.org/drawingml/2006/table">
            <a:tbl>
              <a:tblPr firstRow="1" firstCol="1" bandRow="1"/>
              <a:tblGrid>
                <a:gridCol w="6762750">
                  <a:extLst>
                    <a:ext uri="{9D8B030D-6E8A-4147-A177-3AD203B41FA5}">
                      <a16:colId xmlns:a16="http://schemas.microsoft.com/office/drawing/2014/main" val="3765314771"/>
                    </a:ext>
                  </a:extLst>
                </a:gridCol>
              </a:tblGrid>
              <a:tr h="180975">
                <a:tc>
                  <a:txBody>
                    <a:bodyPr/>
                    <a:lstStyle/>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Arial" panose="020B0604020202020204" pitchFamily="34" charset="0"/>
                        </a:rPr>
                        <a:t>NOTE 1:</a:t>
                      </a:r>
                      <a:r>
                        <a:rPr lang="en-GB" sz="900" dirty="0">
                          <a:effectLst/>
                          <a:latin typeface="Arial" panose="020B0604020202020204" pitchFamily="34" charset="0"/>
                          <a:ea typeface="Yu Mincho" panose="02020400000000000000" pitchFamily="18" charset="-128"/>
                          <a:cs typeface="Times New Roman" panose="02020603050405020304" pitchFamily="18" charset="0"/>
                        </a:rPr>
                        <a:t>	The UL configuration applies regardless of the channel bandwidth of the UL band. UL resource blocks allocation in the table shall be further limited to that specified in Table 7.3.1-2 in TS 36.101 [4] or Table 7.3.2-3 in TS 38.101-1 [2].</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Times New Roman" panose="02020603050405020304" pitchFamily="18" charset="0"/>
                        </a:rPr>
                        <a:t>NOTE 2:	The UL resource blocks shall be located as close as possible to the downlink operating band but confined within the transmission bandwidth configuration for the channel bandwidth. </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p>
                      <a:pPr marL="540385" marR="0" indent="-540385" hangingPunct="0">
                        <a:spcBef>
                          <a:spcPts val="0"/>
                        </a:spcBef>
                        <a:spcAft>
                          <a:spcPts val="0"/>
                        </a:spcAft>
                      </a:pPr>
                      <a:r>
                        <a:rPr lang="en-GB" sz="900" dirty="0">
                          <a:effectLst/>
                          <a:latin typeface="Arial" panose="020B0604020202020204" pitchFamily="34" charset="0"/>
                          <a:ea typeface="Yu Mincho" panose="02020400000000000000" pitchFamily="18" charset="-128"/>
                          <a:cs typeface="Times New Roman" panose="02020603050405020304" pitchFamily="18" charset="0"/>
                        </a:rPr>
                        <a:t>NOTE 3:	When the maximum UL RB allocation “L</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CRB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value is less than the maximum transmission bandwidth configuration “N</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defined in Table 5.3.2-1 in 38.101-1 [2] for the specified UL band SCS, the UL band should be configured using the lowest CBW that is compatible with the maximum specified L</a:t>
                      </a:r>
                      <a:r>
                        <a:rPr lang="en-GB" sz="900" baseline="-25000" dirty="0">
                          <a:effectLst/>
                          <a:latin typeface="Arial" panose="020B0604020202020204" pitchFamily="34" charset="0"/>
                          <a:ea typeface="Yu Mincho" panose="02020400000000000000" pitchFamily="18" charset="-128"/>
                          <a:cs typeface="Times New Roman" panose="02020603050405020304" pitchFamily="18" charset="0"/>
                        </a:rPr>
                        <a:t>CRB</a:t>
                      </a:r>
                      <a:r>
                        <a:rPr lang="en-GB" sz="900" dirty="0">
                          <a:effectLst/>
                          <a:latin typeface="Arial" panose="020B0604020202020204" pitchFamily="34" charset="0"/>
                          <a:ea typeface="Yu Mincho" panose="02020400000000000000" pitchFamily="18" charset="-128"/>
                          <a:cs typeface="Times New Roman" panose="02020603050405020304" pitchFamily="18" charset="0"/>
                        </a:rPr>
                        <a:t> value.</a:t>
                      </a:r>
                      <a:endParaRPr lang="en-US" sz="900" dirty="0">
                        <a:effectLst/>
                        <a:latin typeface="Arial" panose="020B0604020202020204" pitchFamily="34" charset="0"/>
                        <a:ea typeface="Yu Mincho"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97053"/>
                  </a:ext>
                </a:extLst>
              </a:tr>
            </a:tbl>
          </a:graphicData>
        </a:graphic>
      </p:graphicFrame>
    </p:spTree>
    <p:extLst>
      <p:ext uri="{BB962C8B-B14F-4D97-AF65-F5344CB8AC3E}">
        <p14:creationId xmlns:p14="http://schemas.microsoft.com/office/powerpoint/2010/main" val="1575931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838200" y="-7779"/>
            <a:ext cx="10515600" cy="767306"/>
          </a:xfrm>
        </p:spPr>
        <p:txBody>
          <a:bodyPr/>
          <a:lstStyle/>
          <a:p>
            <a:r>
              <a:rPr lang="en-US" dirty="0"/>
              <a:t>WF</a:t>
            </a:r>
          </a:p>
        </p:txBody>
      </p:sp>
      <p:sp>
        <p:nvSpPr>
          <p:cNvPr id="5" name="Content Placeholder 2">
            <a:extLst>
              <a:ext uri="{FF2B5EF4-FFF2-40B4-BE49-F238E27FC236}">
                <a16:creationId xmlns:a16="http://schemas.microsoft.com/office/drawing/2014/main" id="{BC49754D-DC69-48B6-8B74-B43A4802F401}"/>
              </a:ext>
            </a:extLst>
          </p:cNvPr>
          <p:cNvSpPr>
            <a:spLocks noGrp="1"/>
          </p:cNvSpPr>
          <p:nvPr>
            <p:ph idx="1"/>
          </p:nvPr>
        </p:nvSpPr>
        <p:spPr>
          <a:xfrm>
            <a:off x="271913" y="928505"/>
            <a:ext cx="11405737" cy="5243696"/>
          </a:xfrm>
        </p:spPr>
        <p:txBody>
          <a:bodyPr>
            <a:normAutofit fontScale="62500" lnSpcReduction="20000"/>
          </a:bodyPr>
          <a:lstStyle/>
          <a:p>
            <a:r>
              <a:rPr lang="en-US" dirty="0"/>
              <a:t>Consider options on how to handle the larger BWs</a:t>
            </a:r>
            <a:r>
              <a:rPr lang="zh-TW" altLang="en-US" dirty="0"/>
              <a:t> </a:t>
            </a:r>
            <a:r>
              <a:rPr lang="en-US" altLang="zh-TW" dirty="0">
                <a:solidFill>
                  <a:srgbClr val="FF0000"/>
                </a:solidFill>
              </a:rPr>
              <a:t>on the aggressor band</a:t>
            </a:r>
            <a:r>
              <a:rPr lang="en-US" altLang="zh-TW" dirty="0"/>
              <a:t> </a:t>
            </a:r>
            <a:r>
              <a:rPr lang="en-US" altLang="zh-TW" dirty="0">
                <a:solidFill>
                  <a:srgbClr val="FF0000"/>
                </a:solidFill>
              </a:rPr>
              <a:t>for the requirement of cross band isolation</a:t>
            </a:r>
            <a:r>
              <a:rPr lang="en-US" dirty="0"/>
              <a:t>:</a:t>
            </a:r>
          </a:p>
          <a:p>
            <a:endParaRPr lang="en-US" dirty="0"/>
          </a:p>
          <a:p>
            <a:r>
              <a:rPr lang="en-US" dirty="0"/>
              <a:t>Option 1:</a:t>
            </a:r>
          </a:p>
          <a:p>
            <a:pPr lvl="1"/>
            <a:r>
              <a:rPr lang="en-US" dirty="0"/>
              <a:t>Consider limited ULBWs </a:t>
            </a:r>
            <a:r>
              <a:rPr lang="en-US" dirty="0">
                <a:solidFill>
                  <a:srgbClr val="FF0000"/>
                </a:solidFill>
              </a:rPr>
              <a:t>of the aggressor band</a:t>
            </a:r>
            <a:r>
              <a:rPr lang="en-US" dirty="0"/>
              <a:t> for ENDC combinations </a:t>
            </a:r>
            <a:r>
              <a:rPr lang="en-US" dirty="0">
                <a:solidFill>
                  <a:srgbClr val="FF0000"/>
                </a:solidFill>
              </a:rPr>
              <a:t>with the existing</a:t>
            </a:r>
            <a:r>
              <a:rPr lang="en-US" dirty="0"/>
              <a:t> </a:t>
            </a:r>
            <a:r>
              <a:rPr lang="en-US" strike="sngStrike" dirty="0">
                <a:solidFill>
                  <a:srgbClr val="FF0000"/>
                </a:solidFill>
              </a:rPr>
              <a:t>when specifying </a:t>
            </a:r>
            <a:r>
              <a:rPr lang="en-US" dirty="0">
                <a:solidFill>
                  <a:schemeClr val="tx1">
                    <a:lumMod val="95000"/>
                    <a:lumOff val="5000"/>
                  </a:schemeClr>
                </a:solidFill>
              </a:rPr>
              <a:t>cross band noise </a:t>
            </a:r>
            <a:r>
              <a:rPr lang="en-US" dirty="0"/>
              <a:t>MSD.</a:t>
            </a:r>
          </a:p>
          <a:p>
            <a:pPr lvl="2"/>
            <a:r>
              <a:rPr lang="en-US" dirty="0"/>
              <a:t>Currently all BWs in each RAT are fair game.</a:t>
            </a:r>
          </a:p>
          <a:p>
            <a:pPr lvl="1"/>
            <a:r>
              <a:rPr lang="en-US" strike="sngStrike" dirty="0">
                <a:solidFill>
                  <a:srgbClr val="FF0000"/>
                </a:solidFill>
              </a:rPr>
              <a:t>Possibly introducing a separate table in 38.101-3 for supported ULBWs for ENDC and NRCA combinations.</a:t>
            </a:r>
          </a:p>
          <a:p>
            <a:pPr lvl="1"/>
            <a:r>
              <a:rPr lang="en-US" dirty="0"/>
              <a:t>Operator still may deploy the larger BW, but UE should not be forced to meet the ENDC/</a:t>
            </a:r>
            <a:r>
              <a:rPr lang="en-US" dirty="0">
                <a:solidFill>
                  <a:srgbClr val="FF0000"/>
                </a:solidFill>
              </a:rPr>
              <a:t>N</a:t>
            </a:r>
            <a:r>
              <a:rPr lang="en-US" dirty="0"/>
              <a:t>RCA REFSENS requirement</a:t>
            </a:r>
          </a:p>
          <a:p>
            <a:r>
              <a:rPr lang="en-US" dirty="0"/>
              <a:t>Option 2:</a:t>
            </a:r>
          </a:p>
          <a:p>
            <a:pPr lvl="1"/>
            <a:r>
              <a:rPr lang="en-US" strike="sngStrike" dirty="0">
                <a:solidFill>
                  <a:srgbClr val="FF0000"/>
                </a:solidFill>
              </a:rPr>
              <a:t>Introduce a separate table to List the ULBW and the corresponding UL configuration (allocation and location) per ENDC band combination.</a:t>
            </a:r>
          </a:p>
          <a:p>
            <a:pPr lvl="1"/>
            <a:r>
              <a:rPr lang="en-US" dirty="0"/>
              <a:t>Consider adjusting the UL </a:t>
            </a:r>
            <a:r>
              <a:rPr lang="en-US" dirty="0">
                <a:solidFill>
                  <a:srgbClr val="FF0000"/>
                </a:solidFill>
              </a:rPr>
              <a:t>RB</a:t>
            </a:r>
            <a:r>
              <a:rPr lang="en-US" dirty="0"/>
              <a:t> allocation and location </a:t>
            </a:r>
            <a:r>
              <a:rPr lang="en-US" dirty="0">
                <a:solidFill>
                  <a:srgbClr val="FF0000"/>
                </a:solidFill>
              </a:rPr>
              <a:t>for the larger UL channel BW </a:t>
            </a:r>
            <a:r>
              <a:rPr lang="en-US" altLang="zh-TW" dirty="0">
                <a:solidFill>
                  <a:srgbClr val="FF0000"/>
                </a:solidFill>
              </a:rPr>
              <a:t>of the aggressor band</a:t>
            </a:r>
            <a:r>
              <a:rPr lang="en-US" dirty="0"/>
              <a:t> </a:t>
            </a:r>
            <a:r>
              <a:rPr lang="en-US" strike="sngStrike" dirty="0">
                <a:solidFill>
                  <a:srgbClr val="FF0000"/>
                </a:solidFill>
              </a:rPr>
              <a:t>in the channel BW </a:t>
            </a:r>
            <a:r>
              <a:rPr lang="en-US" dirty="0"/>
              <a:t>to avoid TX image, CIM3 and CIM5 to keep MSD no larger than the existing MSD for the smaller channel BWs.</a:t>
            </a:r>
          </a:p>
          <a:p>
            <a:r>
              <a:rPr lang="en-US" dirty="0">
                <a:solidFill>
                  <a:srgbClr val="FF0000"/>
                </a:solidFill>
              </a:rPr>
              <a:t>Option 3:</a:t>
            </a:r>
          </a:p>
          <a:p>
            <a:pPr lvl="1"/>
            <a:r>
              <a:rPr lang="en-US" dirty="0">
                <a:solidFill>
                  <a:srgbClr val="FF0000"/>
                </a:solidFill>
              </a:rPr>
              <a:t>Consider the worst case MSD with the corresponding UL RB allocation and location</a:t>
            </a:r>
            <a:r>
              <a:rPr lang="en-US" altLang="zh-TW" dirty="0">
                <a:solidFill>
                  <a:srgbClr val="FF0000"/>
                </a:solidFill>
              </a:rPr>
              <a:t> for the larger UL channel BW of the aggressor band, taking TX image, CIM3 and CIM5 into account</a:t>
            </a:r>
            <a:endParaRPr lang="en-US" dirty="0">
              <a:solidFill>
                <a:srgbClr val="FF0000"/>
              </a:solidFill>
            </a:endParaRPr>
          </a:p>
          <a:p>
            <a:r>
              <a:rPr lang="en-US" dirty="0">
                <a:solidFill>
                  <a:srgbClr val="FF0000"/>
                </a:solidFill>
              </a:rPr>
              <a:t>Option 4:</a:t>
            </a:r>
          </a:p>
          <a:p>
            <a:pPr lvl="1"/>
            <a:r>
              <a:rPr lang="en-US" dirty="0"/>
              <a:t>Other options not precluded.</a:t>
            </a:r>
          </a:p>
          <a:p>
            <a:pPr lvl="1"/>
            <a:endParaRPr lang="en-US" dirty="0"/>
          </a:p>
          <a:p>
            <a:r>
              <a:rPr lang="en-US" dirty="0"/>
              <a:t>Companies are encouraged to investigate and propose best solution by introducing CR in RAN4#97-e.</a:t>
            </a:r>
          </a:p>
        </p:txBody>
      </p:sp>
    </p:spTree>
    <p:extLst>
      <p:ext uri="{BB962C8B-B14F-4D97-AF65-F5344CB8AC3E}">
        <p14:creationId xmlns:p14="http://schemas.microsoft.com/office/powerpoint/2010/main" val="1620917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dirty="0"/>
              <a:t>References</a:t>
            </a:r>
          </a:p>
        </p:txBody>
      </p:sp>
      <p:sp>
        <p:nvSpPr>
          <p:cNvPr id="3" name="內容版面配置區 2"/>
          <p:cNvSpPr>
            <a:spLocks noGrp="1"/>
          </p:cNvSpPr>
          <p:nvPr>
            <p:ph idx="1"/>
          </p:nvPr>
        </p:nvSpPr>
        <p:spPr>
          <a:xfrm>
            <a:off x="838200" y="1690687"/>
            <a:ext cx="10515600" cy="3228153"/>
          </a:xfrm>
        </p:spPr>
        <p:txBody>
          <a:bodyPr>
            <a:normAutofit/>
          </a:bodyPr>
          <a:lstStyle/>
          <a:p>
            <a:pPr marL="514350" indent="-514350">
              <a:buFont typeface="+mj-lt"/>
              <a:buAutoNum type="arabicPeriod"/>
            </a:pPr>
            <a:r>
              <a:rPr lang="en-GB" u="heavy" dirty="0"/>
              <a:t>R4-2009628, “</a:t>
            </a:r>
            <a:r>
              <a:rPr lang="en-US" dirty="0"/>
              <a:t>ENDC crossband noise impact with large NR BW”, RAN4#96-e, Qualcomm Inc. August 2020</a:t>
            </a:r>
            <a:r>
              <a:rPr lang="en-GB" dirty="0"/>
              <a:t> 	</a:t>
            </a:r>
            <a:endParaRPr lang="en-GB" u="heavy" dirty="0"/>
          </a:p>
          <a:p>
            <a:pPr marL="514350" indent="-514350">
              <a:buFont typeface="+mj-lt"/>
              <a:buAutoNum type="arabicPeriod"/>
            </a:pPr>
            <a:r>
              <a:rPr lang="en-GB" dirty="0">
                <a:solidFill>
                  <a:prstClr val="black"/>
                </a:solidFill>
              </a:rPr>
              <a:t>R4-2009623, “</a:t>
            </a:r>
            <a:r>
              <a:rPr lang="en-GB" dirty="0"/>
              <a:t>CR for missing DC_1A_n40A Cross Band Noise MSD for large NR UL BW in 38.101-3”, RAN4#96-e, Qualcomm, August 2020.</a:t>
            </a:r>
          </a:p>
          <a:p>
            <a:pPr marL="514350" indent="-514350">
              <a:buFont typeface="+mj-lt"/>
              <a:buAutoNum type="arabicPeriod"/>
            </a:pPr>
            <a:r>
              <a:rPr lang="en-GB" dirty="0">
                <a:solidFill>
                  <a:prstClr val="black"/>
                </a:solidFill>
              </a:rPr>
              <a:t>R4-2009620, “</a:t>
            </a:r>
            <a:r>
              <a:rPr lang="en-GB" dirty="0"/>
              <a:t>CR for missing DC_3A_n1A Cross Band Noise MSD for large NR UL BW in 38.101-3”, RAN4#96-e, Qualcomm, August 2020.</a:t>
            </a:r>
          </a:p>
          <a:p>
            <a:pPr marL="514350" indent="-514350">
              <a:buFont typeface="+mj-lt"/>
              <a:buAutoNum type="arabicPeriod"/>
            </a:pPr>
            <a:endParaRPr lang="en-GB" dirty="0">
              <a:solidFill>
                <a:prstClr val="black"/>
              </a:solidFill>
            </a:endParaRPr>
          </a:p>
        </p:txBody>
      </p:sp>
    </p:spTree>
    <p:extLst>
      <p:ext uri="{BB962C8B-B14F-4D97-AF65-F5344CB8AC3E}">
        <p14:creationId xmlns:p14="http://schemas.microsoft.com/office/powerpoint/2010/main" val="3953541083"/>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8028</TotalTime>
  <Words>1227</Words>
  <Application>Microsoft Office PowerPoint</Application>
  <PresentationFormat>Widescreen</PresentationFormat>
  <Paragraphs>198</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佈景主題</vt:lpstr>
      <vt:lpstr> WF on handling new channel BW’s for EN-DC and NR CA band combinations with MSD</vt:lpstr>
      <vt:lpstr>Background (1/2)</vt:lpstr>
      <vt:lpstr>Background (2/2)</vt:lpstr>
      <vt:lpstr>WF</vt:lpstr>
      <vt:lpstr>References</vt:lpstr>
    </vt:vector>
  </TitlesOfParts>
  <Company>Mediatek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assumption for NR CA_n78-n79</dc:title>
  <dc:creator>Huanren Fu (傅煥仁)</dc:creator>
  <cp:keywords>CTPClassification=CTP_NT</cp:keywords>
  <cp:lastModifiedBy>Qualcomm User</cp:lastModifiedBy>
  <cp:revision>189</cp:revision>
  <dcterms:created xsi:type="dcterms:W3CDTF">2019-08-26T17:00:24Z</dcterms:created>
  <dcterms:modified xsi:type="dcterms:W3CDTF">2020-08-26T06:09:10Z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487c2b82-6f75-4c9e-b44d-56fa24110e46</vt:lpwstr>
  </property>
  <property fmtid="{D5CDD505-2E9C-101B-9397-08002B2CF9AE}" pid="4" name="CTP_TimeStamp">
    <vt:lpwstr>2019-08-30 06:09:48Z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