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2" r:id="rId5"/>
    <p:sldId id="263" r:id="rId6"/>
    <p:sldId id="264" r:id="rId7"/>
    <p:sldId id="265" r:id="rId8"/>
    <p:sldId id="266" r:id="rId9"/>
    <p:sldId id="267" r:id="rId10"/>
    <p:sldId id="26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042562-B09A-4849-9357-EC692F84E6F7}" v="2" dt="2020-06-04T01:33:23.7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64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513E3A6-B9BC-47CC-9546-703D41E72F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15C621E8-B233-477A-AC22-B517FD44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6EF7E8F0-DF9C-4D1F-BC6D-A50E7FBC19DC}"/>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C693FA49-E975-46C1-9ADE-C168058D0D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425BB07-538A-47AF-9C83-1D5B233DE1D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004779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387E969-82F9-4894-8F12-EF92FAA0FF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E86CD74E-AF37-4A9A-8EAE-03BAD254F3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34A1BE7-B6AA-4BD5-89A8-957CDFC4B534}"/>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AEE0E463-2A77-48B4-96FA-DCF007FC9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D93EA04-B28F-44F2-B530-7C84F5603304}"/>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963993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A97C64D4-6DAA-4EF7-9412-514349BD5E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BFB29A1A-C22B-4C70-BC44-9FBAE0C099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E4EA0EA-FB0F-4F20-8166-119EE680E2D3}"/>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34854A09-DF14-4BB0-8222-021F3A9FAE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38DD96C-3F61-4186-BA84-C9DDC601087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01577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C11D8E-BA83-42AB-8FA3-A4048A3218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A8611A8-A400-4519-A1AF-CB78710DDB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6D1E7B3-711E-49CD-85ED-56690507F1BF}"/>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C904CC46-BB0E-4369-A899-B28A3CA6A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4CD804B-4208-4DCA-B826-50A8715E82DA}"/>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10690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60A4D9C-A9AB-4664-83F4-64A43F27A9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C3D36EDB-39DB-450F-BC19-5297BC632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F9565AF2-0A22-4626-A14B-8093479939E8}"/>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7BB1A91D-01CA-4D53-B2BB-44C7CBD84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F297ED4F-34CD-4D68-8534-FDED77F13737}"/>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42814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4FA70E3-4394-4F59-AC7D-E2D0F845AB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CA8E039E-CAAD-433F-830D-843BAF2E71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6F69FBA2-106C-44E3-A954-F6B4AEEBFF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1E186288-18C5-4BD3-B235-0C32EF82CEE6}"/>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6" name="Footer Placeholder 5">
            <a:extLst>
              <a:ext uri="{FF2B5EF4-FFF2-40B4-BE49-F238E27FC236}">
                <a16:creationId xmlns="" xmlns:a16="http://schemas.microsoft.com/office/drawing/2014/main" id="{B3FB20F3-25FA-4127-8EB0-7C5A03D035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6C3380FE-B97D-4976-9E9C-4CEBAFD513F2}"/>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5303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5C56C0D-DD28-4A7F-81D6-73856ACAF5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BCA62EE6-B6A3-4BC5-A764-5FE14EDC9B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9825C2DC-A4DD-4FC3-A0A1-EE4BA1C114C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A3991833-E441-4C41-80C0-1B977CABA4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118344BD-BC0A-4D62-A1C9-A04A52AE21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ADF92ACA-0C53-48D7-AF7C-5E50212B01E8}"/>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8" name="Footer Placeholder 7">
            <a:extLst>
              <a:ext uri="{FF2B5EF4-FFF2-40B4-BE49-F238E27FC236}">
                <a16:creationId xmlns="" xmlns:a16="http://schemas.microsoft.com/office/drawing/2014/main" id="{635BF3F7-218C-4C6F-BB3F-1A09AD1342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8EB091AE-E943-4AEA-82F8-5B8EDE194076}"/>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672731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1EC03A6-A176-461D-AFCD-78344C2DB7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83B93DE9-8559-4621-BB96-8C09330092CB}"/>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4" name="Footer Placeholder 3">
            <a:extLst>
              <a:ext uri="{FF2B5EF4-FFF2-40B4-BE49-F238E27FC236}">
                <a16:creationId xmlns="" xmlns:a16="http://schemas.microsoft.com/office/drawing/2014/main" id="{C39A36E9-4BBB-4B9F-8B3C-0C251D77D1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02331A13-633C-4647-A9C5-328948240D6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848429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D53AF411-175F-4444-BA52-03B4EC37A002}"/>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3" name="Footer Placeholder 2">
            <a:extLst>
              <a:ext uri="{FF2B5EF4-FFF2-40B4-BE49-F238E27FC236}">
                <a16:creationId xmlns="" xmlns:a16="http://schemas.microsoft.com/office/drawing/2014/main" id="{AC201B43-76D4-4583-B98C-275745983D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4F6B74D1-EAE8-474D-B923-6E0D5DCF87D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4043071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59FF2D-E95E-4155-9DDF-4D22F96D1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445890FE-9490-42E8-8063-C0C2EEFEBE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E68B1D2F-7B0F-4A61-878A-40A59000C0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FA382E9C-0557-439E-BBC1-57BDA57C71A3}"/>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6" name="Footer Placeholder 5">
            <a:extLst>
              <a:ext uri="{FF2B5EF4-FFF2-40B4-BE49-F238E27FC236}">
                <a16:creationId xmlns="" xmlns:a16="http://schemas.microsoft.com/office/drawing/2014/main" id="{5E94AD34-21B8-4FE2-A9DF-761396AA43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910CF4DF-093E-4176-9EF4-9EAA87355FA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9222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FD9C64-D640-4789-BCF5-C03FF6C5C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17023DB-A429-47C1-913F-1AD7D2A46B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A962B66F-7DA0-46FB-8A58-4BE3D47C97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64F80D5D-1BF7-4977-81A4-F69A37A92F87}"/>
              </a:ext>
            </a:extLst>
          </p:cNvPr>
          <p:cNvSpPr>
            <a:spLocks noGrp="1"/>
          </p:cNvSpPr>
          <p:nvPr>
            <p:ph type="dt" sz="half" idx="10"/>
          </p:nvPr>
        </p:nvSpPr>
        <p:spPr/>
        <p:txBody>
          <a:bodyPr/>
          <a:lstStyle/>
          <a:p>
            <a:fld id="{85D77FA6-14F9-4F9B-BC46-8871F47A9012}" type="datetimeFigureOut">
              <a:rPr lang="en-US" smtClean="0"/>
              <a:t>8/27/2020</a:t>
            </a:fld>
            <a:endParaRPr lang="en-US"/>
          </a:p>
        </p:txBody>
      </p:sp>
      <p:sp>
        <p:nvSpPr>
          <p:cNvPr id="6" name="Footer Placeholder 5">
            <a:extLst>
              <a:ext uri="{FF2B5EF4-FFF2-40B4-BE49-F238E27FC236}">
                <a16:creationId xmlns="" xmlns:a16="http://schemas.microsoft.com/office/drawing/2014/main" id="{D777FFE9-4F0F-47D5-88E2-8B8F8C294F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B42F1111-5722-456E-AF6F-FAFE609D56A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303029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C9DD8DAE-8130-4491-B28D-48BFA106A3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9D341038-7069-464A-AA8D-2D350C0B6F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89F64A2-2287-4084-9621-06147C1CD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D77FA6-14F9-4F9B-BC46-8871F47A9012}" type="datetimeFigureOut">
              <a:rPr lang="en-US" smtClean="0"/>
              <a:t>8/27/2020</a:t>
            </a:fld>
            <a:endParaRPr lang="en-US"/>
          </a:p>
        </p:txBody>
      </p:sp>
      <p:sp>
        <p:nvSpPr>
          <p:cNvPr id="5" name="Footer Placeholder 4">
            <a:extLst>
              <a:ext uri="{FF2B5EF4-FFF2-40B4-BE49-F238E27FC236}">
                <a16:creationId xmlns="" xmlns:a16="http://schemas.microsoft.com/office/drawing/2014/main" id="{91A9E735-EF38-4FE5-8293-9FDCCEC9A1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31EF942D-225C-4526-BEF1-A744D1712C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DAD3D-E604-4648-A9C7-566F700F363F}" type="slidenum">
              <a:rPr lang="en-US" smtClean="0"/>
              <a:t>‹#›</a:t>
            </a:fld>
            <a:endParaRPr lang="en-US"/>
          </a:p>
        </p:txBody>
      </p:sp>
    </p:spTree>
    <p:extLst>
      <p:ext uri="{BB962C8B-B14F-4D97-AF65-F5344CB8AC3E}">
        <p14:creationId xmlns:p14="http://schemas.microsoft.com/office/powerpoint/2010/main" val="619982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061E050-588E-4ED2-968E-02254B024DC6}"/>
              </a:ext>
            </a:extLst>
          </p:cNvPr>
          <p:cNvSpPr>
            <a:spLocks noGrp="1"/>
          </p:cNvSpPr>
          <p:nvPr>
            <p:ph type="ctrTitle"/>
          </p:nvPr>
        </p:nvSpPr>
        <p:spPr>
          <a:xfrm>
            <a:off x="1524000" y="1651731"/>
            <a:ext cx="9144000" cy="2387600"/>
          </a:xfrm>
        </p:spPr>
        <p:txBody>
          <a:bodyPr/>
          <a:lstStyle/>
          <a:p>
            <a:r>
              <a:rPr lang="en-US" dirty="0"/>
              <a:t>Way Forward on Rel-16 </a:t>
            </a:r>
            <a:r>
              <a:rPr lang="en-US" dirty="0" err="1"/>
              <a:t>TxD</a:t>
            </a:r>
            <a:endParaRPr lang="en-US" dirty="0"/>
          </a:p>
        </p:txBody>
      </p:sp>
      <p:sp>
        <p:nvSpPr>
          <p:cNvPr id="3" name="Subtitle 2">
            <a:extLst>
              <a:ext uri="{FF2B5EF4-FFF2-40B4-BE49-F238E27FC236}">
                <a16:creationId xmlns="" xmlns:a16="http://schemas.microsoft.com/office/drawing/2014/main" id="{703A2C79-E080-491D-AFCE-D17887D8002D}"/>
              </a:ext>
            </a:extLst>
          </p:cNvPr>
          <p:cNvSpPr>
            <a:spLocks noGrp="1"/>
          </p:cNvSpPr>
          <p:nvPr>
            <p:ph type="subTitle" idx="1"/>
          </p:nvPr>
        </p:nvSpPr>
        <p:spPr>
          <a:xfrm>
            <a:off x="1524000" y="4427878"/>
            <a:ext cx="9144000" cy="1655762"/>
          </a:xfrm>
        </p:spPr>
        <p:txBody>
          <a:bodyPr/>
          <a:lstStyle/>
          <a:p>
            <a:r>
              <a:rPr lang="en-US" dirty="0"/>
              <a:t>Samsung, …</a:t>
            </a:r>
          </a:p>
        </p:txBody>
      </p:sp>
      <p:sp>
        <p:nvSpPr>
          <p:cNvPr id="4" name="TextBox 3">
            <a:extLst>
              <a:ext uri="{FF2B5EF4-FFF2-40B4-BE49-F238E27FC236}">
                <a16:creationId xmlns="" xmlns:a16="http://schemas.microsoft.com/office/drawing/2014/main" id="{D3005290-B47D-42A9-8855-4A6D38C26D58}"/>
              </a:ext>
            </a:extLst>
          </p:cNvPr>
          <p:cNvSpPr txBox="1"/>
          <p:nvPr/>
        </p:nvSpPr>
        <p:spPr>
          <a:xfrm>
            <a:off x="996593" y="739739"/>
            <a:ext cx="3788986" cy="646331"/>
          </a:xfrm>
          <a:prstGeom prst="rect">
            <a:avLst/>
          </a:prstGeom>
          <a:noFill/>
        </p:spPr>
        <p:txBody>
          <a:bodyPr wrap="none" rtlCol="0">
            <a:spAutoFit/>
          </a:bodyPr>
          <a:lstStyle/>
          <a:p>
            <a:r>
              <a:rPr lang="en-GB" b="1" dirty="0"/>
              <a:t>3GPP TSG-RAN WG4 Meeting # 96-e </a:t>
            </a:r>
          </a:p>
          <a:p>
            <a:r>
              <a:rPr lang="en-GB" b="1" dirty="0"/>
              <a:t>Electronic Meeting, 17 – 28 Aug, 2020</a:t>
            </a:r>
            <a:endParaRPr lang="en-US" dirty="0"/>
          </a:p>
        </p:txBody>
      </p:sp>
      <p:sp>
        <p:nvSpPr>
          <p:cNvPr id="5" name="TextBox 4">
            <a:extLst>
              <a:ext uri="{FF2B5EF4-FFF2-40B4-BE49-F238E27FC236}">
                <a16:creationId xmlns="" xmlns:a16="http://schemas.microsoft.com/office/drawing/2014/main" id="{13EF9F9D-EEF2-4BFC-8087-40C5A7AAF8AD}"/>
              </a:ext>
            </a:extLst>
          </p:cNvPr>
          <p:cNvSpPr txBox="1"/>
          <p:nvPr/>
        </p:nvSpPr>
        <p:spPr>
          <a:xfrm>
            <a:off x="10459092" y="893852"/>
            <a:ext cx="1321196" cy="369332"/>
          </a:xfrm>
          <a:prstGeom prst="rect">
            <a:avLst/>
          </a:prstGeom>
          <a:noFill/>
        </p:spPr>
        <p:txBody>
          <a:bodyPr wrap="none" rtlCol="0">
            <a:spAutoFit/>
          </a:bodyPr>
          <a:lstStyle/>
          <a:p>
            <a:r>
              <a:rPr lang="en-GB" b="1" dirty="0"/>
              <a:t>R4-2011768</a:t>
            </a:r>
            <a:endParaRPr lang="en-US" dirty="0"/>
          </a:p>
        </p:txBody>
      </p:sp>
    </p:spTree>
    <p:extLst>
      <p:ext uri="{BB962C8B-B14F-4D97-AF65-F5344CB8AC3E}">
        <p14:creationId xmlns:p14="http://schemas.microsoft.com/office/powerpoint/2010/main" val="3167598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DC9DCA-AD34-48EA-8E98-0E05497B313D}"/>
              </a:ext>
            </a:extLst>
          </p:cNvPr>
          <p:cNvSpPr>
            <a:spLocks noGrp="1"/>
          </p:cNvSpPr>
          <p:nvPr>
            <p:ph type="title"/>
          </p:nvPr>
        </p:nvSpPr>
        <p:spPr/>
        <p:txBody>
          <a:bodyPr>
            <a:normAutofit/>
          </a:bodyPr>
          <a:lstStyle/>
          <a:p>
            <a:r>
              <a:rPr lang="en-US" dirty="0"/>
              <a:t>CDD-related Requirement</a:t>
            </a:r>
          </a:p>
        </p:txBody>
      </p:sp>
      <p:sp>
        <p:nvSpPr>
          <p:cNvPr id="3" name="Content Placeholder 2">
            <a:extLst>
              <a:ext uri="{FF2B5EF4-FFF2-40B4-BE49-F238E27FC236}">
                <a16:creationId xmlns="" xmlns:a16="http://schemas.microsoft.com/office/drawing/2014/main" id="{CA6E5A4C-12AF-4889-ADE2-A3166B901D12}"/>
              </a:ext>
            </a:extLst>
          </p:cNvPr>
          <p:cNvSpPr>
            <a:spLocks noGrp="1"/>
          </p:cNvSpPr>
          <p:nvPr>
            <p:ph idx="1"/>
          </p:nvPr>
        </p:nvSpPr>
        <p:spPr/>
        <p:txBody>
          <a:bodyPr/>
          <a:lstStyle/>
          <a:p>
            <a:pPr marL="0" indent="0">
              <a:buNone/>
            </a:pPr>
            <a:r>
              <a:rPr lang="en-US" dirty="0"/>
              <a:t>For transparent </a:t>
            </a:r>
            <a:r>
              <a:rPr lang="en-US" dirty="0" err="1"/>
              <a:t>TxD</a:t>
            </a:r>
            <a:r>
              <a:rPr lang="en-US" dirty="0"/>
              <a:t> UE, necessity of </a:t>
            </a:r>
            <a:r>
              <a:rPr lang="en-US" dirty="0" smtClean="0"/>
              <a:t>CDD </a:t>
            </a:r>
            <a:r>
              <a:rPr lang="en-US" dirty="0"/>
              <a:t>related requirements, e.g. requirement on TAE+CDD, is need to be further </a:t>
            </a:r>
            <a:r>
              <a:rPr lang="en-US" dirty="0" smtClean="0"/>
              <a:t>studied</a:t>
            </a:r>
            <a:r>
              <a:rPr lang="en-GB" dirty="0" smtClean="0"/>
              <a:t>: </a:t>
            </a:r>
            <a:endParaRPr lang="en-GB" dirty="0"/>
          </a:p>
          <a:p>
            <a:pPr lvl="1"/>
            <a:r>
              <a:rPr lang="en-US" dirty="0"/>
              <a:t>FFS the necessity of CDD related requirement, by considering: </a:t>
            </a:r>
          </a:p>
          <a:p>
            <a:pPr lvl="2">
              <a:buFont typeface="Wingdings" panose="05000000000000000000" pitchFamily="2" charset="2"/>
              <a:buChar char="§"/>
            </a:pPr>
            <a:r>
              <a:rPr lang="en-US" dirty="0"/>
              <a:t>Factors to determine the value of CDD in UE implementation</a:t>
            </a:r>
          </a:p>
          <a:p>
            <a:pPr lvl="2">
              <a:buFont typeface="Wingdings" panose="05000000000000000000" pitchFamily="2" charset="2"/>
              <a:buChar char="§"/>
            </a:pPr>
            <a:r>
              <a:rPr lang="en-US" dirty="0"/>
              <a:t>Testability</a:t>
            </a:r>
          </a:p>
          <a:p>
            <a:pPr lvl="2">
              <a:buFont typeface="Wingdings" panose="05000000000000000000" pitchFamily="2" charset="2"/>
              <a:buChar char="§"/>
            </a:pPr>
            <a:r>
              <a:rPr lang="en-US" dirty="0"/>
              <a:t>Other factors are not excluded. </a:t>
            </a:r>
          </a:p>
          <a:p>
            <a:pPr lvl="2">
              <a:buFont typeface="Wingdings" panose="05000000000000000000" pitchFamily="2" charset="2"/>
              <a:buChar char="§"/>
            </a:pPr>
            <a:endParaRPr lang="en-US" dirty="0"/>
          </a:p>
          <a:p>
            <a:pPr marL="0" indent="0">
              <a:buNone/>
            </a:pPr>
            <a:endParaRPr lang="en-US" strike="sngStrike" dirty="0"/>
          </a:p>
        </p:txBody>
      </p:sp>
    </p:spTree>
    <p:extLst>
      <p:ext uri="{BB962C8B-B14F-4D97-AF65-F5344CB8AC3E}">
        <p14:creationId xmlns:p14="http://schemas.microsoft.com/office/powerpoint/2010/main" val="1671383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0A309B1-EAAD-4C17-A559-C15E83EB7156}"/>
              </a:ext>
            </a:extLst>
          </p:cNvPr>
          <p:cNvSpPr>
            <a:spLocks noGrp="1"/>
          </p:cNvSpPr>
          <p:nvPr>
            <p:ph type="title"/>
          </p:nvPr>
        </p:nvSpPr>
        <p:spPr/>
        <p:txBody>
          <a:bodyPr/>
          <a:lstStyle/>
          <a:p>
            <a:r>
              <a:rPr lang="en-US" dirty="0"/>
              <a:t>Summing the Powers and Emissions</a:t>
            </a:r>
          </a:p>
        </p:txBody>
      </p:sp>
      <p:sp>
        <p:nvSpPr>
          <p:cNvPr id="3" name="Content Placeholder 2">
            <a:extLst>
              <a:ext uri="{FF2B5EF4-FFF2-40B4-BE49-F238E27FC236}">
                <a16:creationId xmlns="" xmlns:a16="http://schemas.microsoft.com/office/drawing/2014/main" id="{E45527D3-4E8E-4FD9-BF8B-A05BB3F90E2F}"/>
              </a:ext>
            </a:extLst>
          </p:cNvPr>
          <p:cNvSpPr>
            <a:spLocks noGrp="1"/>
          </p:cNvSpPr>
          <p:nvPr>
            <p:ph idx="1"/>
          </p:nvPr>
        </p:nvSpPr>
        <p:spPr>
          <a:xfrm>
            <a:off x="838199" y="1825625"/>
            <a:ext cx="10999381" cy="4351338"/>
          </a:xfrm>
        </p:spPr>
        <p:txBody>
          <a:bodyPr/>
          <a:lstStyle/>
          <a:p>
            <a:pPr marL="361950" indent="-361950">
              <a:spcBef>
                <a:spcPts val="1200"/>
              </a:spcBef>
              <a:buFont typeface="Courier New" panose="02070309020205020404" pitchFamily="49" charset="0"/>
              <a:buChar char="o"/>
            </a:pPr>
            <a:r>
              <a:rPr lang="en-GB" dirty="0"/>
              <a:t>RAN4 agree to define requirements for MOP and emission </a:t>
            </a:r>
            <a:r>
              <a:rPr lang="en-GB" dirty="0" smtClean="0"/>
              <a:t>so </a:t>
            </a:r>
            <a:r>
              <a:rPr lang="en-GB" dirty="0"/>
              <a:t>that power is measured correctly for all implementations, including UE with transparent </a:t>
            </a:r>
            <a:r>
              <a:rPr lang="en-GB" dirty="0" err="1"/>
              <a:t>TxD</a:t>
            </a:r>
            <a:r>
              <a:rPr lang="en-GB" dirty="0"/>
              <a:t>:</a:t>
            </a:r>
          </a:p>
          <a:p>
            <a:pPr lvl="1">
              <a:spcBef>
                <a:spcPts val="1200"/>
              </a:spcBef>
            </a:pPr>
            <a:r>
              <a:rPr lang="en-GB" dirty="0"/>
              <a:t>Use </a:t>
            </a:r>
            <a:r>
              <a:rPr lang="en-GB" dirty="0" smtClean="0"/>
              <a:t>“</a:t>
            </a:r>
            <a:r>
              <a:rPr lang="en-US" dirty="0" smtClean="0"/>
              <a:t>requirements </a:t>
            </a:r>
            <a:r>
              <a:rPr lang="en-US" dirty="0"/>
              <a:t>are defined as the sum of powers from both connectors</a:t>
            </a:r>
            <a:r>
              <a:rPr lang="en-GB" dirty="0"/>
              <a:t>”. </a:t>
            </a:r>
          </a:p>
          <a:p>
            <a:pPr lvl="2">
              <a:spcBef>
                <a:spcPts val="1200"/>
              </a:spcBef>
              <a:buFont typeface="Wingdings" panose="05000000000000000000" pitchFamily="2" charset="2"/>
              <a:buChar char="§"/>
            </a:pPr>
            <a:r>
              <a:rPr lang="en-GB" dirty="0"/>
              <a:t>This </a:t>
            </a:r>
            <a:r>
              <a:rPr lang="en-GB" dirty="0" smtClean="0"/>
              <a:t>shall </a:t>
            </a:r>
            <a:r>
              <a:rPr lang="en-GB" dirty="0"/>
              <a:t>be interpreted as: </a:t>
            </a:r>
            <a:r>
              <a:rPr lang="en-US" dirty="0"/>
              <a:t>Measure the power and emissions per connector and then sum them up afterwards.</a:t>
            </a:r>
          </a:p>
          <a:p>
            <a:pPr lvl="2">
              <a:spcBef>
                <a:spcPts val="1200"/>
              </a:spcBef>
              <a:buFont typeface="Wingdings" panose="05000000000000000000" pitchFamily="2" charset="2"/>
              <a:buChar char="§"/>
            </a:pPr>
            <a:r>
              <a:rPr lang="en-US" dirty="0"/>
              <a:t>RAN4 will clean-up all requirements related to summing the powers and emissions, including UL MIMO, UL full power transmission requirement. </a:t>
            </a:r>
          </a:p>
        </p:txBody>
      </p:sp>
    </p:spTree>
    <p:extLst>
      <p:ext uri="{BB962C8B-B14F-4D97-AF65-F5344CB8AC3E}">
        <p14:creationId xmlns:p14="http://schemas.microsoft.com/office/powerpoint/2010/main" val="2084289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F5271A-AF2F-497A-8E43-1B3A00EA8D2E}"/>
              </a:ext>
            </a:extLst>
          </p:cNvPr>
          <p:cNvSpPr>
            <a:spLocks noGrp="1"/>
          </p:cNvSpPr>
          <p:nvPr>
            <p:ph type="title"/>
          </p:nvPr>
        </p:nvSpPr>
        <p:spPr/>
        <p:txBody>
          <a:bodyPr/>
          <a:lstStyle/>
          <a:p>
            <a:r>
              <a:rPr lang="en-US" dirty="0"/>
              <a:t>EVM Requirement for Transparent </a:t>
            </a:r>
            <a:r>
              <a:rPr lang="en-US" dirty="0" err="1"/>
              <a:t>TxD</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 xmlns:a16="http://schemas.microsoft.com/office/drawing/2014/main" id="{8D360BE2-FF22-46A2-AF8E-D2FFA52AC3DD}"/>
                  </a:ext>
                </a:extLst>
              </p:cNvPr>
              <p:cNvSpPr>
                <a:spLocks noGrp="1"/>
              </p:cNvSpPr>
              <p:nvPr>
                <p:ph idx="1"/>
              </p:nvPr>
            </p:nvSpPr>
            <p:spPr>
              <a:xfrm>
                <a:off x="333153" y="1616149"/>
                <a:ext cx="11674549" cy="4624610"/>
              </a:xfrm>
            </p:spPr>
            <p:txBody>
              <a:bodyPr>
                <a:normAutofit/>
              </a:bodyPr>
              <a:lstStyle/>
              <a:p>
                <a:pPr marL="361950" indent="-361950">
                  <a:spcBef>
                    <a:spcPts val="1200"/>
                  </a:spcBef>
                  <a:buFont typeface="Courier New" panose="02070309020205020404" pitchFamily="49" charset="0"/>
                  <a:buChar char="o"/>
                </a:pPr>
                <a:r>
                  <a:rPr lang="en-US" sz="2400" dirty="0" smtClean="0">
                    <a:solidFill>
                      <a:schemeClr val="tx1"/>
                    </a:solidFill>
                  </a:rPr>
                  <a:t>Background: </a:t>
                </a:r>
              </a:p>
              <a:p>
                <a:pPr lvl="1"/>
                <a:r>
                  <a:rPr lang="en-US" sz="2000" dirty="0">
                    <a:solidFill>
                      <a:schemeClr val="tx1"/>
                    </a:solidFill>
                  </a:rPr>
                  <a:t>In RAN4#95e, RAN4 agree to define EVM for transparent </a:t>
                </a:r>
                <a:r>
                  <a:rPr lang="en-US" sz="2000" dirty="0" err="1">
                    <a:solidFill>
                      <a:schemeClr val="tx1"/>
                    </a:solidFill>
                  </a:rPr>
                  <a:t>TxD</a:t>
                </a:r>
                <a:r>
                  <a:rPr lang="en-US" sz="2000" dirty="0">
                    <a:solidFill>
                      <a:schemeClr val="tx1"/>
                    </a:solidFill>
                  </a:rPr>
                  <a:t> as: </a:t>
                </a:r>
              </a:p>
              <a:p>
                <a:pPr lvl="2">
                  <a:buFont typeface="Wingdings" panose="05000000000000000000" pitchFamily="2" charset="2"/>
                  <a:buChar char="§"/>
                </a:pPr>
                <a14:m>
                  <m:oMath xmlns:m="http://schemas.openxmlformats.org/officeDocument/2006/math">
                    <m:r>
                      <a:rPr lang="en-GB" sz="1800">
                        <a:solidFill>
                          <a:schemeClr val="tx1"/>
                        </a:solidFill>
                        <a:latin typeface="Cambria Math" panose="02040503050406030204" pitchFamily="18" charset="0"/>
                      </a:rPr>
                      <m:t>𝐸𝑉𝑀</m:t>
                    </m:r>
                    <m:r>
                      <a:rPr lang="en-GB" sz="1800">
                        <a:solidFill>
                          <a:schemeClr val="tx1"/>
                        </a:solidFill>
                        <a:latin typeface="Cambria Math" panose="02040503050406030204" pitchFamily="18" charset="0"/>
                      </a:rPr>
                      <m:t>=</m:t>
                    </m:r>
                    <m:rad>
                      <m:radPr>
                        <m:degHide m:val="on"/>
                        <m:ctrlPr>
                          <a:rPr lang="en-US" sz="1800" i="1">
                            <a:solidFill>
                              <a:schemeClr val="tx1"/>
                            </a:solidFill>
                            <a:latin typeface="Cambria Math" panose="02040503050406030204" pitchFamily="18" charset="0"/>
                          </a:rPr>
                        </m:ctrlPr>
                      </m:radPr>
                      <m:deg/>
                      <m:e>
                        <m:r>
                          <a:rPr lang="en-GB" sz="1800">
                            <a:solidFill>
                              <a:schemeClr val="tx1"/>
                            </a:solidFill>
                            <a:latin typeface="Cambria Math" panose="02040503050406030204" pitchFamily="18" charset="0"/>
                          </a:rPr>
                          <m:t>(</m:t>
                        </m:r>
                        <m:sSub>
                          <m:sSubPr>
                            <m:ctrlPr>
                              <a:rPr lang="en-US" sz="1800" i="1">
                                <a:solidFill>
                                  <a:schemeClr val="tx1"/>
                                </a:solidFill>
                                <a:latin typeface="Cambria Math" panose="02040503050406030204" pitchFamily="18" charset="0"/>
                              </a:rPr>
                            </m:ctrlPr>
                          </m:sSubPr>
                          <m:e>
                            <m:r>
                              <a:rPr lang="en-GB" sz="1800">
                                <a:solidFill>
                                  <a:schemeClr val="tx1"/>
                                </a:solidFill>
                                <a:latin typeface="Cambria Math" panose="02040503050406030204" pitchFamily="18" charset="0"/>
                              </a:rPr>
                              <m:t>𝑃</m:t>
                            </m:r>
                          </m:e>
                          <m:sub>
                            <m:r>
                              <a:rPr lang="en-GB" sz="1800">
                                <a:solidFill>
                                  <a:schemeClr val="tx1"/>
                                </a:solidFill>
                                <a:latin typeface="Cambria Math" panose="02040503050406030204" pitchFamily="18" charset="0"/>
                              </a:rPr>
                              <m:t>1</m:t>
                            </m:r>
                          </m:sub>
                        </m:sSub>
                        <m:r>
                          <a:rPr lang="en-GB" sz="1800">
                            <a:solidFill>
                              <a:schemeClr val="tx1"/>
                            </a:solidFill>
                            <a:latin typeface="Cambria Math" panose="02040503050406030204" pitchFamily="18" charset="0"/>
                          </a:rPr>
                          <m:t>∗</m:t>
                        </m:r>
                        <m:sSubSup>
                          <m:sSubSupPr>
                            <m:ctrlPr>
                              <a:rPr lang="en-US" sz="1800" i="1">
                                <a:solidFill>
                                  <a:schemeClr val="tx1"/>
                                </a:solidFill>
                                <a:latin typeface="Cambria Math" panose="02040503050406030204" pitchFamily="18" charset="0"/>
                              </a:rPr>
                            </m:ctrlPr>
                          </m:sSubSupPr>
                          <m:e>
                            <m:r>
                              <a:rPr lang="en-GB" sz="1800">
                                <a:solidFill>
                                  <a:schemeClr val="tx1"/>
                                </a:solidFill>
                                <a:latin typeface="Cambria Math" panose="02040503050406030204" pitchFamily="18" charset="0"/>
                              </a:rPr>
                              <m:t>𝐸𝑉𝑀</m:t>
                            </m:r>
                          </m:e>
                          <m:sub>
                            <m:r>
                              <a:rPr lang="en-GB" sz="1800">
                                <a:solidFill>
                                  <a:schemeClr val="tx1"/>
                                </a:solidFill>
                                <a:latin typeface="Cambria Math" panose="02040503050406030204" pitchFamily="18" charset="0"/>
                              </a:rPr>
                              <m:t>1</m:t>
                            </m:r>
                          </m:sub>
                          <m:sup>
                            <m:r>
                              <a:rPr lang="en-GB" sz="1800">
                                <a:solidFill>
                                  <a:schemeClr val="tx1"/>
                                </a:solidFill>
                                <a:latin typeface="Cambria Math" panose="02040503050406030204" pitchFamily="18" charset="0"/>
                              </a:rPr>
                              <m:t>2</m:t>
                            </m:r>
                          </m:sup>
                        </m:sSubSup>
                        <m:r>
                          <a:rPr lang="en-GB" sz="1800">
                            <a:solidFill>
                              <a:schemeClr val="tx1"/>
                            </a:solidFill>
                            <a:latin typeface="Cambria Math" panose="02040503050406030204" pitchFamily="18" charset="0"/>
                          </a:rPr>
                          <m:t>+ </m:t>
                        </m:r>
                        <m:sSub>
                          <m:sSubPr>
                            <m:ctrlPr>
                              <a:rPr lang="en-US" sz="1800" i="1">
                                <a:solidFill>
                                  <a:schemeClr val="tx1"/>
                                </a:solidFill>
                                <a:latin typeface="Cambria Math" panose="02040503050406030204" pitchFamily="18" charset="0"/>
                              </a:rPr>
                            </m:ctrlPr>
                          </m:sSubPr>
                          <m:e>
                            <m:r>
                              <a:rPr lang="en-GB" sz="1800">
                                <a:solidFill>
                                  <a:schemeClr val="tx1"/>
                                </a:solidFill>
                                <a:latin typeface="Cambria Math" panose="02040503050406030204" pitchFamily="18" charset="0"/>
                              </a:rPr>
                              <m:t>𝑃</m:t>
                            </m:r>
                          </m:e>
                          <m:sub>
                            <m:r>
                              <a:rPr lang="en-GB" sz="1800">
                                <a:solidFill>
                                  <a:schemeClr val="tx1"/>
                                </a:solidFill>
                                <a:latin typeface="Cambria Math" panose="02040503050406030204" pitchFamily="18" charset="0"/>
                              </a:rPr>
                              <m:t>2</m:t>
                            </m:r>
                          </m:sub>
                        </m:sSub>
                        <m:r>
                          <a:rPr lang="en-GB" sz="1800">
                            <a:solidFill>
                              <a:schemeClr val="tx1"/>
                            </a:solidFill>
                            <a:latin typeface="Cambria Math" panose="02040503050406030204" pitchFamily="18" charset="0"/>
                          </a:rPr>
                          <m:t>∗</m:t>
                        </m:r>
                        <m:sSubSup>
                          <m:sSubSupPr>
                            <m:ctrlPr>
                              <a:rPr lang="en-US" sz="1800" i="1">
                                <a:solidFill>
                                  <a:schemeClr val="tx1"/>
                                </a:solidFill>
                                <a:latin typeface="Cambria Math" panose="02040503050406030204" pitchFamily="18" charset="0"/>
                              </a:rPr>
                            </m:ctrlPr>
                          </m:sSubSupPr>
                          <m:e>
                            <m:r>
                              <a:rPr lang="en-GB" sz="1800">
                                <a:solidFill>
                                  <a:schemeClr val="tx1"/>
                                </a:solidFill>
                                <a:latin typeface="Cambria Math" panose="02040503050406030204" pitchFamily="18" charset="0"/>
                              </a:rPr>
                              <m:t>𝐸𝑉𝑀</m:t>
                            </m:r>
                          </m:e>
                          <m:sub>
                            <m:r>
                              <a:rPr lang="en-GB" sz="1800">
                                <a:solidFill>
                                  <a:schemeClr val="tx1"/>
                                </a:solidFill>
                                <a:latin typeface="Cambria Math" panose="02040503050406030204" pitchFamily="18" charset="0"/>
                              </a:rPr>
                              <m:t>2</m:t>
                            </m:r>
                          </m:sub>
                          <m:sup>
                            <m:r>
                              <a:rPr lang="en-GB" sz="1800">
                                <a:solidFill>
                                  <a:schemeClr val="tx1"/>
                                </a:solidFill>
                                <a:latin typeface="Cambria Math" panose="02040503050406030204" pitchFamily="18" charset="0"/>
                              </a:rPr>
                              <m:t>2</m:t>
                            </m:r>
                          </m:sup>
                        </m:sSubSup>
                        <m:r>
                          <a:rPr lang="en-GB" sz="1800">
                            <a:solidFill>
                              <a:schemeClr val="tx1"/>
                            </a:solidFill>
                            <a:latin typeface="Cambria Math" panose="02040503050406030204" pitchFamily="18" charset="0"/>
                          </a:rPr>
                          <m:t>)/(</m:t>
                        </m:r>
                        <m:r>
                          <a:rPr lang="en-GB" sz="1800">
                            <a:solidFill>
                              <a:schemeClr val="tx1"/>
                            </a:solidFill>
                            <a:latin typeface="Cambria Math" panose="02040503050406030204" pitchFamily="18" charset="0"/>
                          </a:rPr>
                          <m:t>𝑃</m:t>
                        </m:r>
                        <m:r>
                          <a:rPr lang="en-GB" sz="1800">
                            <a:solidFill>
                              <a:schemeClr val="tx1"/>
                            </a:solidFill>
                            <a:latin typeface="Cambria Math" panose="02040503050406030204" pitchFamily="18" charset="0"/>
                          </a:rPr>
                          <m:t>1 + </m:t>
                        </m:r>
                        <m:r>
                          <a:rPr lang="en-GB" sz="1800">
                            <a:solidFill>
                              <a:schemeClr val="tx1"/>
                            </a:solidFill>
                            <a:latin typeface="Cambria Math" panose="02040503050406030204" pitchFamily="18" charset="0"/>
                          </a:rPr>
                          <m:t>𝑃</m:t>
                        </m:r>
                        <m:r>
                          <a:rPr lang="en-GB" sz="1800">
                            <a:solidFill>
                              <a:schemeClr val="tx1"/>
                            </a:solidFill>
                            <a:latin typeface="Cambria Math" panose="02040503050406030204" pitchFamily="18" charset="0"/>
                          </a:rPr>
                          <m:t>2)</m:t>
                        </m:r>
                      </m:e>
                    </m:rad>
                  </m:oMath>
                </a14:m>
                <a:endParaRPr lang="en-US" sz="1800" dirty="0">
                  <a:solidFill>
                    <a:schemeClr val="tx1"/>
                  </a:solidFill>
                </a:endParaRPr>
              </a:p>
              <a:p>
                <a:pPr marL="361950" indent="-361950">
                  <a:spcBef>
                    <a:spcPts val="1200"/>
                  </a:spcBef>
                  <a:buFont typeface="Courier New" panose="02070309020205020404" pitchFamily="49" charset="0"/>
                  <a:buChar char="o"/>
                </a:pPr>
                <a:endParaRPr lang="en-US" sz="2400" dirty="0">
                  <a:solidFill>
                    <a:schemeClr val="tx1"/>
                  </a:solidFill>
                </a:endParaRPr>
              </a:p>
              <a:p>
                <a:pPr marL="361950" indent="-361950">
                  <a:spcBef>
                    <a:spcPts val="1200"/>
                  </a:spcBef>
                  <a:buFont typeface="Courier New" panose="02070309020205020404" pitchFamily="49" charset="0"/>
                  <a:buChar char="o"/>
                </a:pPr>
                <a:r>
                  <a:rPr lang="en-US" sz="2400" dirty="0">
                    <a:solidFill>
                      <a:schemeClr val="tx1"/>
                    </a:solidFill>
                  </a:rPr>
                  <a:t>RAN4 further study new test method and EVM definition proposed in R4-2011519: </a:t>
                </a:r>
              </a:p>
              <a:p>
                <a:pPr lvl="1">
                  <a:spcBef>
                    <a:spcPts val="1200"/>
                  </a:spcBef>
                </a:pPr>
                <a:r>
                  <a:rPr lang="en-US" sz="2000" dirty="0">
                    <a:solidFill>
                      <a:schemeClr val="tx1"/>
                    </a:solidFill>
                  </a:rPr>
                  <a:t>FFS whether or not to use new EVM definition to replace above definition.</a:t>
                </a:r>
              </a:p>
              <a:p>
                <a:pPr marL="361950" indent="-361950">
                  <a:spcBef>
                    <a:spcPts val="1200"/>
                  </a:spcBef>
                  <a:buFont typeface="Courier New" panose="02070309020205020404" pitchFamily="49" charset="0"/>
                  <a:buChar char="o"/>
                </a:pPr>
                <a:endParaRPr lang="en-US" sz="2400" dirty="0">
                  <a:solidFill>
                    <a:schemeClr val="tx1"/>
                  </a:solidFill>
                </a:endParaRPr>
              </a:p>
              <a:p>
                <a:pPr marL="361950" indent="-361950">
                  <a:spcBef>
                    <a:spcPts val="1200"/>
                  </a:spcBef>
                  <a:buFont typeface="Courier New" panose="02070309020205020404" pitchFamily="49" charset="0"/>
                  <a:buChar char="o"/>
                </a:pPr>
                <a:r>
                  <a:rPr lang="en-US" sz="2400" dirty="0">
                    <a:solidFill>
                      <a:schemeClr val="tx1"/>
                    </a:solidFill>
                  </a:rPr>
                  <a:t>RAN4 agree the location in Specification to capture EVM definition for transparent </a:t>
                </a:r>
                <a:r>
                  <a:rPr lang="en-US" sz="2400" dirty="0" err="1">
                    <a:solidFill>
                      <a:schemeClr val="tx1"/>
                    </a:solidFill>
                  </a:rPr>
                  <a:t>TxD</a:t>
                </a:r>
                <a:r>
                  <a:rPr lang="en-US" sz="2400" dirty="0">
                    <a:solidFill>
                      <a:schemeClr val="tx1"/>
                    </a:solidFill>
                  </a:rPr>
                  <a:t>, as</a:t>
                </a:r>
              </a:p>
              <a:p>
                <a:pPr lvl="1"/>
                <a:r>
                  <a:rPr lang="en-US" sz="2000" dirty="0">
                    <a:solidFill>
                      <a:schemeClr val="tx1"/>
                    </a:solidFill>
                  </a:rPr>
                  <a:t>Annex F</a:t>
                </a:r>
              </a:p>
            </p:txBody>
          </p:sp>
        </mc:Choice>
        <mc:Fallback>
          <p:sp>
            <p:nvSpPr>
              <p:cNvPr id="3" name="Content Placeholder 2">
                <a:extLst>
                  <a:ext uri="{FF2B5EF4-FFF2-40B4-BE49-F238E27FC236}">
                    <a16:creationId xmlns="" xmlns:a16="http://schemas.microsoft.com/office/drawing/2014/main" xmlns:a14="http://schemas.microsoft.com/office/drawing/2010/main" id="{8D360BE2-FF22-46A2-AF8E-D2FFA52AC3DD}"/>
                  </a:ext>
                </a:extLst>
              </p:cNvPr>
              <p:cNvSpPr>
                <a:spLocks noGrp="1" noRot="1" noChangeAspect="1" noMove="1" noResize="1" noEditPoints="1" noAdjustHandles="1" noChangeArrowheads="1" noChangeShapeType="1" noTextEdit="1"/>
              </p:cNvSpPr>
              <p:nvPr>
                <p:ph idx="1"/>
              </p:nvPr>
            </p:nvSpPr>
            <p:spPr>
              <a:xfrm>
                <a:off x="333153" y="1616149"/>
                <a:ext cx="11674549" cy="4624610"/>
              </a:xfrm>
              <a:blipFill rotWithShape="0">
                <a:blip r:embed="rId2"/>
                <a:stretch>
                  <a:fillRect l="-731" t="-1845" r="-209"/>
                </a:stretch>
              </a:blipFill>
            </p:spPr>
            <p:txBody>
              <a:bodyPr/>
              <a:lstStyle/>
              <a:p>
                <a:r>
                  <a:rPr lang="en-US">
                    <a:noFill/>
                  </a:rPr>
                  <a:t> </a:t>
                </a:r>
              </a:p>
            </p:txBody>
          </p:sp>
        </mc:Fallback>
      </mc:AlternateContent>
    </p:spTree>
    <p:extLst>
      <p:ext uri="{BB962C8B-B14F-4D97-AF65-F5344CB8AC3E}">
        <p14:creationId xmlns:p14="http://schemas.microsoft.com/office/powerpoint/2010/main" val="1811066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286FE6-8295-4677-85FB-B3E04C912EDC}"/>
              </a:ext>
            </a:extLst>
          </p:cNvPr>
          <p:cNvSpPr>
            <a:spLocks noGrp="1"/>
          </p:cNvSpPr>
          <p:nvPr>
            <p:ph type="title"/>
          </p:nvPr>
        </p:nvSpPr>
        <p:spPr/>
        <p:txBody>
          <a:bodyPr/>
          <a:lstStyle/>
          <a:p>
            <a:r>
              <a:rPr lang="en-US" dirty="0"/>
              <a:t>Declaration for Default TX Connector</a:t>
            </a:r>
          </a:p>
        </p:txBody>
      </p:sp>
      <p:sp>
        <p:nvSpPr>
          <p:cNvPr id="3" name="Content Placeholder 2">
            <a:extLst>
              <a:ext uri="{FF2B5EF4-FFF2-40B4-BE49-F238E27FC236}">
                <a16:creationId xmlns="" xmlns:a16="http://schemas.microsoft.com/office/drawing/2014/main" id="{81DF9F78-9986-4653-B017-649FD413AE48}"/>
              </a:ext>
            </a:extLst>
          </p:cNvPr>
          <p:cNvSpPr>
            <a:spLocks noGrp="1"/>
          </p:cNvSpPr>
          <p:nvPr>
            <p:ph idx="1"/>
          </p:nvPr>
        </p:nvSpPr>
        <p:spPr/>
        <p:txBody>
          <a:bodyPr>
            <a:normAutofit/>
          </a:bodyPr>
          <a:lstStyle/>
          <a:p>
            <a:pPr marL="92075" lvl="1" indent="0">
              <a:buNone/>
            </a:pPr>
            <a:r>
              <a:rPr lang="en-GB" dirty="0"/>
              <a:t>RAN4 further study the following options for declaration of default </a:t>
            </a:r>
            <a:r>
              <a:rPr lang="en-GB" dirty="0" err="1"/>
              <a:t>Tx</a:t>
            </a:r>
            <a:r>
              <a:rPr lang="en-GB" dirty="0"/>
              <a:t> </a:t>
            </a:r>
            <a:r>
              <a:rPr lang="en-US" altLang="zh-CN" dirty="0"/>
              <a:t>connector:</a:t>
            </a:r>
            <a:endParaRPr lang="en-GB" dirty="0"/>
          </a:p>
          <a:p>
            <a:pPr lvl="1"/>
            <a:r>
              <a:rPr lang="en-GB" sz="2000" dirty="0"/>
              <a:t>Option 1a: TE needs to detect all antenna connectors for ACK and NACK and any other expected response from UE</a:t>
            </a:r>
            <a:endParaRPr lang="en-US" sz="2000" dirty="0"/>
          </a:p>
          <a:p>
            <a:pPr lvl="1"/>
            <a:r>
              <a:rPr lang="en-GB" sz="2000" dirty="0"/>
              <a:t>Option 1b: TE needs to detect all declared TX antenna connectors for ACK and NACK and any other expected response from UE</a:t>
            </a:r>
            <a:endParaRPr lang="en-US" sz="2000" dirty="0"/>
          </a:p>
          <a:p>
            <a:pPr lvl="1"/>
            <a:r>
              <a:rPr lang="en-GB" sz="2000" dirty="0"/>
              <a:t>Option 2: UE declares which connector is primary TX connector from which ACK and NACK and any other expected response from UE is transmitted in all cases</a:t>
            </a:r>
            <a:endParaRPr lang="en-US" sz="2000" dirty="0"/>
          </a:p>
          <a:p>
            <a:pPr lvl="1"/>
            <a:r>
              <a:rPr lang="en-GB" sz="2000" dirty="0"/>
              <a:t>Option 2a: Per instructed as test mode, UE should keep its default connector (based on UE declaration) unchanged from which ACK and NACK and any other expected response from UE is transmitted in all test cases</a:t>
            </a:r>
          </a:p>
          <a:p>
            <a:pPr lvl="1"/>
            <a:r>
              <a:rPr lang="en-GB" sz="2000" dirty="0"/>
              <a:t>Option 3: Regardless of the above options, it should be clarified only tested Tx connector is used as 1Tx transmission.</a:t>
            </a:r>
            <a:endParaRPr lang="en-US" sz="2000" dirty="0"/>
          </a:p>
        </p:txBody>
      </p:sp>
    </p:spTree>
    <p:extLst>
      <p:ext uri="{BB962C8B-B14F-4D97-AF65-F5344CB8AC3E}">
        <p14:creationId xmlns:p14="http://schemas.microsoft.com/office/powerpoint/2010/main" val="2568366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1010CE2-E2C4-44A7-AAA1-9D399B35A109}"/>
              </a:ext>
            </a:extLst>
          </p:cNvPr>
          <p:cNvSpPr>
            <a:spLocks noGrp="1"/>
          </p:cNvSpPr>
          <p:nvPr>
            <p:ph type="title"/>
          </p:nvPr>
        </p:nvSpPr>
        <p:spPr/>
        <p:txBody>
          <a:bodyPr/>
          <a:lstStyle/>
          <a:p>
            <a:r>
              <a:rPr lang="en-US" dirty="0"/>
              <a:t>UE Behavior under Conformance Testing</a:t>
            </a:r>
          </a:p>
        </p:txBody>
      </p:sp>
      <p:sp>
        <p:nvSpPr>
          <p:cNvPr id="3" name="Content Placeholder 2">
            <a:extLst>
              <a:ext uri="{FF2B5EF4-FFF2-40B4-BE49-F238E27FC236}">
                <a16:creationId xmlns="" xmlns:a16="http://schemas.microsoft.com/office/drawing/2014/main" id="{4E2ACD71-E98B-4C96-9D73-1B4847DC5B78}"/>
              </a:ext>
            </a:extLst>
          </p:cNvPr>
          <p:cNvSpPr>
            <a:spLocks noGrp="1"/>
          </p:cNvSpPr>
          <p:nvPr>
            <p:ph idx="1"/>
          </p:nvPr>
        </p:nvSpPr>
        <p:spPr/>
        <p:txBody>
          <a:bodyPr/>
          <a:lstStyle/>
          <a:p>
            <a:pPr marL="0" lvl="1" indent="0">
              <a:buNone/>
            </a:pPr>
            <a:r>
              <a:rPr lang="en-GB" dirty="0"/>
              <a:t>RAN4 further study the following options for </a:t>
            </a:r>
            <a:r>
              <a:rPr lang="en-US" dirty="0"/>
              <a:t>UE behavior under conformance testing</a:t>
            </a:r>
            <a:r>
              <a:rPr lang="en-US" altLang="zh-CN" dirty="0"/>
              <a:t>:</a:t>
            </a:r>
            <a:endParaRPr lang="en-GB" dirty="0"/>
          </a:p>
          <a:p>
            <a:pPr lvl="1"/>
            <a:r>
              <a:rPr lang="en-GB" dirty="0"/>
              <a:t>Option 1a: UE will keep the </a:t>
            </a:r>
            <a:r>
              <a:rPr lang="en-GB" dirty="0" err="1"/>
              <a:t>tx</a:t>
            </a:r>
            <a:r>
              <a:rPr lang="en-GB" dirty="0"/>
              <a:t> diversity status unchanged in conformance testing.</a:t>
            </a:r>
            <a:endParaRPr lang="en-US" dirty="0"/>
          </a:p>
          <a:p>
            <a:pPr lvl="1"/>
            <a:r>
              <a:rPr lang="en-GB" dirty="0"/>
              <a:t>Option 1b: Test mode signalling is implemented to instruct UE to keep TX div status unchanged</a:t>
            </a:r>
            <a:endParaRPr lang="en-US" dirty="0"/>
          </a:p>
          <a:p>
            <a:pPr lvl="1"/>
            <a:r>
              <a:rPr lang="en-GB" dirty="0"/>
              <a:t>Option 2: TE will detect and sum for every power step and change in condition from all connector</a:t>
            </a:r>
            <a:endParaRPr lang="en-US" dirty="0"/>
          </a:p>
          <a:p>
            <a:pPr marL="0" indent="0">
              <a:buNone/>
            </a:pPr>
            <a:endParaRPr lang="en-US" dirty="0"/>
          </a:p>
        </p:txBody>
      </p:sp>
    </p:spTree>
    <p:extLst>
      <p:ext uri="{BB962C8B-B14F-4D97-AF65-F5344CB8AC3E}">
        <p14:creationId xmlns:p14="http://schemas.microsoft.com/office/powerpoint/2010/main" val="3745633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DC9DCA-AD34-48EA-8E98-0E05497B313D}"/>
              </a:ext>
            </a:extLst>
          </p:cNvPr>
          <p:cNvSpPr>
            <a:spLocks noGrp="1"/>
          </p:cNvSpPr>
          <p:nvPr>
            <p:ph type="title"/>
          </p:nvPr>
        </p:nvSpPr>
        <p:spPr/>
        <p:txBody>
          <a:bodyPr/>
          <a:lstStyle/>
          <a:p>
            <a:r>
              <a:rPr lang="en-US" dirty="0"/>
              <a:t>Power Splitting Behavior</a:t>
            </a:r>
          </a:p>
        </p:txBody>
      </p:sp>
      <p:sp>
        <p:nvSpPr>
          <p:cNvPr id="3" name="Content Placeholder 2">
            <a:extLst>
              <a:ext uri="{FF2B5EF4-FFF2-40B4-BE49-F238E27FC236}">
                <a16:creationId xmlns="" xmlns:a16="http://schemas.microsoft.com/office/drawing/2014/main" id="{CA6E5A4C-12AF-4889-ADE2-A3166B901D12}"/>
              </a:ext>
            </a:extLst>
          </p:cNvPr>
          <p:cNvSpPr>
            <a:spLocks noGrp="1"/>
          </p:cNvSpPr>
          <p:nvPr>
            <p:ph idx="1"/>
          </p:nvPr>
        </p:nvSpPr>
        <p:spPr/>
        <p:txBody>
          <a:bodyPr/>
          <a:lstStyle/>
          <a:p>
            <a:pPr marL="0" indent="0">
              <a:buNone/>
            </a:pPr>
            <a:r>
              <a:rPr lang="en-GB" dirty="0"/>
              <a:t>RAN4 agree UE behaviour for power splitting as: </a:t>
            </a:r>
          </a:p>
          <a:p>
            <a:pPr lvl="1"/>
            <a:r>
              <a:rPr lang="en-GB" dirty="0"/>
              <a:t>Option 1: Only allow equal power split between connectors</a:t>
            </a:r>
            <a:endParaRPr lang="en-US" dirty="0"/>
          </a:p>
          <a:p>
            <a:pPr lvl="2" hangingPunct="0"/>
            <a:r>
              <a:rPr lang="en-US" dirty="0"/>
              <a:t>Excludes 17+17+20 </a:t>
            </a:r>
            <a:r>
              <a:rPr lang="en-US" dirty="0" err="1"/>
              <a:t>dBm</a:t>
            </a:r>
            <a:r>
              <a:rPr lang="en-US" dirty="0"/>
              <a:t> implementations</a:t>
            </a:r>
          </a:p>
          <a:p>
            <a:pPr lvl="2" hangingPunct="0"/>
            <a:r>
              <a:rPr lang="en-US" dirty="0"/>
              <a:t>Excludes power control optimizations</a:t>
            </a:r>
          </a:p>
          <a:p>
            <a:pPr lvl="1"/>
            <a:r>
              <a:rPr lang="en-GB" dirty="0"/>
              <a:t>Option 1a: Per instructed as test mode, UE should keep equal power split between connectors in all cases. </a:t>
            </a:r>
            <a:endParaRPr lang="en-US" dirty="0"/>
          </a:p>
          <a:p>
            <a:pPr lvl="1"/>
            <a:r>
              <a:rPr lang="en-GB" dirty="0"/>
              <a:t>Option 2: Allow any power split between connectors</a:t>
            </a:r>
            <a:endParaRPr lang="en-US" dirty="0"/>
          </a:p>
        </p:txBody>
      </p:sp>
    </p:spTree>
    <p:extLst>
      <p:ext uri="{BB962C8B-B14F-4D97-AF65-F5344CB8AC3E}">
        <p14:creationId xmlns:p14="http://schemas.microsoft.com/office/powerpoint/2010/main" val="1583119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DC9DCA-AD34-48EA-8E98-0E05497B313D}"/>
              </a:ext>
            </a:extLst>
          </p:cNvPr>
          <p:cNvSpPr>
            <a:spLocks noGrp="1"/>
          </p:cNvSpPr>
          <p:nvPr>
            <p:ph type="title"/>
          </p:nvPr>
        </p:nvSpPr>
        <p:spPr/>
        <p:txBody>
          <a:bodyPr>
            <a:normAutofit/>
          </a:bodyPr>
          <a:lstStyle/>
          <a:p>
            <a:r>
              <a:rPr lang="en-US" dirty="0"/>
              <a:t>MPR Requirement for Transparent </a:t>
            </a:r>
            <a:r>
              <a:rPr lang="en-US" dirty="0" err="1"/>
              <a:t>TxD</a:t>
            </a:r>
            <a:endParaRPr lang="en-US" dirty="0"/>
          </a:p>
        </p:txBody>
      </p:sp>
      <p:sp>
        <p:nvSpPr>
          <p:cNvPr id="3" name="Content Placeholder 2">
            <a:extLst>
              <a:ext uri="{FF2B5EF4-FFF2-40B4-BE49-F238E27FC236}">
                <a16:creationId xmlns="" xmlns:a16="http://schemas.microsoft.com/office/drawing/2014/main" id="{CA6E5A4C-12AF-4889-ADE2-A3166B901D12}"/>
              </a:ext>
            </a:extLst>
          </p:cNvPr>
          <p:cNvSpPr>
            <a:spLocks noGrp="1"/>
          </p:cNvSpPr>
          <p:nvPr>
            <p:ph idx="1"/>
          </p:nvPr>
        </p:nvSpPr>
        <p:spPr/>
        <p:txBody>
          <a:bodyPr/>
          <a:lstStyle/>
          <a:p>
            <a:pPr marL="0" indent="0">
              <a:buNone/>
            </a:pPr>
            <a:r>
              <a:rPr lang="en-GB" dirty="0"/>
              <a:t>RAN4 agree MPR defined for </a:t>
            </a:r>
            <a:r>
              <a:rPr lang="en-GB" dirty="0" err="1"/>
              <a:t>TxD</a:t>
            </a:r>
            <a:r>
              <a:rPr lang="en-GB" dirty="0"/>
              <a:t> is applied to the total output power rather than at each antenna connector</a:t>
            </a:r>
            <a:endParaRPr lang="en-US" strike="sngStrike" dirty="0"/>
          </a:p>
        </p:txBody>
      </p:sp>
    </p:spTree>
    <p:extLst>
      <p:ext uri="{BB962C8B-B14F-4D97-AF65-F5344CB8AC3E}">
        <p14:creationId xmlns:p14="http://schemas.microsoft.com/office/powerpoint/2010/main" val="3068069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DC9DCA-AD34-48EA-8E98-0E05497B313D}"/>
              </a:ext>
            </a:extLst>
          </p:cNvPr>
          <p:cNvSpPr>
            <a:spLocks noGrp="1"/>
          </p:cNvSpPr>
          <p:nvPr>
            <p:ph type="title"/>
          </p:nvPr>
        </p:nvSpPr>
        <p:spPr/>
        <p:txBody>
          <a:bodyPr>
            <a:normAutofit/>
          </a:bodyPr>
          <a:lstStyle/>
          <a:p>
            <a:r>
              <a:rPr lang="en-US" dirty="0"/>
              <a:t>Signaling for Transparent </a:t>
            </a:r>
            <a:r>
              <a:rPr lang="en-US" dirty="0" err="1"/>
              <a:t>TxD</a:t>
            </a:r>
            <a:endParaRPr lang="en-US" dirty="0"/>
          </a:p>
        </p:txBody>
      </p:sp>
      <p:sp>
        <p:nvSpPr>
          <p:cNvPr id="3" name="Content Placeholder 2">
            <a:extLst>
              <a:ext uri="{FF2B5EF4-FFF2-40B4-BE49-F238E27FC236}">
                <a16:creationId xmlns="" xmlns:a16="http://schemas.microsoft.com/office/drawing/2014/main" id="{CA6E5A4C-12AF-4889-ADE2-A3166B901D12}"/>
              </a:ext>
            </a:extLst>
          </p:cNvPr>
          <p:cNvSpPr>
            <a:spLocks noGrp="1"/>
          </p:cNvSpPr>
          <p:nvPr>
            <p:ph idx="1"/>
          </p:nvPr>
        </p:nvSpPr>
        <p:spPr/>
        <p:txBody>
          <a:bodyPr/>
          <a:lstStyle/>
          <a:p>
            <a:pPr marL="0" indent="0">
              <a:buNone/>
            </a:pPr>
            <a:r>
              <a:rPr lang="en-GB" dirty="0"/>
              <a:t>Whether and how RAN4 introduce signalling for transparent </a:t>
            </a:r>
            <a:r>
              <a:rPr lang="en-GB" dirty="0" err="1"/>
              <a:t>TxD</a:t>
            </a:r>
            <a:r>
              <a:rPr lang="en-GB" dirty="0"/>
              <a:t>: </a:t>
            </a:r>
          </a:p>
          <a:p>
            <a:pPr lvl="1"/>
            <a:r>
              <a:rPr lang="en-GB" dirty="0"/>
              <a:t>Option 1: Use </a:t>
            </a:r>
            <a:r>
              <a:rPr lang="en-GB" dirty="0" err="1"/>
              <a:t>ModifiedMPRbehavior</a:t>
            </a:r>
            <a:r>
              <a:rPr lang="en-GB" dirty="0"/>
              <a:t> bits to signal additional relaxations.</a:t>
            </a:r>
            <a:endParaRPr lang="en-US" dirty="0"/>
          </a:p>
          <a:p>
            <a:pPr lvl="1"/>
            <a:r>
              <a:rPr lang="en-GB" dirty="0"/>
              <a:t>Option 2: Introducing a new (capability) signalling for </a:t>
            </a:r>
            <a:r>
              <a:rPr lang="en-GB" dirty="0" err="1"/>
              <a:t>TxD</a:t>
            </a:r>
            <a:endParaRPr lang="en-US" dirty="0"/>
          </a:p>
          <a:p>
            <a:pPr lvl="1"/>
            <a:r>
              <a:rPr lang="en-GB" dirty="0"/>
              <a:t>Option 3: Introducing a new power class (e.g. PC2.5) for </a:t>
            </a:r>
            <a:r>
              <a:rPr lang="en-GB" dirty="0" err="1"/>
              <a:t>TxD</a:t>
            </a:r>
            <a:endParaRPr lang="en-US" dirty="0"/>
          </a:p>
          <a:p>
            <a:pPr lvl="1"/>
            <a:r>
              <a:rPr lang="en-GB" dirty="0"/>
              <a:t>Option 4: No need for </a:t>
            </a:r>
            <a:r>
              <a:rPr lang="en-GB" dirty="0" err="1"/>
              <a:t>TxD</a:t>
            </a:r>
            <a:r>
              <a:rPr lang="en-GB" dirty="0"/>
              <a:t> signalling</a:t>
            </a:r>
            <a:endParaRPr lang="en-US" dirty="0"/>
          </a:p>
          <a:p>
            <a:pPr marL="0" indent="0">
              <a:buNone/>
            </a:pPr>
            <a:endParaRPr lang="en-US" strike="sngStrike" dirty="0"/>
          </a:p>
        </p:txBody>
      </p:sp>
    </p:spTree>
    <p:extLst>
      <p:ext uri="{BB962C8B-B14F-4D97-AF65-F5344CB8AC3E}">
        <p14:creationId xmlns:p14="http://schemas.microsoft.com/office/powerpoint/2010/main" val="1528415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DC9DCA-AD34-48EA-8E98-0E05497B313D}"/>
              </a:ext>
            </a:extLst>
          </p:cNvPr>
          <p:cNvSpPr>
            <a:spLocks noGrp="1"/>
          </p:cNvSpPr>
          <p:nvPr>
            <p:ph type="title"/>
          </p:nvPr>
        </p:nvSpPr>
        <p:spPr/>
        <p:txBody>
          <a:bodyPr>
            <a:normAutofit/>
          </a:bodyPr>
          <a:lstStyle/>
          <a:p>
            <a:r>
              <a:rPr lang="en-US" dirty="0"/>
              <a:t>Applicability of </a:t>
            </a:r>
            <a:r>
              <a:rPr lang="en-US" dirty="0" smtClean="0"/>
              <a:t>Transparent </a:t>
            </a:r>
            <a:r>
              <a:rPr lang="en-US" dirty="0" err="1"/>
              <a:t>TxD</a:t>
            </a:r>
            <a:r>
              <a:rPr lang="en-US" dirty="0"/>
              <a:t> Requirement</a:t>
            </a:r>
          </a:p>
        </p:txBody>
      </p:sp>
      <p:sp>
        <p:nvSpPr>
          <p:cNvPr id="3" name="Content Placeholder 2">
            <a:extLst>
              <a:ext uri="{FF2B5EF4-FFF2-40B4-BE49-F238E27FC236}">
                <a16:creationId xmlns="" xmlns:a16="http://schemas.microsoft.com/office/drawing/2014/main" id="{CA6E5A4C-12AF-4889-ADE2-A3166B901D12}"/>
              </a:ext>
            </a:extLst>
          </p:cNvPr>
          <p:cNvSpPr>
            <a:spLocks noGrp="1"/>
          </p:cNvSpPr>
          <p:nvPr>
            <p:ph idx="1"/>
          </p:nvPr>
        </p:nvSpPr>
        <p:spPr/>
        <p:txBody>
          <a:bodyPr/>
          <a:lstStyle/>
          <a:p>
            <a:pPr marL="0" indent="0">
              <a:buNone/>
            </a:pPr>
            <a:r>
              <a:rPr lang="en-GB" dirty="0"/>
              <a:t>The applicability of the newly introduced </a:t>
            </a:r>
            <a:r>
              <a:rPr lang="en-US" dirty="0"/>
              <a:t>test procedure (if any) and specific requirement (if any) for transparent </a:t>
            </a:r>
            <a:r>
              <a:rPr lang="en-US" dirty="0" err="1"/>
              <a:t>TxD</a:t>
            </a:r>
            <a:r>
              <a:rPr lang="en-US" dirty="0"/>
              <a:t> UE </a:t>
            </a:r>
            <a:r>
              <a:rPr lang="en-GB" dirty="0" smtClean="0"/>
              <a:t>: </a:t>
            </a:r>
            <a:endParaRPr lang="en-GB" dirty="0"/>
          </a:p>
          <a:p>
            <a:pPr lvl="1"/>
            <a:r>
              <a:rPr lang="en-GB" dirty="0" smtClean="0"/>
              <a:t>FFS </a:t>
            </a:r>
            <a:r>
              <a:rPr lang="en-GB" dirty="0"/>
              <a:t>whether or not applicable to UE implementation without transparent </a:t>
            </a:r>
            <a:r>
              <a:rPr lang="en-GB" dirty="0" err="1"/>
              <a:t>TxD</a:t>
            </a:r>
            <a:endParaRPr lang="en-GB" dirty="0"/>
          </a:p>
          <a:p>
            <a:pPr lvl="1"/>
            <a:r>
              <a:rPr lang="en-US" dirty="0" smtClean="0"/>
              <a:t>Whether </a:t>
            </a:r>
            <a:r>
              <a:rPr lang="en-US" dirty="0"/>
              <a:t>or not a UE implementation use transparent </a:t>
            </a:r>
            <a:r>
              <a:rPr lang="en-US" dirty="0" err="1"/>
              <a:t>TxD</a:t>
            </a:r>
            <a:r>
              <a:rPr lang="en-US" dirty="0"/>
              <a:t> </a:t>
            </a:r>
            <a:endParaRPr lang="en-US" dirty="0" smtClean="0"/>
          </a:p>
          <a:p>
            <a:pPr lvl="2"/>
            <a:r>
              <a:rPr lang="en-GB" dirty="0" smtClean="0"/>
              <a:t>Follow </a:t>
            </a:r>
            <a:r>
              <a:rPr lang="en-GB" dirty="0"/>
              <a:t>capability signalled by UE if UE capability is introduced</a:t>
            </a:r>
            <a:r>
              <a:rPr lang="en-GB" dirty="0" smtClean="0"/>
              <a:t>.</a:t>
            </a:r>
          </a:p>
          <a:p>
            <a:pPr lvl="2"/>
            <a:r>
              <a:rPr lang="en-US" altLang="zh-CN" dirty="0"/>
              <a:t>B</a:t>
            </a:r>
            <a:r>
              <a:rPr lang="en-US" dirty="0"/>
              <a:t>ased on UE vendor </a:t>
            </a:r>
            <a:r>
              <a:rPr lang="en-US" dirty="0" smtClean="0"/>
              <a:t>declaration if UE capability is not introduced. </a:t>
            </a:r>
            <a:endParaRPr lang="en-US" dirty="0"/>
          </a:p>
          <a:p>
            <a:pPr lvl="1"/>
            <a:r>
              <a:rPr lang="en-US" altLang="zh-CN" i="1" dirty="0"/>
              <a:t>I</a:t>
            </a:r>
            <a:r>
              <a:rPr lang="en-US" i="1" dirty="0" smtClean="0"/>
              <a:t>f </a:t>
            </a:r>
            <a:r>
              <a:rPr lang="en-US" i="1" dirty="0"/>
              <a:t>requirements are embedded in to general requirements or distinguished in to </a:t>
            </a:r>
            <a:r>
              <a:rPr lang="en-US" i="1" dirty="0" err="1"/>
              <a:t>TxD</a:t>
            </a:r>
            <a:r>
              <a:rPr lang="en-US" i="1" dirty="0"/>
              <a:t> dedicated requirements is FFS</a:t>
            </a:r>
            <a:endParaRPr lang="en-GB" dirty="0"/>
          </a:p>
          <a:p>
            <a:pPr marL="914400" lvl="2" indent="0">
              <a:buNone/>
            </a:pPr>
            <a:endParaRPr lang="en-US" strike="sngStrike" dirty="0"/>
          </a:p>
          <a:p>
            <a:pPr marL="0" indent="0">
              <a:buNone/>
            </a:pPr>
            <a:endParaRPr lang="en-US" strike="sngStrike" dirty="0"/>
          </a:p>
        </p:txBody>
      </p:sp>
    </p:spTree>
    <p:extLst>
      <p:ext uri="{BB962C8B-B14F-4D97-AF65-F5344CB8AC3E}">
        <p14:creationId xmlns:p14="http://schemas.microsoft.com/office/powerpoint/2010/main" val="15284612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TotalTime>
  <Words>642</Words>
  <Application>Microsoft Office PowerPoint</Application>
  <PresentationFormat>Widescreen</PresentationFormat>
  <Paragraphs>60</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等线</vt:lpstr>
      <vt:lpstr>Arial</vt:lpstr>
      <vt:lpstr>Calibri</vt:lpstr>
      <vt:lpstr>Calibri Light</vt:lpstr>
      <vt:lpstr>Cambria Math</vt:lpstr>
      <vt:lpstr>Courier New</vt:lpstr>
      <vt:lpstr>Wingdings</vt:lpstr>
      <vt:lpstr>Office Theme</vt:lpstr>
      <vt:lpstr>Way Forward on Rel-16 TxD</vt:lpstr>
      <vt:lpstr>Summing the Powers and Emissions</vt:lpstr>
      <vt:lpstr>EVM Requirement for Transparent TxD</vt:lpstr>
      <vt:lpstr>Declaration for Default TX Connector</vt:lpstr>
      <vt:lpstr>UE Behavior under Conformance Testing</vt:lpstr>
      <vt:lpstr>Power Splitting Behavior</vt:lpstr>
      <vt:lpstr>MPR Requirement for Transparent TxD</vt:lpstr>
      <vt:lpstr>Signaling for Transparent TxD</vt:lpstr>
      <vt:lpstr>Applicability of Transparent TxD Requirement</vt:lpstr>
      <vt:lpstr>CDD-related Requirement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Enabling Transparent TxD in Rel-16</dc:title>
  <dc:creator>Qualcomm User</dc:creator>
  <cp:lastModifiedBy>Jackson Wang</cp:lastModifiedBy>
  <cp:revision>20</cp:revision>
  <dcterms:created xsi:type="dcterms:W3CDTF">2020-05-30T01:52:32Z</dcterms:created>
  <dcterms:modified xsi:type="dcterms:W3CDTF">2020-08-27T01:04:30Z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C:\Users\h0809.wang\AppData\Local\Temp\Temp1_R4-2008465.zip\R4-2008465 WF on Enabling Transparent TxD in Rel-16 V2.pptx</vt:lpwstr>
  </property>
</Properties>
</file>