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9"/>
  </p:notesMasterIdLst>
  <p:sldIdLst>
    <p:sldId id="256" r:id="rId5"/>
    <p:sldId id="266" r:id="rId6"/>
    <p:sldId id="285" r:id="rId7"/>
    <p:sldId id="27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hil Coan" initials="PC" lastIdx="0" clrIdx="0">
    <p:extLst>
      <p:ext uri="{19B8F6BF-5375-455C-9EA6-DF929625EA0E}">
        <p15:presenceInfo xmlns:p15="http://schemas.microsoft.com/office/powerpoint/2012/main" userId="S-1-5-21-945540591-4024260831-3861152641-957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94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7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8283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structure of NR CA reference sensitivity requirements in </a:t>
            </a:r>
            <a:r>
              <a:rPr lang="en-US" altLang="zh-CN" dirty="0" smtClean="0"/>
              <a:t>38.101-1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</a:rPr>
              <a:t>Agenda item: </a:t>
            </a:r>
            <a:r>
              <a:rPr lang="en-US" altLang="zh-CN" dirty="0" smtClean="0">
                <a:solidFill>
                  <a:schemeClr val="tx1"/>
                </a:solidFill>
              </a:rPr>
              <a:t>4.2.1</a:t>
            </a:r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dirty="0">
                <a:solidFill>
                  <a:schemeClr val="tx1"/>
                </a:solidFill>
              </a:rPr>
              <a:t>Source: 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r>
              <a:rPr lang="en-US" altLang="zh-CN" dirty="0">
                <a:solidFill>
                  <a:schemeClr val="tx1"/>
                </a:solidFill>
              </a:rPr>
              <a:t>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#9</a:t>
            </a:r>
            <a:r>
              <a:rPr lang="en-US" altLang="zh-CN" sz="2400" b="1" dirty="0"/>
              <a:t>6-</a:t>
            </a:r>
            <a:r>
              <a:rPr lang="en-GB" altLang="zh-CN" sz="2400" b="1" dirty="0"/>
              <a:t>e	                                     R4-201</a:t>
            </a:r>
            <a:r>
              <a:rPr lang="en-US" altLang="zh-CN" sz="2400" b="1" dirty="0" smtClean="0"/>
              <a:t>1754</a:t>
            </a:r>
          </a:p>
          <a:p>
            <a:r>
              <a:rPr lang="en-GB" altLang="zh-CN" sz="2400" b="1" dirty="0" smtClean="0"/>
              <a:t>Electronic </a:t>
            </a:r>
            <a:r>
              <a:rPr lang="en-GB" altLang="zh-CN" sz="2400" b="1" dirty="0"/>
              <a:t>Meeting, 17 August – 28 August, 2020</a:t>
            </a:r>
            <a:endParaRPr lang="zh-CN" altLang="zh-CN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464496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/>
              <a:t>In this meeting, RAN4 received the LS </a:t>
            </a:r>
            <a:r>
              <a:rPr lang="en-US" altLang="zh-CN" sz="2400" dirty="0" smtClean="0"/>
              <a:t>[2] </a:t>
            </a:r>
            <a:r>
              <a:rPr lang="en-US" altLang="zh-CN" sz="2400" dirty="0"/>
              <a:t>on structure of NR CA reference sensitivity requirements in 38.101-1 from </a:t>
            </a:r>
            <a:r>
              <a:rPr lang="en-US" altLang="zh-CN" sz="2400" dirty="0" smtClean="0"/>
              <a:t>RAN5. Company provided their contribution and draft replied LS [1].</a:t>
            </a:r>
            <a:endParaRPr lang="en-US" altLang="zh-CN" sz="2400" dirty="0"/>
          </a:p>
          <a:p>
            <a:pPr algn="just"/>
            <a:r>
              <a:rPr lang="en-US" altLang="zh-CN" sz="2400" dirty="0"/>
              <a:t>The actions are listed </a:t>
            </a:r>
            <a:r>
              <a:rPr lang="en-US" altLang="zh-CN" sz="2400" dirty="0" smtClean="0"/>
              <a:t>below in RAN5 LS:</a:t>
            </a:r>
            <a:endParaRPr lang="en-US" altLang="zh-CN" sz="2400" dirty="0"/>
          </a:p>
          <a:p>
            <a:pPr lvl="1" algn="just"/>
            <a:r>
              <a:rPr lang="en-US" altLang="zh-CN" sz="2000" dirty="0"/>
              <a:t>1</a:t>
            </a:r>
            <a:r>
              <a:rPr lang="en-US" altLang="zh-CN" sz="2000" dirty="0" smtClean="0"/>
              <a:t>. To </a:t>
            </a:r>
            <a:r>
              <a:rPr lang="en-US" altLang="zh-CN" sz="2000" dirty="0"/>
              <a:t>inform if the requirement structure in clause 7.3A.4 listing only aggressor and victim will be retained in </a:t>
            </a:r>
            <a:r>
              <a:rPr lang="en-US" altLang="zh-CN" sz="2000" dirty="0" smtClean="0"/>
              <a:t>future.</a:t>
            </a:r>
            <a:endParaRPr lang="en-US" altLang="zh-CN" sz="2000" dirty="0"/>
          </a:p>
          <a:p>
            <a:pPr lvl="1" algn="just"/>
            <a:r>
              <a:rPr lang="en-US" altLang="zh-CN" sz="2000" dirty="0" smtClean="0"/>
              <a:t>2. </a:t>
            </a:r>
            <a:r>
              <a:rPr lang="en-GB" altLang="zh-CN" sz="2000" dirty="0"/>
              <a:t>To consider the possibility of doing the same in 7.3A.5 and 7.3A.6</a:t>
            </a:r>
            <a:r>
              <a:rPr lang="en-US" altLang="zh-CN" sz="2000" dirty="0" smtClean="0"/>
              <a:t>.</a:t>
            </a:r>
            <a:endParaRPr lang="en-US" altLang="zh-CN" sz="2000" dirty="0"/>
          </a:p>
          <a:p>
            <a:pPr lvl="1" algn="just"/>
            <a:r>
              <a:rPr lang="en-US" altLang="zh-CN" sz="2000" dirty="0"/>
              <a:t>3. </a:t>
            </a:r>
            <a:r>
              <a:rPr lang="en-US" altLang="zh-CN" sz="2000" dirty="0" smtClean="0"/>
              <a:t>consider </a:t>
            </a:r>
            <a:r>
              <a:rPr lang="en-US" altLang="zh-CN" sz="2000" dirty="0"/>
              <a:t>the possibility of moving (some of) the SDL requirements in 7.3A.2.4 to 7.3 so they can be treated as single carrier requirement.</a:t>
            </a:r>
          </a:p>
          <a:p>
            <a:pPr lvl="1" algn="just"/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3456384"/>
          </a:xfrm>
        </p:spPr>
        <p:txBody>
          <a:bodyPr>
            <a:normAutofit/>
          </a:bodyPr>
          <a:lstStyle/>
          <a:p>
            <a:pPr algn="just"/>
            <a:r>
              <a:rPr lang="en-US" altLang="zh-CN" sz="2400" dirty="0"/>
              <a:t>[1] R4-2010928 Discussion and reply draft LS on structure of NR CA reference sensitivity requirements in 38.101-1, </a:t>
            </a:r>
            <a:r>
              <a:rPr lang="en-US" altLang="zh-CN" sz="2400" dirty="0" smtClean="0"/>
              <a:t>Huawei</a:t>
            </a:r>
            <a:r>
              <a:rPr lang="en-US" altLang="zh-CN" sz="2400" dirty="0"/>
              <a:t>, </a:t>
            </a:r>
            <a:r>
              <a:rPr lang="en-US" altLang="zh-CN" sz="2400" dirty="0" err="1" smtClean="0"/>
              <a:t>HiSilicon</a:t>
            </a:r>
            <a:endParaRPr lang="en-US" altLang="zh-CN" sz="2400" dirty="0"/>
          </a:p>
          <a:p>
            <a:pPr algn="just"/>
            <a:r>
              <a:rPr lang="en-US" altLang="zh-CN" sz="2400" dirty="0"/>
              <a:t>[2] </a:t>
            </a:r>
            <a:r>
              <a:rPr lang="en-US" altLang="zh-CN" sz="2400" dirty="0" smtClean="0"/>
              <a:t>R5-202804 </a:t>
            </a:r>
            <a:r>
              <a:rPr lang="en-US" altLang="zh-CN" sz="2400" dirty="0"/>
              <a:t>LS on structure of NR CA reference sensitivity requirements in 38.101-1, Ericsson</a:t>
            </a:r>
          </a:p>
          <a:p>
            <a:pPr algn="just"/>
            <a:r>
              <a:rPr lang="en-US" altLang="zh-CN" sz="2400" dirty="0"/>
              <a:t>[3] </a:t>
            </a:r>
            <a:r>
              <a:rPr lang="en-US" altLang="zh-CN" sz="2400" dirty="0" smtClean="0"/>
              <a:t>R4-2001071 </a:t>
            </a:r>
            <a:r>
              <a:rPr lang="en-US" altLang="zh-CN" sz="2400" dirty="0"/>
              <a:t>Discussion on improvement of Reference sensitivity exception table in 38.101-1 and 38.101-3, Huawei, </a:t>
            </a:r>
            <a:r>
              <a:rPr lang="en-US" altLang="zh-CN" sz="2400" dirty="0" err="1" smtClean="0"/>
              <a:t>HiSilicon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190952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WF on the structure of NR CA REFSENS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8"/>
            <a:ext cx="8229600" cy="4176464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sz="2400" dirty="0" smtClean="0"/>
              <a:t>It’s agreed to </a:t>
            </a:r>
            <a:r>
              <a:rPr lang="en-US" altLang="zh-CN" sz="2400" dirty="0"/>
              <a:t>inform RAN5 that the requirement structure in both clause 7.3A.4 and 7.3A.6 listing only aggressor and victim will be retained in future</a:t>
            </a:r>
            <a:r>
              <a:rPr lang="en-US" altLang="zh-CN" sz="2400" dirty="0" smtClean="0"/>
              <a:t>.</a:t>
            </a:r>
          </a:p>
          <a:p>
            <a:pPr algn="just"/>
            <a:r>
              <a:rPr lang="en-US" altLang="zh-CN" sz="2400" dirty="0" smtClean="0"/>
              <a:t>FFS whether Band </a:t>
            </a:r>
            <a:r>
              <a:rPr lang="en-US" altLang="zh-CN" sz="2400" dirty="0"/>
              <a:t>combination specific manner will be used to specify IMD exception requirements in clause 7.3A.5 instead of NR CA </a:t>
            </a:r>
            <a:r>
              <a:rPr lang="en-US" altLang="zh-CN" sz="2400" dirty="0" smtClean="0"/>
              <a:t>configurations</a:t>
            </a:r>
            <a:r>
              <a:rPr lang="en-US" altLang="zh-CN" sz="2400" dirty="0"/>
              <a:t>, referring to R4-2001072.</a:t>
            </a:r>
            <a:endParaRPr lang="en-US" altLang="zh-CN" sz="2400" dirty="0" smtClean="0"/>
          </a:p>
          <a:p>
            <a:pPr algn="just"/>
            <a:r>
              <a:rPr lang="en-US" altLang="zh-CN" sz="2400" dirty="0"/>
              <a:t>FFS whether to </a:t>
            </a:r>
            <a:r>
              <a:rPr lang="en-US" altLang="zh-CN" sz="2400" dirty="0" smtClean="0"/>
              <a:t>move </a:t>
            </a:r>
            <a:r>
              <a:rPr lang="en-US" altLang="zh-CN" sz="2400" dirty="0"/>
              <a:t>(some of) the SDL requirements in 7.3A.2.4 to </a:t>
            </a:r>
            <a:r>
              <a:rPr lang="en-US" altLang="zh-CN" sz="2400" dirty="0" smtClean="0"/>
              <a:t>7.3 and some clarification can be added into the specifications as below.</a:t>
            </a:r>
          </a:p>
          <a:p>
            <a:pPr lvl="1" algn="just"/>
            <a:r>
              <a:rPr lang="en-US" altLang="zh-CN" sz="2000" dirty="0" smtClean="0"/>
              <a:t>The REFSENS requirements for SDL bands need to be tested with other bands under the inter-band CA configurations which UE supports. 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008170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29b35b928c485af2a9a6937f2baa004c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a764867d0b792f6ea12d91a489ea7e7c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C618C3B-4EFC-4AA1-AC55-FD0252FDAE6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7C3778-DAA3-44DE-9506-32D497EC45F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42E789D-C933-4898-8B78-A2A4CC78A940}">
  <ds:schemaRefs>
    <ds:schemaRef ds:uri="cc9c437c-ae0c-4066-8d90-a0f7de786127"/>
    <ds:schemaRef ds:uri="ba37140e-f4c5-4a6c-a9b4-20a691ce6c8a"/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2204</TotalTime>
  <Words>314</Words>
  <Application>Microsoft Office PowerPoint</Application>
  <PresentationFormat>全屏显示(4:3)</PresentationFormat>
  <Paragraphs>24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Office 主题</vt:lpstr>
      <vt:lpstr>WF on structure of NR CA reference sensitivity requirements in 38.101-1</vt:lpstr>
      <vt:lpstr>Background</vt:lpstr>
      <vt:lpstr>Reference</vt:lpstr>
      <vt:lpstr>WF on the structure of NR CA REFSENS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/>
  <cp:lastModifiedBy>Huawei</cp:lastModifiedBy>
  <cp:revision>148</cp:revision>
  <dcterms:modified xsi:type="dcterms:W3CDTF">2020-08-25T13:17:52Z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(3)WR0RxmTIHI3TKrs3k/HaSdkBWqqtbiXnRqEsaHAEcnFFuppZOFaIWwWKeMJcX0sGKp3ukOqs
0Sx8yk+U/BYNDePavHNmfZ7PBvDVhwfq07qmxrUYaNPJiOMtCh6zjqgoHOanAvNXcaGpfuDb
ten1obHeproe5uhRrNaggu/DkvxWXq7O9cjSqJXAI722BKOu4t1v4AKydJkGyXdK8eYSP3c8
eUjWCnzR/ldll/Pl8D</vt:lpwstr>
  </property>
  <property fmtid="{D5CDD505-2E9C-101B-9397-08002B2CF9AE}" pid="3" name="_2015_ms_pID_7253431">
    <vt:lpwstr>nxgiRkMDfFf4FyvgWQfLFo4FzJMa+XhQAv0Qnb6gylGfOohw2sUSNO
LO4R07+RFbiRuRt8GajISynpfof+32YUsbJJzQebWBHLtBMA4jXBRCBYJU0Y4NJ4mj+OXWEr
q4YlYU/Wz+cd2c1WICcPYGJPhdFdfJtadZyz0h5jhgwv2d1Mjz12VDpgYUHZ1IYIl4zXsFxa
dLIaSeicpOB2FR1BQrMUsQeeNHOy/ecrPmv3</vt:lpwstr>
  </property>
  <property fmtid="{D5CDD505-2E9C-101B-9397-08002B2CF9AE}" pid="4" name="_2015_ms_pID_7253432">
    <vt:lpwstr>Mg==</vt:lpwstr>
  </property>
  <property fmtid="{D5CDD505-2E9C-101B-9397-08002B2CF9AE}" pid="5" name="ContentTypeId">
    <vt:lpwstr>0x010100EB28163D68FE8E4D9361964FDD814FC4</vt:lpwstr>
  </property>
</Properties>
</file>