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2" r:id="rId6"/>
    <p:sldId id="279" r:id="rId7"/>
    <p:sldId id="281" r:id="rId8"/>
    <p:sldId id="283" r:id="rId9"/>
    <p:sldId id="286" r:id="rId10"/>
    <p:sldId id="287" r:id="rId11"/>
    <p:sldId id="28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5865" autoAdjust="0"/>
  </p:normalViewPr>
  <p:slideViewPr>
    <p:cSldViewPr snapToGrid="0">
      <p:cViewPr varScale="1">
        <p:scale>
          <a:sx n="110" d="100"/>
          <a:sy n="110" d="100"/>
        </p:scale>
        <p:origin x="6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1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7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8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2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8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3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4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458E2-F610-4667-A12C-24A78E7740AE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WF on MPE enhancements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OPPO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723" y="313487"/>
            <a:ext cx="11402305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2400" b="1" dirty="0">
                <a:latin typeface="Arial" panose="020B0604020202020204" pitchFamily="34" charset="0"/>
              </a:rPr>
              <a:t>3GPP TSG-RAN WG4 Meeting #</a:t>
            </a:r>
            <a:r>
              <a:rPr lang="en-GB" altLang="zh-CN" sz="2400" b="1" dirty="0" smtClean="0">
                <a:latin typeface="Arial" panose="020B0604020202020204" pitchFamily="34" charset="0"/>
              </a:rPr>
              <a:t>96e</a:t>
            </a:r>
            <a:r>
              <a:rPr lang="en-GB" altLang="zh-CN" sz="2400" b="1" dirty="0">
                <a:latin typeface="Arial" panose="020B0604020202020204" pitchFamily="34" charset="0"/>
              </a:rPr>
              <a:t>	                        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400" b="1" dirty="0">
                <a:latin typeface="Arial" panose="020B0604020202020204" pitchFamily="34" charset="0"/>
              </a:rPr>
              <a:t>R4-2011734</a:t>
            </a:r>
            <a:endParaRPr lang="en-GB" altLang="zh-CN" sz="2400" b="1" dirty="0" smtClean="0">
              <a:latin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GB" altLang="zh-CN" sz="2400" b="1" dirty="0" smtClean="0">
                <a:latin typeface="Arial" panose="020B0604020202020204" pitchFamily="34" charset="0"/>
              </a:rPr>
              <a:t>Electronic Meeting</a:t>
            </a:r>
            <a:r>
              <a:rPr lang="en-GB" altLang="zh-CN" sz="2400" b="1" dirty="0" smtClean="0">
                <a:latin typeface="Arial" panose="020B0604020202020204" pitchFamily="34" charset="0"/>
                <a:ea typeface="MS Mincho" panose="02020609040205080304" pitchFamily="49" charset="-128"/>
              </a:rPr>
              <a:t>, </a:t>
            </a:r>
            <a:r>
              <a:rPr lang="en-GB" altLang="zh-CN" sz="2400" b="1" dirty="0" smtClean="0">
                <a:latin typeface="Arial" panose="020B0604020202020204" pitchFamily="34" charset="0"/>
              </a:rPr>
              <a:t>August 17th – 28th, 2020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81732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PMPR </a:t>
            </a:r>
            <a:r>
              <a:rPr lang="en-US" altLang="zh-CN" sz="3600" dirty="0" smtClean="0">
                <a:latin typeface="Calibri" panose="020F0502020204030204" pitchFamily="34" charset="0"/>
              </a:rPr>
              <a:t>reporting values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900"/>
              </a:spcAft>
            </a:pPr>
            <a:r>
              <a:rPr lang="en-GB" altLang="zh-CN" sz="2400" b="1" u="sng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Issue 1-1: PMPR report bits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742950" lvl="1" indent="-285750" algn="just" hangingPunct="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1: 2 bits (4 values)</a:t>
            </a:r>
            <a:endParaRPr lang="zh-CN" altLang="zh-CN" sz="2000" dirty="0">
              <a:latin typeface="Calibri" panose="020F0502020204030204" pitchFamily="34" charset="0"/>
              <a:ea typeface="MS Mincho" panose="02020609040205080304"/>
              <a:cs typeface="Calibri" panose="020F0502020204030204" pitchFamily="34" charset="0"/>
            </a:endParaRPr>
          </a:p>
          <a:p>
            <a:pPr marL="742950" lvl="1" indent="-285750" algn="just" hangingPunct="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Option 2: 3-bits (8 values) </a:t>
            </a:r>
            <a:endParaRPr lang="zh-CN" altLang="zh-CN" sz="2000" dirty="0">
              <a:latin typeface="Calibri" panose="020F0502020204030204" pitchFamily="34" charset="0"/>
              <a:ea typeface="MS Mincho" panose="02020609040205080304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20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Agreement</a:t>
            </a:r>
            <a:r>
              <a:rPr lang="en-US" altLang="zh-CN" sz="2000" dirty="0">
                <a:solidFill>
                  <a:srgbClr val="0070C0"/>
                </a:solidFill>
                <a:latin typeface="Calibri" panose="020F0502020204030204" pitchFamily="34" charset="0"/>
              </a:rPr>
              <a:t>: Define PMPR reporting with 2 bits</a:t>
            </a:r>
            <a:r>
              <a:rPr lang="en-US" altLang="zh-CN" sz="20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buFont typeface="Symbol" panose="05050102010706020507" pitchFamily="18" charset="2"/>
              <a:buChar char="Þ"/>
            </a:pPr>
            <a:endParaRPr lang="en-US" altLang="zh-CN" sz="2000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r>
              <a:rPr lang="en-GB" altLang="zh-CN" sz="2400" b="1" u="sng" dirty="0"/>
              <a:t>Issue 1-2: PMPR values if report with 2 bits</a:t>
            </a:r>
          </a:p>
          <a:p>
            <a:pPr marL="742950" lvl="1" indent="-285750" algn="just" hangingPunct="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Option 1: {3 ≤ P-MPR &lt; 6, 6 ≤ P-MPR &lt; 9, 9 ≤ P-MPR &lt; 12, P-MPR  ≥  12}</a:t>
            </a:r>
            <a:endParaRPr lang="en-US" altLang="zh-CN" sz="2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20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Agreement</a:t>
            </a:r>
            <a:r>
              <a:rPr lang="en-US" altLang="zh-CN" sz="2000" dirty="0">
                <a:solidFill>
                  <a:srgbClr val="0070C0"/>
                </a:solidFill>
                <a:latin typeface="Calibri" panose="020F0502020204030204" pitchFamily="34" charset="0"/>
              </a:rPr>
              <a:t>: Define PMPR values {3 ≤ P-MPR &lt; 6, 6 ≤ P-MPR &lt; 9, 9 ≤ P-MPR &lt; 12, P-MPR  ≥  12}</a:t>
            </a:r>
          </a:p>
        </p:txBody>
      </p:sp>
    </p:spTree>
    <p:extLst>
      <p:ext uri="{BB962C8B-B14F-4D97-AF65-F5344CB8AC3E}">
        <p14:creationId xmlns:p14="http://schemas.microsoft.com/office/powerpoint/2010/main" val="1811871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Absolute </a:t>
            </a:r>
            <a:r>
              <a:rPr lang="en-US" altLang="zh-CN" sz="3600" dirty="0">
                <a:latin typeface="Calibri" panose="020F0502020204030204" pitchFamily="34" charset="0"/>
              </a:rPr>
              <a:t>PMPR trigger threshold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rmAutofit/>
          </a:bodyPr>
          <a:lstStyle/>
          <a:p>
            <a:r>
              <a:rPr lang="en-GB" altLang="zh-CN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2-1: How many values are needed for absolute PMPR trigger threshold</a:t>
            </a:r>
            <a:endParaRPr lang="zh-CN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1: 3 values, e.g. {1dB, 3dB, 6dB}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2: 4 values, e.g. {3dB, 6dB, 9dB, 12dB}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3: 8 values, e.g. {3dB, 6dB, 9dB, 12dB, 15dB, 18dB, 21dB, infinity}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en-US" altLang="zh-CN" sz="18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{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3dB, 6dB, 9dB, 12dB} is adopted as the absolute PMPR trigger threshold for “2-bits PMPR”.</a:t>
            </a:r>
          </a:p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Clarify to RAN2 that the absolute triggered threshold is optionally configured by NW</a:t>
            </a: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field is absent, the absolute event-triggered PMPR reporting is not enabled by the network.</a:t>
            </a:r>
          </a:p>
          <a:p>
            <a:pPr algn="just"/>
            <a:endParaRPr lang="en-US" altLang="zh-CN" sz="18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2-2: Whether 0dB absolute PMPR threshold shall also be defined</a:t>
            </a:r>
            <a:endParaRPr lang="zh-CN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1: Yes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2: No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Agreement: 0dB absolute PMPR threshold is not defined</a:t>
            </a: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1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981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Relative </a:t>
            </a:r>
            <a:r>
              <a:rPr lang="en-US" altLang="zh-CN" sz="3600" dirty="0">
                <a:latin typeface="Calibri" panose="020F0502020204030204" pitchFamily="34" charset="0"/>
              </a:rPr>
              <a:t>PMPR trigger threshold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Autofit/>
          </a:bodyPr>
          <a:lstStyle/>
          <a:p>
            <a:r>
              <a:rPr lang="en-GB" altLang="zh-CN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3-1: Whether to overturn the previous agreement “Relative PMPR threshold is introduced as an additional complimentary to the previously agreed absolute P-MPR threshold</a:t>
            </a:r>
            <a:r>
              <a:rPr lang="en-GB" altLang="zh-CN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1: Yes, remove relative PMPR threshold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2: No, keep relative PMPR threshold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Relative 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PMPR threshold is kept</a:t>
            </a: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buFont typeface="Symbol" panose="05050102010706020507" pitchFamily="18" charset="2"/>
              <a:buChar char="Þ"/>
            </a:pPr>
            <a:endParaRPr lang="en-US" altLang="zh-CN" sz="18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2000" b="1" u="sng" dirty="0"/>
              <a:t>Issue 3-2: Relative PMPR threshold </a:t>
            </a:r>
            <a:endParaRPr lang="zh-CN" altLang="zh-CN" sz="2000" dirty="0"/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1: {3dB, 6dB, 9dB, infinity}</a:t>
            </a:r>
          </a:p>
          <a:p>
            <a:pPr lvl="1" hangingPunct="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2: {1, 3, 6, 9}dB, 12dB can also be considered</a:t>
            </a: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Define relative PMPR threshold as {1dB, 3dB, 6dB, infinity};</a:t>
            </a:r>
          </a:p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Clarify to RAN2 that the relative triggered threshold is optionally configured by NW.</a:t>
            </a:r>
          </a:p>
          <a:p>
            <a:pPr marL="0" indent="0" algn="just">
              <a:buNone/>
            </a:pPr>
            <a:endParaRPr lang="en-US" altLang="zh-CN" sz="1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051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Relation </a:t>
            </a:r>
            <a:r>
              <a:rPr lang="en-US" altLang="zh-CN" sz="3600" dirty="0">
                <a:latin typeface="Calibri" panose="020F0502020204030204" pitchFamily="34" charset="0"/>
              </a:rPr>
              <a:t>between Absolute and Relative PMPR trigger threshold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Autofit/>
          </a:bodyPr>
          <a:lstStyle/>
          <a:p>
            <a:r>
              <a:rPr lang="en-GB" altLang="zh-CN" sz="18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</a:t>
            </a:r>
            <a:r>
              <a:rPr lang="en-GB" altLang="zh-CN" sz="18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4-1: Whether </a:t>
            </a:r>
            <a:r>
              <a:rPr lang="en-GB" altLang="zh-CN" sz="1800" b="1" u="sng" dirty="0">
                <a:latin typeface="Calibri" panose="020F0502020204030204" pitchFamily="34" charset="0"/>
                <a:cs typeface="Calibri" panose="020F0502020204030204" pitchFamily="34" charset="0"/>
              </a:rPr>
              <a:t>it is agreeable that “relative event-triggered reporting is only sent after the first P-MPR is reported based on absolute event-triggered reporting”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1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</a:t>
            </a:r>
            <a:r>
              <a:rPr lang="en-US" altLang="zh-CN" sz="1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agreed that “relative event-triggered reporting is only sent after the first P-MPR is reported based on absolute event-triggered reporting</a:t>
            </a: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”.</a:t>
            </a:r>
          </a:p>
          <a:p>
            <a:pPr algn="just">
              <a:buFont typeface="Symbol" panose="05050102010706020507" pitchFamily="18" charset="2"/>
              <a:buChar char="Þ"/>
            </a:pPr>
            <a:endParaRPr lang="en-US" altLang="zh-CN" sz="16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18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4-2</a:t>
            </a:r>
            <a:r>
              <a:rPr lang="en-GB" altLang="zh-CN" sz="18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: Whether </a:t>
            </a:r>
            <a:r>
              <a:rPr lang="en-GB" altLang="zh-CN" sz="1800" b="1" u="sng" dirty="0">
                <a:latin typeface="Calibri" panose="020F0502020204030204" pitchFamily="34" charset="0"/>
                <a:cs typeface="Calibri" panose="020F0502020204030204" pitchFamily="34" charset="0"/>
              </a:rPr>
              <a:t>it is agreeable that “relative P-MPR triggered reporting has its own relative configurable threshold(s) and the first relative triggered report is compared to the absolute P-MPR triggered reporting and after that it can be compared to the previous relative P-MPR triggered report”</a:t>
            </a:r>
            <a:endParaRPr lang="zh-CN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1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</a:t>
            </a:r>
            <a:r>
              <a:rPr lang="en-US" altLang="zh-CN" sz="1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agreed that “relative P-MPR triggered reporting has its own relative configurable threshold(s) and the first relative triggered report is compared to the absolute P-MPR triggered reporting and after that it can be compared to the previous relative P-MPR triggered report</a:t>
            </a: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”.</a:t>
            </a:r>
          </a:p>
          <a:p>
            <a:pPr algn="just">
              <a:buFont typeface="Symbol" panose="05050102010706020507" pitchFamily="18" charset="2"/>
              <a:buChar char="Þ"/>
            </a:pPr>
            <a:endParaRPr lang="en-US" altLang="zh-CN" sz="16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18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Issue 4-3: Whether it is agreeable that “Separate relative configurable thresholds are defined for a case that needed P-MPR increases and needed P-MPR decreases”</a:t>
            </a:r>
            <a:endParaRPr lang="zh-CN" altLang="zh-CN" sz="1800" b="1" u="sng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agreement.</a:t>
            </a:r>
            <a:endParaRPr lang="en-US" altLang="zh-CN" sz="1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723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Absolute </a:t>
            </a:r>
            <a:r>
              <a:rPr lang="en-US" altLang="zh-CN" sz="3600" dirty="0">
                <a:latin typeface="Calibri" panose="020F0502020204030204" pitchFamily="34" charset="0"/>
              </a:rPr>
              <a:t>prohibit timer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rmAutofit/>
          </a:bodyPr>
          <a:lstStyle/>
          <a:p>
            <a:r>
              <a:rPr lang="en-GB" altLang="zh-CN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5-1:	Absolute prohibit timer values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1: {10, 20, 50, 100, 150, 200, 500, 1000} 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view</a:t>
            </a:r>
          </a:p>
          <a:p>
            <a:pPr marL="0" indent="0" algn="just">
              <a:buNone/>
            </a:pPr>
            <a:endParaRPr lang="en-US" altLang="zh-CN" sz="20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2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en-US" altLang="zh-CN" sz="20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altLang="zh-CN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PMPR absolute prohibit timer values are defined as {sf0, sf10, sf20, sf50, sf100, sf200, sf500, sf1000}, i.e. same as PHR reporting prohibit timer.</a:t>
            </a:r>
          </a:p>
        </p:txBody>
      </p:sp>
    </p:spTree>
    <p:extLst>
      <p:ext uri="{BB962C8B-B14F-4D97-AF65-F5344CB8AC3E}">
        <p14:creationId xmlns:p14="http://schemas.microsoft.com/office/powerpoint/2010/main" val="2498213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Relation </a:t>
            </a:r>
            <a:r>
              <a:rPr lang="en-US" altLang="zh-CN" sz="3600" dirty="0">
                <a:latin typeface="Calibri" panose="020F0502020204030204" pitchFamily="34" charset="0"/>
              </a:rPr>
              <a:t>between PMPR and PHR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rmAutofit/>
          </a:bodyPr>
          <a:lstStyle/>
          <a:p>
            <a:r>
              <a:rPr lang="en-GB" altLang="zh-CN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6-1: Whether it is agreeable that “P-MPR value in the reporting needs to be consistent with PHR in the time domain”.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A: Yes</a:t>
            </a:r>
          </a:p>
          <a:p>
            <a:pPr lvl="1" hangingPunct="0"/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view</a:t>
            </a:r>
          </a:p>
          <a:p>
            <a:pPr marL="0" indent="0" algn="just">
              <a:buNone/>
            </a:pPr>
            <a:endParaRPr lang="en-US" altLang="zh-CN" sz="20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2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en-US" altLang="zh-CN" sz="20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altLang="zh-CN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agreed that “P-MPR value in the reporting needs to be consistent with PHR in the time domain”.</a:t>
            </a:r>
          </a:p>
        </p:txBody>
      </p:sp>
    </p:spTree>
    <p:extLst>
      <p:ext uri="{BB962C8B-B14F-4D97-AF65-F5344CB8AC3E}">
        <p14:creationId xmlns:p14="http://schemas.microsoft.com/office/powerpoint/2010/main" val="412024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RAN4 </a:t>
            </a:r>
            <a:r>
              <a:rPr lang="en-US" altLang="zh-CN" sz="3600" dirty="0">
                <a:latin typeface="Calibri" panose="020F0502020204030204" pitchFamily="34" charset="0"/>
              </a:rPr>
              <a:t>spec changes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Autofit/>
          </a:bodyPr>
          <a:lstStyle/>
          <a:p>
            <a:r>
              <a:rPr lang="en-GB" altLang="zh-CN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Issue 7-1: Whether it is needed to change 38.101-2 for PMPR reporting, and how to change 38.101-2 for PMPR reporting</a:t>
            </a:r>
            <a:r>
              <a:rPr lang="zh-CN" altLang="zh-CN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？</a:t>
            </a:r>
            <a:endParaRPr lang="zh-CN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1: No need to change 38.101-2</a:t>
            </a:r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2: Introduce requirements to TS38.101-2</a:t>
            </a:r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3: Change 38.101-2 as 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below…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4: Change 38.101-2 as 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below…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en-US" altLang="zh-CN" sz="1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altLang="zh-CN" sz="1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Agreement</a:t>
            </a:r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en-US" altLang="zh-CN" sz="18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agreed that Option 4 can be used as starting point for the changes to 38.101-2, and take following into account.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Revise </a:t>
            </a:r>
            <a:r>
              <a:rPr lang="en-US" altLang="zh-CN" sz="1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“for scheduling decisions” to “for network’s decision making”.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</a:t>
            </a:r>
            <a:r>
              <a:rPr lang="en-US" altLang="zh-CN" sz="1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clear that P-MPR reporting is an optional feature and if UE supports this feature then PMPR will be reported when the trigger conditions are met</a:t>
            </a:r>
            <a:r>
              <a:rPr lang="en-US" altLang="zh-CN" sz="1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1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RAN4 understanding that PMPR reporting should be per CC basis, i.e. UE will report PMPR at each affected UL carrier.</a:t>
            </a:r>
          </a:p>
        </p:txBody>
      </p:sp>
    </p:spTree>
    <p:extLst>
      <p:ext uri="{BB962C8B-B14F-4D97-AF65-F5344CB8AC3E}">
        <p14:creationId xmlns:p14="http://schemas.microsoft.com/office/powerpoint/2010/main" val="1329915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E9A726-D3FC-4410-89C5-A31EED03578A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0883a3d-d9ca-4df6-acbe-7b30e0af9c96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1C1440B-01E9-494E-A009-2779B18DCD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3E483B-2047-43AB-8640-7197B0E988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2116</TotalTime>
  <Words>868</Words>
  <Application>Microsoft Office PowerPoint</Application>
  <PresentationFormat>宽屏</PresentationFormat>
  <Paragraphs>74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MS Mincho</vt:lpstr>
      <vt:lpstr>等线</vt:lpstr>
      <vt:lpstr>等线 Light</vt:lpstr>
      <vt:lpstr>宋体</vt:lpstr>
      <vt:lpstr>Arial</vt:lpstr>
      <vt:lpstr>Calibri</vt:lpstr>
      <vt:lpstr>Symbol</vt:lpstr>
      <vt:lpstr>Wingdings</vt:lpstr>
      <vt:lpstr>Office 主题​​</vt:lpstr>
      <vt:lpstr>WF on MPE enhancements</vt:lpstr>
      <vt:lpstr>PMPR reporting values</vt:lpstr>
      <vt:lpstr>Absolute PMPR trigger threshold</vt:lpstr>
      <vt:lpstr>Relative PMPR trigger threshold</vt:lpstr>
      <vt:lpstr>Relation between Absolute and Relative PMPR trigger threshold</vt:lpstr>
      <vt:lpstr>Absolute prohibit timer</vt:lpstr>
      <vt:lpstr>Relation between PMPR and PHR</vt:lpstr>
      <vt:lpstr>RAN4 spec changes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MPE solutions</dc:title>
  <dc:creator>OPPO Jinqiang</dc:creator>
  <cp:lastModifiedBy>OPPO</cp:lastModifiedBy>
  <cp:revision>149</cp:revision>
  <dcterms:created xsi:type="dcterms:W3CDTF">2020-02-29T10:18:11Z</dcterms:created>
  <dcterms:modified xsi:type="dcterms:W3CDTF">2020-08-27T02:41:04Z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</Properties>
</file>