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57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55" autoAdjust="0"/>
    <p:restoredTop sz="94660"/>
  </p:normalViewPr>
  <p:slideViewPr>
    <p:cSldViewPr snapToGrid="0">
      <p:cViewPr>
        <p:scale>
          <a:sx n="61" d="100"/>
          <a:sy n="61" d="100"/>
        </p:scale>
        <p:origin x="-614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#96-e</a:t>
            </a:r>
          </a:p>
          <a:p>
            <a:pPr lvl="0"/>
            <a:r>
              <a:rPr lang="en-US" altLang="ja-JP" dirty="0"/>
              <a:t>Electronic Meeting, </a:t>
            </a:r>
            <a:r>
              <a:rPr lang="en-GB" altLang="zh-CN" dirty="0"/>
              <a:t>17</a:t>
            </a:r>
            <a:r>
              <a:rPr lang="en-GB" altLang="zh-CN" baseline="30000" dirty="0"/>
              <a:t>th</a:t>
            </a:r>
            <a:r>
              <a:rPr lang="en-GB" altLang="zh-CN" dirty="0"/>
              <a:t> – 28</a:t>
            </a:r>
            <a:r>
              <a:rPr lang="en-GB" altLang="zh-CN" baseline="30000" dirty="0"/>
              <a:t>th</a:t>
            </a:r>
            <a:r>
              <a:rPr lang="en-GB" altLang="zh-CN" dirty="0"/>
              <a:t> August, 2020</a:t>
            </a:r>
            <a:endParaRPr lang="en-US" altLang="ja-JP" dirty="0"/>
          </a:p>
          <a:p>
            <a:pPr lvl="0"/>
            <a:r>
              <a:rPr lang="sv-SE" altLang="ja-JP" dirty="0"/>
              <a:t>Agenda item:	7.3.4</a:t>
            </a:r>
            <a:r>
              <a:rPr lang="en-US" altLang="ja-JP" dirty="0"/>
              <a:t>.1</a:t>
            </a:r>
            <a:endParaRPr lang="sv-SE" altLang="ja-JP" dirty="0"/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/>
              <a:t>R4-20</a:t>
            </a:r>
            <a:r>
              <a:rPr lang="en-US" altLang="ja-JP" dirty="0"/>
              <a:t>11714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5400" dirty="0"/>
              <a:t>W</a:t>
            </a:r>
            <a:r>
              <a:rPr lang="en-US" altLang="zh-CN" sz="5400" dirty="0"/>
              <a:t>F</a:t>
            </a:r>
            <a:r>
              <a:rPr lang="en-US" altLang="ja-JP" sz="5400" dirty="0"/>
              <a:t> on NR-V2X switching period</a:t>
            </a:r>
            <a:endParaRPr kumimoji="1" lang="ja-JP" altLang="en-US" sz="54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/>
              <a:t>CATT, …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2354" y="136526"/>
            <a:ext cx="10515600" cy="652306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dirty="0"/>
              <a:t>Background (1)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852369"/>
            <a:ext cx="10515600" cy="6005631"/>
          </a:xfrm>
        </p:spPr>
        <p:txBody>
          <a:bodyPr>
            <a:normAutofit/>
          </a:bodyPr>
          <a:lstStyle/>
          <a:p>
            <a:pPr marL="0" lvl="1" indent="0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None/>
            </a:pPr>
            <a:r>
              <a:rPr lang="en-GB" altLang="zh-CN" sz="2800" dirty="0"/>
              <a:t>The following scheduling restriction was agreed in RRM session as per 38.133: </a:t>
            </a:r>
          </a:p>
          <a:p>
            <a:pPr marL="457200" lvl="1" indent="0" hangingPunct="0">
              <a:lnSpc>
                <a:spcPct val="120000"/>
              </a:lnSpc>
              <a:buNone/>
            </a:pPr>
            <a:r>
              <a:rPr lang="en-US" altLang="zh-CN" sz="1800" i="1" dirty="0">
                <a:ea typeface="MS Mincho"/>
              </a:rPr>
              <a:t>When switch from E-UTRA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to NR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occurs in NR slot ‘n’, </a:t>
            </a:r>
          </a:p>
          <a:p>
            <a:pPr marL="457200" lvl="1" indent="0" hangingPunct="0">
              <a:lnSpc>
                <a:spcPct val="120000"/>
              </a:lnSpc>
              <a:buNone/>
            </a:pPr>
            <a:r>
              <a:rPr lang="en-US" altLang="zh-CN" sz="1800" i="1" dirty="0">
                <a:ea typeface="MS Mincho"/>
              </a:rPr>
              <a:t>-	UE is not expected to transmit or receive on NR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on the slot ‘n’.</a:t>
            </a:r>
          </a:p>
          <a:p>
            <a:pPr marL="457200" lvl="1" indent="0" hangingPunct="0">
              <a:lnSpc>
                <a:spcPct val="120000"/>
              </a:lnSpc>
              <a:buNone/>
            </a:pPr>
            <a:r>
              <a:rPr lang="en-US" altLang="zh-CN" sz="1800" i="1" dirty="0">
                <a:ea typeface="MS Mincho"/>
              </a:rPr>
              <a:t>When switch from NR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to E-UTRA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occurs in NR slot ‘n-1’, </a:t>
            </a:r>
          </a:p>
          <a:p>
            <a:pPr marL="457200" lvl="1" indent="0" hangingPunct="0">
              <a:lnSpc>
                <a:spcPct val="120000"/>
              </a:lnSpc>
              <a:buNone/>
            </a:pPr>
            <a:r>
              <a:rPr lang="en-US" altLang="zh-CN" sz="1800" i="1" dirty="0">
                <a:ea typeface="MS Mincho"/>
              </a:rPr>
              <a:t>-	 UE is not expected to transmit or receive on NR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on the slot ‘n-1’. </a:t>
            </a:r>
          </a:p>
          <a:p>
            <a:pPr marL="457200" lvl="1" indent="0" hangingPunct="0">
              <a:lnSpc>
                <a:spcPct val="120000"/>
              </a:lnSpc>
              <a:buNone/>
            </a:pPr>
            <a:r>
              <a:rPr lang="en-US" altLang="zh-CN" sz="1800" i="1" dirty="0">
                <a:ea typeface="MS Mincho"/>
              </a:rPr>
              <a:t>When switch from NR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to E-UTRA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occurs in E-UTRA </a:t>
            </a:r>
            <a:r>
              <a:rPr lang="en-US" altLang="zh-CN" sz="1800" i="1" dirty="0" err="1">
                <a:ea typeface="MS Mincho"/>
              </a:rPr>
              <a:t>subframe</a:t>
            </a:r>
            <a:r>
              <a:rPr lang="en-US" altLang="zh-CN" sz="1800" i="1" dirty="0">
                <a:ea typeface="MS Mincho"/>
              </a:rPr>
              <a:t> ‘n’, </a:t>
            </a:r>
          </a:p>
          <a:p>
            <a:pPr marL="457200" lvl="1" indent="0" hangingPunct="0">
              <a:lnSpc>
                <a:spcPct val="120000"/>
              </a:lnSpc>
              <a:buNone/>
            </a:pPr>
            <a:r>
              <a:rPr lang="en-US" altLang="zh-CN" sz="1800" i="1" dirty="0">
                <a:ea typeface="MS Mincho"/>
              </a:rPr>
              <a:t>-	UE is not expected to transmit or receive on E-UTRA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on the </a:t>
            </a:r>
            <a:r>
              <a:rPr lang="en-US" altLang="zh-CN" sz="1800" i="1" dirty="0" err="1">
                <a:ea typeface="MS Mincho"/>
              </a:rPr>
              <a:t>subframe</a:t>
            </a:r>
            <a:r>
              <a:rPr lang="en-US" altLang="zh-CN" sz="1800" i="1" dirty="0">
                <a:ea typeface="MS Mincho"/>
              </a:rPr>
              <a:t> ‘n’.</a:t>
            </a:r>
          </a:p>
          <a:p>
            <a:pPr marL="457200" lvl="1" indent="0" hangingPunct="0">
              <a:lnSpc>
                <a:spcPct val="120000"/>
              </a:lnSpc>
              <a:buNone/>
            </a:pPr>
            <a:r>
              <a:rPr lang="en-US" altLang="zh-CN" sz="1800" i="1" dirty="0">
                <a:ea typeface="MS Mincho"/>
              </a:rPr>
              <a:t>When switch from E-UTRA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to NR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occurs in E-UTRA </a:t>
            </a:r>
            <a:r>
              <a:rPr lang="en-US" altLang="zh-CN" sz="1800" i="1" dirty="0" err="1">
                <a:ea typeface="MS Mincho"/>
              </a:rPr>
              <a:t>subframe</a:t>
            </a:r>
            <a:r>
              <a:rPr lang="en-US" altLang="zh-CN" sz="1800" i="1" dirty="0">
                <a:ea typeface="MS Mincho"/>
              </a:rPr>
              <a:t> ‘n-1’, </a:t>
            </a:r>
          </a:p>
          <a:p>
            <a:pPr marL="457200" lvl="1" indent="0" hangingPunct="0">
              <a:lnSpc>
                <a:spcPct val="120000"/>
              </a:lnSpc>
              <a:buNone/>
            </a:pPr>
            <a:r>
              <a:rPr lang="en-US" altLang="zh-CN" sz="1800" i="1" dirty="0">
                <a:ea typeface="MS Mincho"/>
              </a:rPr>
              <a:t>-	UE is not expected to transmit or receive E-UTRA on V2X </a:t>
            </a:r>
            <a:r>
              <a:rPr lang="en-US" altLang="zh-CN" sz="1800" i="1" dirty="0" err="1">
                <a:ea typeface="MS Mincho"/>
              </a:rPr>
              <a:t>sidelink</a:t>
            </a:r>
            <a:r>
              <a:rPr lang="en-US" altLang="zh-CN" sz="1800" i="1" dirty="0">
                <a:ea typeface="MS Mincho"/>
              </a:rPr>
              <a:t> on the </a:t>
            </a:r>
            <a:r>
              <a:rPr lang="en-US" altLang="zh-CN" sz="1800" i="1" dirty="0" err="1">
                <a:ea typeface="MS Mincho"/>
              </a:rPr>
              <a:t>subframe</a:t>
            </a:r>
            <a:r>
              <a:rPr lang="en-US" altLang="zh-CN" sz="1800" i="1" dirty="0">
                <a:ea typeface="MS Mincho"/>
              </a:rPr>
              <a:t> ‘n-1’.</a:t>
            </a:r>
          </a:p>
        </p:txBody>
      </p:sp>
    </p:spTree>
    <p:extLst>
      <p:ext uri="{BB962C8B-B14F-4D97-AF65-F5344CB8AC3E}">
        <p14:creationId xmlns:p14="http://schemas.microsoft.com/office/powerpoint/2010/main" val="921557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2354" y="136526"/>
            <a:ext cx="10515600" cy="652306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dirty="0"/>
              <a:t>Background (2)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852369"/>
            <a:ext cx="10515600" cy="6005631"/>
          </a:xfrm>
        </p:spPr>
        <p:txBody>
          <a:bodyPr>
            <a:normAutofit fontScale="92500" lnSpcReduction="10000"/>
          </a:bodyPr>
          <a:lstStyle/>
          <a:p>
            <a:pPr marL="0" lvl="1" indent="0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None/>
            </a:pPr>
            <a:r>
              <a:rPr lang="en-GB" altLang="zh-CN" sz="2800" dirty="0"/>
              <a:t>The following options for switching period were discussed in the 1st round as per [1]:</a:t>
            </a:r>
          </a:p>
          <a:p>
            <a:pPr marL="800100" lvl="1" indent="-342900" hangingPunct="0">
              <a:lnSpc>
                <a:spcPct val="130000"/>
              </a:lnSpc>
              <a:spcAft>
                <a:spcPts val="900"/>
              </a:spcAft>
              <a:buFont typeface="Symbol"/>
              <a:buChar char=""/>
            </a:pPr>
            <a:r>
              <a:rPr lang="en-GB" altLang="zh-CN" sz="2000" dirty="0">
                <a:ea typeface="MS Mincho"/>
              </a:rPr>
              <a:t>Option 1: Switching period is placed at NR slot and the guard symbol at LTE side can also be utilized </a:t>
            </a:r>
            <a:endParaRPr lang="zh-CN" altLang="zh-CN" sz="2000" dirty="0">
              <a:ea typeface="MS Mincho"/>
            </a:endParaRPr>
          </a:p>
          <a:p>
            <a:pPr marL="800100" lvl="1" indent="-342900" hangingPunct="0">
              <a:lnSpc>
                <a:spcPct val="120000"/>
              </a:lnSpc>
              <a:buFont typeface="Symbol"/>
              <a:buChar char=""/>
            </a:pPr>
            <a:r>
              <a:rPr lang="en-GB" altLang="zh-CN" sz="2000" dirty="0">
                <a:ea typeface="MS Mincho"/>
              </a:rPr>
              <a:t>Option 2: </a:t>
            </a:r>
            <a:r>
              <a:rPr lang="en-US" altLang="zh-CN" sz="2000" kern="100" dirty="0"/>
              <a:t>The whole switching time including switching period as well as transient periods shall be placed at the previous E-UTRA sub-frame or NR slot</a:t>
            </a:r>
            <a:endParaRPr lang="zh-CN" altLang="zh-CN" sz="2000" dirty="0">
              <a:ea typeface="MS Mincho"/>
            </a:endParaRPr>
          </a:p>
          <a:p>
            <a:pPr marL="800100" lvl="1" indent="-342900" hangingPunct="0">
              <a:lnSpc>
                <a:spcPct val="120000"/>
              </a:lnSpc>
              <a:buFont typeface="Symbol"/>
              <a:buChar char=""/>
            </a:pPr>
            <a:r>
              <a:rPr lang="en-GB" altLang="zh-CN" sz="2000" dirty="0">
                <a:ea typeface="MS Mincho"/>
              </a:rPr>
              <a:t>Option 3: Do not specify switching time RF requirement, use RRM requirement in 38.133 clause 12.9.1 to verify the LTE-NR </a:t>
            </a:r>
            <a:r>
              <a:rPr lang="en-GB" altLang="zh-CN" sz="2000" dirty="0" err="1">
                <a:ea typeface="MS Mincho"/>
              </a:rPr>
              <a:t>Tx</a:t>
            </a:r>
            <a:r>
              <a:rPr lang="en-GB" altLang="zh-CN" sz="2000" dirty="0">
                <a:ea typeface="MS Mincho"/>
              </a:rPr>
              <a:t> switching requirement.  </a:t>
            </a:r>
            <a:endParaRPr lang="zh-CN" altLang="zh-CN" sz="2000" dirty="0">
              <a:ea typeface="MS Mincho"/>
            </a:endParaRPr>
          </a:p>
          <a:p>
            <a:pPr marL="800100" lvl="1" indent="-342900" hangingPunct="0">
              <a:lnSpc>
                <a:spcPct val="120000"/>
              </a:lnSpc>
              <a:buFont typeface="Symbol"/>
              <a:buChar char=""/>
            </a:pPr>
            <a:r>
              <a:rPr lang="en-GB" altLang="zh-CN" sz="2000" dirty="0">
                <a:ea typeface="MS Mincho"/>
              </a:rPr>
              <a:t>Option 4: LTE-NR </a:t>
            </a:r>
            <a:r>
              <a:rPr lang="en-GB" altLang="zh-CN" sz="2000" dirty="0" err="1">
                <a:ea typeface="MS Mincho"/>
              </a:rPr>
              <a:t>Tx</a:t>
            </a:r>
            <a:r>
              <a:rPr lang="en-GB" altLang="zh-CN" sz="2000" dirty="0">
                <a:ea typeface="MS Mincho"/>
              </a:rPr>
              <a:t> Switching time requirement is specified as a package in the following:</a:t>
            </a:r>
            <a:endParaRPr lang="zh-CN" altLang="zh-CN" sz="2000" dirty="0">
              <a:ea typeface="MS Mincho"/>
            </a:endParaRPr>
          </a:p>
          <a:p>
            <a:pPr marL="1200150" lvl="2" indent="-285750" hangingPunct="0">
              <a:lnSpc>
                <a:spcPct val="120000"/>
              </a:lnSpc>
              <a:buFont typeface="Times New Roman"/>
              <a:buChar char="-"/>
            </a:pPr>
            <a:r>
              <a:rPr lang="en-GB" altLang="zh-CN" sz="1600" dirty="0">
                <a:ea typeface="Times New Roman"/>
              </a:rPr>
              <a:t>Switching time requirement in RF spec (38.101) is 150us</a:t>
            </a:r>
            <a:endParaRPr lang="zh-CN" altLang="zh-CN" sz="1600" dirty="0">
              <a:ea typeface="Times New Roman"/>
            </a:endParaRPr>
          </a:p>
          <a:p>
            <a:pPr marL="1200150" lvl="2" indent="-285750" hangingPunct="0">
              <a:lnSpc>
                <a:spcPct val="120000"/>
              </a:lnSpc>
              <a:buFont typeface="Times New Roman"/>
              <a:buChar char="-"/>
            </a:pPr>
            <a:r>
              <a:rPr lang="en-GB" altLang="zh-CN" sz="1600" dirty="0">
                <a:ea typeface="Times New Roman"/>
              </a:rPr>
              <a:t>If UE supports this feature: “Support of fewer than 14 consecutive </a:t>
            </a:r>
            <a:r>
              <a:rPr lang="en-GB" altLang="zh-CN" sz="1600" dirty="0" err="1">
                <a:ea typeface="Times New Roman"/>
              </a:rPr>
              <a:t>sidelink</a:t>
            </a:r>
            <a:r>
              <a:rPr lang="en-GB" altLang="zh-CN" sz="1600" dirty="0">
                <a:ea typeface="Times New Roman"/>
              </a:rPr>
              <a:t> symbols in a slot”, the switching time requirement can be verified by configuring smaller number of consecutive symbols in a slot, and UE has to satisfy the 150us switching time requirement.</a:t>
            </a:r>
            <a:endParaRPr lang="zh-CN" altLang="zh-CN" sz="1600" dirty="0">
              <a:ea typeface="Times New Roman"/>
            </a:endParaRPr>
          </a:p>
          <a:p>
            <a:pPr marL="1200150" lvl="2" indent="-285750" hangingPunct="0">
              <a:lnSpc>
                <a:spcPct val="120000"/>
              </a:lnSpc>
              <a:buFont typeface="Times New Roman"/>
              <a:buChar char="-"/>
            </a:pPr>
            <a:r>
              <a:rPr lang="en-GB" altLang="zh-CN" sz="1600" dirty="0">
                <a:ea typeface="Times New Roman"/>
              </a:rPr>
              <a:t>If UE doesn’t support this feature: “Support of fewer than 14 consecutive </a:t>
            </a:r>
            <a:r>
              <a:rPr lang="en-GB" altLang="zh-CN" sz="1600" dirty="0" err="1">
                <a:ea typeface="Times New Roman"/>
              </a:rPr>
              <a:t>sidelink</a:t>
            </a:r>
            <a:r>
              <a:rPr lang="en-GB" altLang="zh-CN" sz="1600" dirty="0">
                <a:ea typeface="Times New Roman"/>
              </a:rPr>
              <a:t> symbols in a slot”, the switching time requirement is considered as satisfied when UE satisfied the corresponding scheduling restriction requirement in 38.133 clause 12.9.1.    </a:t>
            </a:r>
            <a:endParaRPr lang="zh-CN" altLang="zh-CN" sz="1600" dirty="0">
              <a:effectLst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67496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56147"/>
            <a:ext cx="11273436" cy="664659"/>
          </a:xfrm>
        </p:spPr>
        <p:txBody>
          <a:bodyPr>
            <a:normAutofit/>
          </a:bodyPr>
          <a:lstStyle/>
          <a:p>
            <a:pPr algn="ctr"/>
            <a:r>
              <a:rPr lang="en-GB" altLang="ja-JP" sz="4000" dirty="0"/>
              <a:t>Switching period</a:t>
            </a:r>
            <a:endParaRPr kumimoji="1" lang="ja-JP" altLang="en-US" sz="40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312376" y="388476"/>
            <a:ext cx="11718758" cy="6240380"/>
          </a:xfrm>
        </p:spPr>
        <p:txBody>
          <a:bodyPr>
            <a:no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GB" altLang="zh-CN" sz="1200" dirty="0"/>
              <a:t>The </a:t>
            </a:r>
            <a:r>
              <a:rPr lang="en-US" altLang="zh-CN" sz="1200" dirty="0"/>
              <a:t>candidate options for the 2</a:t>
            </a:r>
            <a:r>
              <a:rPr lang="en-US" altLang="zh-CN" sz="1200" baseline="30000" dirty="0"/>
              <a:t>nd</a:t>
            </a:r>
            <a:r>
              <a:rPr lang="en-US" altLang="zh-CN" sz="1200" dirty="0"/>
              <a:t> round:</a:t>
            </a:r>
            <a:endParaRPr lang="en-GB" altLang="zh-CN" sz="1200" dirty="0"/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1200" dirty="0"/>
              <a:t>Option 1: Switching period is placed at NR slot and the guard symbol at LTE side can also be utilized.</a:t>
            </a:r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1200" dirty="0"/>
              <a:t>Option 1</a:t>
            </a:r>
            <a:r>
              <a:rPr lang="en-US" altLang="zh-CN" sz="1200" dirty="0"/>
              <a:t>a</a:t>
            </a:r>
            <a:r>
              <a:rPr lang="en-GB" altLang="zh-CN" sz="1200" dirty="0"/>
              <a:t>: The whole switching time including transient period should be placed at NR slot.</a:t>
            </a:r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200" kern="100" dirty="0"/>
              <a:t>Option 2: The whole switching time including switching period shall be placed at the previous E-UTRA sub-frame or NR slot.</a:t>
            </a:r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92D050"/>
                </a:solidFill>
              </a:rPr>
              <a:t>Option2a: Switching period is placed at the last slot/SF of the RAT UE switches from or placed at the first slot/SF of the RAT UE switches to. Choosing which RAT to place the switching period in is up to UE implementation [Qualcomm]</a:t>
            </a:r>
            <a:endParaRPr lang="en-US" altLang="zh-CN" sz="1200" dirty="0">
              <a:ea typeface="MS Mincho"/>
            </a:endParaRPr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1200" dirty="0"/>
              <a:t>Option 3: Do not specify switching time RF requirement, use RRM requirement in 38.133 clause 12.9.1 to verify the LTE-NR </a:t>
            </a:r>
            <a:r>
              <a:rPr lang="en-GB" altLang="zh-CN" sz="1200" dirty="0" err="1"/>
              <a:t>Tx</a:t>
            </a:r>
            <a:r>
              <a:rPr lang="en-GB" altLang="zh-CN" sz="1200" dirty="0"/>
              <a:t> switching requirement.  </a:t>
            </a:r>
            <a:endParaRPr lang="zh-CN" altLang="zh-CN" sz="1200" dirty="0"/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1200" dirty="0"/>
              <a:t>Option 4: LTE-NR Tx Switching time requirement is specified as a package in the following:</a:t>
            </a:r>
          </a:p>
          <a:p>
            <a:pPr marL="1257300" lvl="3" indent="-342900">
              <a:lnSpc>
                <a:spcPct val="100000"/>
              </a:lnSpc>
              <a:spcBef>
                <a:spcPts val="1000"/>
              </a:spcBef>
            </a:pPr>
            <a:r>
              <a:rPr lang="en-GB" altLang="zh-CN" sz="1200" dirty="0"/>
              <a:t>Switching time requirement in RF spec (38.101) is 150us</a:t>
            </a:r>
            <a:endParaRPr lang="zh-CN" altLang="zh-CN" sz="1200" dirty="0"/>
          </a:p>
          <a:p>
            <a:pPr marL="1257300" lvl="3" indent="-342900">
              <a:lnSpc>
                <a:spcPct val="100000"/>
              </a:lnSpc>
              <a:spcBef>
                <a:spcPts val="1000"/>
              </a:spcBef>
            </a:pPr>
            <a:r>
              <a:rPr lang="en-GB" altLang="zh-CN" sz="1200" dirty="0"/>
              <a:t>If UE supports this feature: “Support of fewer than 14 consecutive </a:t>
            </a:r>
            <a:r>
              <a:rPr lang="en-GB" altLang="zh-CN" sz="1200" dirty="0" err="1"/>
              <a:t>sidelink</a:t>
            </a:r>
            <a:r>
              <a:rPr lang="en-GB" altLang="zh-CN" sz="1200" dirty="0"/>
              <a:t> symbols in a slot”, the switching time requirement can be verified by configuring smaller number of consecutive symbols in a slot, and UE has to satisfy the 150us switching time requirement.</a:t>
            </a:r>
            <a:endParaRPr lang="zh-CN" altLang="zh-CN" sz="1200" dirty="0"/>
          </a:p>
          <a:p>
            <a:pPr marL="1257300" lvl="3" indent="-342900">
              <a:lnSpc>
                <a:spcPct val="100000"/>
              </a:lnSpc>
              <a:spcBef>
                <a:spcPts val="1000"/>
              </a:spcBef>
            </a:pPr>
            <a:r>
              <a:rPr lang="en-GB" altLang="zh-CN" sz="1200" dirty="0"/>
              <a:t>If UE doesn’t support this feature: “Support of fewer than 14 consecutive </a:t>
            </a:r>
            <a:r>
              <a:rPr lang="en-GB" altLang="zh-CN" sz="1200" dirty="0" err="1"/>
              <a:t>sidelink</a:t>
            </a:r>
            <a:r>
              <a:rPr lang="en-GB" altLang="zh-CN" sz="1200" dirty="0"/>
              <a:t> symbols in a slot”, the switching time requirement is considered as satisfied when UE satisfied the corresponding scheduling restriction requirement in 38.133 clause 12.9.1.   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92D050"/>
                </a:solidFill>
              </a:rPr>
              <a:t>Option 5: Option2a + Option 3 [Qualcomm]</a:t>
            </a:r>
            <a:endParaRPr lang="en-GB" altLang="zh-CN" sz="1200" dirty="0"/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GB" altLang="zh-CN" sz="1200" dirty="0">
                <a:solidFill>
                  <a:srgbClr val="FF0000"/>
                </a:solidFill>
              </a:rPr>
              <a:t>Note 1</a:t>
            </a:r>
            <a:r>
              <a:rPr lang="en-US" altLang="zh-CN" sz="1200" dirty="0">
                <a:solidFill>
                  <a:srgbClr val="FF0000"/>
                </a:solidFill>
              </a:rPr>
              <a:t>: Option 1a is revised based on option 1. As per the scheduling restriction agreed in RRM session, the cross-boundary switching time seems not a wise choice.</a:t>
            </a:r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altLang="zh-CN" sz="1200" dirty="0">
                <a:solidFill>
                  <a:srgbClr val="FF0000"/>
                </a:solidFill>
              </a:rPr>
              <a:t>Note 2: The switching time in RF session is seemingly not a crucial issue because the switching time 150us is much less than one NR slot / LTE </a:t>
            </a:r>
            <a:r>
              <a:rPr lang="en-US" altLang="zh-CN" sz="1200" dirty="0" err="1">
                <a:solidFill>
                  <a:srgbClr val="FF0000"/>
                </a:solidFill>
              </a:rPr>
              <a:t>subframe</a:t>
            </a:r>
            <a:r>
              <a:rPr lang="en-US" altLang="zh-CN" sz="1200" dirty="0">
                <a:solidFill>
                  <a:srgbClr val="FF0000"/>
                </a:solidFill>
              </a:rPr>
              <a:t>. The switching time in RF session can be considered as satisfied when the scheduling restriction in RRM session applies.</a:t>
            </a: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altLang="zh-CN" sz="1200" dirty="0"/>
              <a:t>Recommended WF </a:t>
            </a:r>
            <a:r>
              <a:rPr lang="en-US" altLang="zh-CN" sz="1200" strike="sngStrike" dirty="0"/>
              <a:t>for 2</a:t>
            </a:r>
            <a:r>
              <a:rPr lang="en-US" altLang="zh-CN" sz="1200" strike="sngStrike" baseline="30000" dirty="0"/>
              <a:t>nd</a:t>
            </a:r>
            <a:r>
              <a:rPr lang="en-US" altLang="zh-CN" sz="1200" strike="sngStrike" dirty="0"/>
              <a:t> round</a:t>
            </a:r>
            <a:r>
              <a:rPr lang="en-US" altLang="zh-CN" sz="1200" dirty="0"/>
              <a:t>: </a:t>
            </a:r>
            <a:r>
              <a:rPr lang="en-US" altLang="zh-CN" sz="1200" dirty="0" smtClean="0">
                <a:solidFill>
                  <a:srgbClr val="FF0000"/>
                </a:solidFill>
              </a:rPr>
              <a:t>FFS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200" strike="sngStrike" dirty="0"/>
              <a:t>Focus on the switching period position. </a:t>
            </a:r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200" strike="sngStrike" dirty="0"/>
              <a:t>Discuss whether the priority between LTE V2X</a:t>
            </a:r>
            <a:r>
              <a:rPr lang="zh-CN" altLang="en-US" sz="1200" strike="sngStrike" dirty="0"/>
              <a:t> </a:t>
            </a:r>
            <a:r>
              <a:rPr lang="en-US" altLang="zh-CN" sz="1200" strike="sngStrike" dirty="0"/>
              <a:t>and NR V2X exists. </a:t>
            </a:r>
          </a:p>
          <a:p>
            <a:pPr marL="685800" lvl="2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200" strike="sngStrike" dirty="0"/>
              <a:t>Decide the switching period position.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200" strike="sngStrike" dirty="0">
                <a:solidFill>
                  <a:srgbClr val="92D050"/>
                </a:solidFill>
              </a:rPr>
              <a:t>Recommended WF for 2</a:t>
            </a:r>
            <a:r>
              <a:rPr lang="en-US" altLang="zh-CN" sz="1200" strike="sngStrike" baseline="30000" dirty="0">
                <a:solidFill>
                  <a:srgbClr val="92D050"/>
                </a:solidFill>
              </a:rPr>
              <a:t>nd</a:t>
            </a:r>
            <a:r>
              <a:rPr lang="en-US" altLang="zh-CN" sz="1200" strike="sngStrike" dirty="0">
                <a:solidFill>
                  <a:srgbClr val="92D050"/>
                </a:solidFill>
              </a:rPr>
              <a:t> round : Option 5: Option2a (switching period position) + Option 3 (switching time) [Qualcomm]</a:t>
            </a:r>
          </a:p>
        </p:txBody>
      </p:sp>
    </p:spTree>
    <p:extLst>
      <p:ext uri="{BB962C8B-B14F-4D97-AF65-F5344CB8AC3E}">
        <p14:creationId xmlns:p14="http://schemas.microsoft.com/office/powerpoint/2010/main" val="3943466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199" y="1210614"/>
            <a:ext cx="10968789" cy="544686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[1]	R4-2011543, Email discussion summary for [96e][110] 5G_V2X_NRSL_UE_Concurrent, Huawei, RAN4#96e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[2]	R4-2009829, </a:t>
            </a:r>
            <a:r>
              <a:rPr lang="en-US" altLang="zh-CN" sz="2000" dirty="0"/>
              <a:t>Switching period for NR V2X in ITS band, CATT, RAN4#96e</a:t>
            </a:r>
            <a:endParaRPr lang="en-GB" altLang="zh-CN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[3]	R4-2010138</a:t>
            </a:r>
            <a:r>
              <a:rPr lang="en-GB" altLang="zh-CN" sz="2000" dirty="0"/>
              <a:t>, </a:t>
            </a:r>
            <a:r>
              <a:rPr lang="en-US" altLang="zh-CN" sz="2000" dirty="0"/>
              <a:t>Correction on NR V2X inter-band con-current UE RF requirements in TS38.101-3, LG Electronics, RAN4#96e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[4]	R4-2010290</a:t>
            </a:r>
            <a:r>
              <a:rPr lang="en-GB" altLang="zh-CN" sz="2000" dirty="0"/>
              <a:t>, </a:t>
            </a:r>
            <a:r>
              <a:rPr lang="en-US" altLang="zh-CN" sz="2000" dirty="0"/>
              <a:t>Further discussion on con-current operation for NR V2X, vivo, RAN4#96e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000" dirty="0"/>
              <a:t>[5]	</a:t>
            </a:r>
            <a:r>
              <a:rPr lang="en-US" altLang="ja-JP" sz="2000" dirty="0"/>
              <a:t>R4-2010457</a:t>
            </a:r>
            <a:r>
              <a:rPr lang="en-GB" altLang="zh-CN" sz="2000" dirty="0"/>
              <a:t>, </a:t>
            </a:r>
            <a:r>
              <a:rPr lang="en-US" altLang="zh-CN" sz="2000" dirty="0"/>
              <a:t>On switching period for NR V2X in ITS band, CATT, RAN4#96e</a:t>
            </a:r>
            <a:endParaRPr lang="en-GB" altLang="zh-CN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[6]	R4-2010605</a:t>
            </a:r>
            <a:r>
              <a:rPr lang="en-GB" altLang="zh-CN" sz="2000" dirty="0"/>
              <a:t>, O</a:t>
            </a:r>
            <a:r>
              <a:rPr lang="en-US" altLang="zh-CN" sz="2000" dirty="0"/>
              <a:t>n remaining issue for con-current operation, </a:t>
            </a:r>
            <a:r>
              <a:rPr lang="en-US" altLang="zh-CN" sz="2000" dirty="0" err="1"/>
              <a:t>Xiaomi</a:t>
            </a:r>
            <a:r>
              <a:rPr lang="en-US" altLang="zh-CN" sz="2000" dirty="0"/>
              <a:t>, RAN4#96e</a:t>
            </a:r>
            <a:endParaRPr lang="zh-CN" altLang="zh-CN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[7]	R4-2010819</a:t>
            </a:r>
            <a:r>
              <a:rPr lang="en-GB" altLang="zh-CN" sz="2000" dirty="0"/>
              <a:t>, </a:t>
            </a:r>
            <a:r>
              <a:rPr lang="en-US" altLang="zh-CN" sz="2000" dirty="0"/>
              <a:t>On switching period for LTE SL and NR SL, Huawei, </a:t>
            </a:r>
            <a:r>
              <a:rPr lang="en-US" altLang="zh-CN" sz="2000" dirty="0" err="1"/>
              <a:t>HiSilicon</a:t>
            </a:r>
            <a:r>
              <a:rPr lang="en-US" altLang="zh-CN" sz="2000" dirty="0"/>
              <a:t>, RAN4#96e</a:t>
            </a:r>
            <a:endParaRPr lang="zh-CN" altLang="zh-CN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[8]	R4-2010014</a:t>
            </a:r>
            <a:r>
              <a:rPr lang="en-GB" altLang="zh-CN" sz="2000" dirty="0"/>
              <a:t>, V2X TX Issues, Qualcomm, </a:t>
            </a:r>
            <a:r>
              <a:rPr lang="en-US" altLang="zh-CN" sz="2000" dirty="0"/>
              <a:t>RAN4#96e</a:t>
            </a:r>
            <a:endParaRPr lang="zh-CN" altLang="zh-CN" sz="2000" dirty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59774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3720</TotalTime>
  <Words>688</Words>
  <Application>Microsoft Office PowerPoint</Application>
  <PresentationFormat>自定义</PresentationFormat>
  <Paragraphs>54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テーマ</vt:lpstr>
      <vt:lpstr>WF on NR-V2X switching period</vt:lpstr>
      <vt:lpstr>Background (1)</vt:lpstr>
      <vt:lpstr>Background (2)</vt:lpstr>
      <vt:lpstr>Switching period</vt:lpstr>
      <vt:lpstr>Reference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CATT</cp:lastModifiedBy>
  <cp:revision>165</cp:revision>
  <dcterms:created xsi:type="dcterms:W3CDTF">2019-02-23T04:02:11Z</dcterms:created>
  <dcterms:modified xsi:type="dcterms:W3CDTF">2020-08-27T00:12:53Z</dcterms:modified>
</cp:coreProperties>
</file>