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8" r:id="rId4"/>
    <p:sldId id="269" r:id="rId5"/>
    <p:sldId id="271" r:id="rId6"/>
    <p:sldId id="266"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2020/8/26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32841FB5-6394-4B61-AD7A-9926A8D96033}"/>
              </a:ext>
            </a:extLst>
          </p:cNvPr>
          <p:cNvSpPr>
            <a:spLocks noGrp="1"/>
          </p:cNvSpPr>
          <p:nvPr>
            <p:ph type="ctrTitle"/>
          </p:nvPr>
        </p:nvSpPr>
        <p:spPr>
          <a:xfrm>
            <a:off x="1197864" y="2512541"/>
            <a:ext cx="10320528" cy="997422"/>
          </a:xfrm>
        </p:spPr>
        <p:txBody>
          <a:bodyPr>
            <a:noAutofit/>
          </a:bodyPr>
          <a:lstStyle/>
          <a:p>
            <a:r>
              <a:rPr lang="en-GB" sz="5400" b="1" dirty="0"/>
              <a:t>WF </a:t>
            </a:r>
            <a:r>
              <a:rPr lang="en-GB" sz="5400" b="1" dirty="0" smtClean="0"/>
              <a:t>on NR V2X FRC parameters</a:t>
            </a:r>
            <a:endParaRPr lang="en-US" sz="5400" b="1" dirty="0">
              <a:latin typeface="+mn-lt"/>
            </a:endParaRPr>
          </a:p>
        </p:txBody>
      </p:sp>
      <p:sp>
        <p:nvSpPr>
          <p:cNvPr id="5" name="Subtitle 2">
            <a:extLst>
              <a:ext uri="{FF2B5EF4-FFF2-40B4-BE49-F238E27FC236}">
                <a16:creationId xmlns:a16="http://schemas.microsoft.com/office/drawing/2014/main" xmlns="" id="{8677E230-623E-4B23-8128-061E597F1AF1}"/>
              </a:ext>
            </a:extLst>
          </p:cNvPr>
          <p:cNvSpPr>
            <a:spLocks noGrp="1"/>
          </p:cNvSpPr>
          <p:nvPr>
            <p:ph type="subTitle" idx="1"/>
          </p:nvPr>
        </p:nvSpPr>
        <p:spPr>
          <a:xfrm>
            <a:off x="1524000" y="3602038"/>
            <a:ext cx="9144000" cy="1655762"/>
          </a:xfrm>
        </p:spPr>
        <p:txBody>
          <a:bodyPr/>
          <a:lstStyle/>
          <a:p>
            <a:r>
              <a:rPr lang="en-US" dirty="0"/>
              <a:t>Huawei, </a:t>
            </a:r>
            <a:r>
              <a:rPr lang="en-US" dirty="0" smtClean="0"/>
              <a:t>HiSilicon, </a:t>
            </a:r>
            <a:r>
              <a:rPr lang="en-US" dirty="0"/>
              <a:t>LG Electronics</a:t>
            </a:r>
          </a:p>
        </p:txBody>
      </p:sp>
      <p:sp>
        <p:nvSpPr>
          <p:cNvPr id="6" name="TextBox 3">
            <a:extLst>
              <a:ext uri="{FF2B5EF4-FFF2-40B4-BE49-F238E27FC236}">
                <a16:creationId xmlns:a16="http://schemas.microsoft.com/office/drawing/2014/main" xmlns=""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b="1" dirty="0"/>
              <a:t>R4-2011709</a:t>
            </a:r>
            <a:endParaRPr lang="en-US" b="1" dirty="0"/>
          </a:p>
        </p:txBody>
      </p:sp>
      <p:sp>
        <p:nvSpPr>
          <p:cNvPr id="7" name="TextBox 4">
            <a:extLst>
              <a:ext uri="{FF2B5EF4-FFF2-40B4-BE49-F238E27FC236}">
                <a16:creationId xmlns:a16="http://schemas.microsoft.com/office/drawing/2014/main" xmlns="" id="{961EBA95-7131-4683-B8EE-049359931A13}"/>
              </a:ext>
            </a:extLst>
          </p:cNvPr>
          <p:cNvSpPr txBox="1"/>
          <p:nvPr/>
        </p:nvSpPr>
        <p:spPr>
          <a:xfrm>
            <a:off x="98439" y="-28284"/>
            <a:ext cx="4687745" cy="646331"/>
          </a:xfrm>
          <a:prstGeom prst="rect">
            <a:avLst/>
          </a:prstGeom>
          <a:noFill/>
        </p:spPr>
        <p:txBody>
          <a:bodyPr wrap="square" rtlCol="0">
            <a:spAutoFit/>
          </a:bodyPr>
          <a:lstStyle/>
          <a:p>
            <a:r>
              <a:rPr lang="en-US" b="1" dirty="0"/>
              <a:t>3GPP TSG-RAN WG4 #</a:t>
            </a:r>
            <a:r>
              <a:rPr lang="en-US" b="1" dirty="0" smtClean="0"/>
              <a:t>96-e</a:t>
            </a:r>
            <a:endParaRPr lang="en-US" b="1" dirty="0"/>
          </a:p>
          <a:p>
            <a:r>
              <a:rPr lang="en-US" b="1" dirty="0"/>
              <a:t>Electronic Meeting, 17-28 Aug, </a:t>
            </a:r>
            <a:r>
              <a:rPr lang="en-US" b="1" dirty="0" smtClean="0"/>
              <a:t>2020</a:t>
            </a:r>
            <a:endParaRPr lang="en-US" b="1" dirty="0"/>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62" y="274510"/>
            <a:ext cx="10515600" cy="302140"/>
          </a:xfrm>
        </p:spPr>
        <p:txBody>
          <a:bodyPr>
            <a:normAutofit fontScale="90000"/>
          </a:bodyPr>
          <a:lstStyle/>
          <a:p>
            <a:r>
              <a:rPr lang="en-US" b="1" dirty="0" smtClean="0"/>
              <a:t>Background</a:t>
            </a:r>
            <a:endParaRPr lang="en-US" b="1" dirty="0"/>
          </a:p>
        </p:txBody>
      </p:sp>
      <p:sp>
        <p:nvSpPr>
          <p:cNvPr id="3" name="Content Placeholder 2"/>
          <p:cNvSpPr>
            <a:spLocks noGrp="1"/>
          </p:cNvSpPr>
          <p:nvPr>
            <p:ph idx="1"/>
          </p:nvPr>
        </p:nvSpPr>
        <p:spPr>
          <a:xfrm>
            <a:off x="838200" y="939114"/>
            <a:ext cx="10515600" cy="5237849"/>
          </a:xfrm>
        </p:spPr>
        <p:txBody>
          <a:bodyPr>
            <a:normAutofit/>
          </a:bodyPr>
          <a:lstStyle/>
          <a:p>
            <a:r>
              <a:rPr lang="en-US" altLang="zh-CN" sz="2400" dirty="0"/>
              <a:t>All companies agree that necessary overhead should be considered for TBS determination in FRC </a:t>
            </a:r>
            <a:r>
              <a:rPr lang="en-US" altLang="zh-CN" sz="2400" dirty="0" smtClean="0"/>
              <a:t>table</a:t>
            </a:r>
            <a:endParaRPr lang="en-US" sz="2400" dirty="0" smtClean="0"/>
          </a:p>
          <a:p>
            <a:r>
              <a:rPr lang="en-US" sz="2400" dirty="0"/>
              <a:t>Parameters without </a:t>
            </a:r>
            <a:r>
              <a:rPr lang="en-US" sz="2400" dirty="0" smtClean="0"/>
              <a:t>controversy are listed as below in 1</a:t>
            </a:r>
            <a:r>
              <a:rPr lang="en-US" sz="2400" baseline="30000" dirty="0" smtClean="0"/>
              <a:t>st</a:t>
            </a:r>
            <a:r>
              <a:rPr lang="en-US" sz="2400" dirty="0" smtClean="0"/>
              <a:t> round discussion</a:t>
            </a:r>
            <a:endParaRPr lang="en-US" altLang="zh-CN" sz="1400" dirty="0"/>
          </a:p>
          <a:p>
            <a:pPr lvl="1">
              <a:lnSpc>
                <a:spcPct val="100000"/>
              </a:lnSpc>
            </a:pPr>
            <a:r>
              <a:rPr lang="en-US" altLang="zh-CN" sz="1800" dirty="0"/>
              <a:t>PSSCH symbol number in a slot</a:t>
            </a:r>
          </a:p>
          <a:p>
            <a:pPr lvl="2">
              <a:lnSpc>
                <a:spcPct val="100000"/>
              </a:lnSpc>
            </a:pPr>
            <a:r>
              <a:rPr lang="en-US" altLang="zh-CN" sz="1600" dirty="0"/>
              <a:t>12 OFDM symbols (excluding the first OFDM symbol in one SL slot used for AGC)</a:t>
            </a:r>
          </a:p>
          <a:p>
            <a:pPr lvl="1">
              <a:lnSpc>
                <a:spcPct val="100000"/>
              </a:lnSpc>
            </a:pPr>
            <a:r>
              <a:rPr lang="en-US" altLang="zh-CN" sz="1800" dirty="0"/>
              <a:t>PSCCH resource </a:t>
            </a:r>
          </a:p>
          <a:p>
            <a:pPr lvl="2">
              <a:lnSpc>
                <a:spcPct val="100000"/>
              </a:lnSpc>
            </a:pPr>
            <a:r>
              <a:rPr lang="en-US" altLang="zh-CN" sz="1600" dirty="0"/>
              <a:t>10 PRBs in frequency domain</a:t>
            </a:r>
          </a:p>
          <a:p>
            <a:pPr lvl="2">
              <a:lnSpc>
                <a:spcPct val="100000"/>
              </a:lnSpc>
            </a:pPr>
            <a:r>
              <a:rPr lang="en-US" altLang="zh-CN" sz="1600" dirty="0"/>
              <a:t>3 symbols in time domain</a:t>
            </a:r>
          </a:p>
          <a:p>
            <a:pPr lvl="1">
              <a:lnSpc>
                <a:spcPct val="100000"/>
              </a:lnSpc>
            </a:pPr>
            <a:r>
              <a:rPr lang="en-US" altLang="zh-CN" sz="1800" dirty="0"/>
              <a:t>DMRS</a:t>
            </a:r>
          </a:p>
          <a:p>
            <a:pPr lvl="2">
              <a:lnSpc>
                <a:spcPct val="100000"/>
              </a:lnSpc>
            </a:pPr>
            <a:r>
              <a:rPr lang="en-US" altLang="zh-CN" sz="1600" dirty="0"/>
              <a:t>Only one DMRS pattern is configure in SL resource pool</a:t>
            </a:r>
          </a:p>
          <a:p>
            <a:pPr lvl="3">
              <a:lnSpc>
                <a:spcPct val="100000"/>
              </a:lnSpc>
            </a:pPr>
            <a:r>
              <a:rPr lang="en-US" altLang="zh-CN" sz="1600" dirty="0"/>
              <a:t>2 DMRS symbols , </a:t>
            </a:r>
            <a:r>
              <a:rPr lang="en-US" altLang="zh-CN" sz="1600" dirty="0" err="1"/>
              <a:t>i.e</a:t>
            </a:r>
            <a:r>
              <a:rPr lang="en-US" altLang="zh-CN" sz="1600" dirty="0"/>
              <a:t>, symbol4 and symbol 10 (copy from 38.211 Table 8.4.1.1.2-1)</a:t>
            </a:r>
          </a:p>
          <a:p>
            <a:pPr lvl="2">
              <a:lnSpc>
                <a:spcPct val="100000"/>
              </a:lnSpc>
            </a:pPr>
            <a:r>
              <a:rPr lang="en-US" altLang="zh-CN" sz="1600" dirty="0" err="1" smtClean="0"/>
              <a:t>FDMed</a:t>
            </a:r>
            <a:r>
              <a:rPr lang="en-US" altLang="zh-CN" sz="1600" dirty="0" smtClean="0"/>
              <a:t> with PSSCH within DMRS symbol</a:t>
            </a:r>
          </a:p>
          <a:p>
            <a:pPr lvl="2">
              <a:lnSpc>
                <a:spcPct val="100000"/>
              </a:lnSpc>
            </a:pPr>
            <a:r>
              <a:rPr lang="en-US" altLang="zh-CN" sz="1600" dirty="0" smtClean="0"/>
              <a:t>Frequency density is ½</a:t>
            </a:r>
          </a:p>
          <a:p>
            <a:pPr lvl="1"/>
            <a:r>
              <a:rPr lang="en-GB" altLang="zh-CN" sz="1800" dirty="0"/>
              <a:t>Maximum number of HARQ </a:t>
            </a:r>
            <a:r>
              <a:rPr lang="en-GB" altLang="zh-CN" sz="1800" dirty="0" smtClean="0"/>
              <a:t>transmissions</a:t>
            </a:r>
          </a:p>
          <a:p>
            <a:pPr lvl="2"/>
            <a:r>
              <a:rPr lang="en-GB" altLang="zh-CN" sz="1400" dirty="0" smtClean="0"/>
              <a:t>1 (without re-</a:t>
            </a:r>
            <a:r>
              <a:rPr lang="en-GB" altLang="zh-CN" sz="1400" dirty="0" err="1" smtClean="0"/>
              <a:t>transmiss</a:t>
            </a:r>
            <a:r>
              <a:rPr lang="en-US" altLang="zh-CN" sz="1400" dirty="0" smtClean="0"/>
              <a:t>i</a:t>
            </a:r>
            <a:r>
              <a:rPr lang="en-GB" altLang="zh-CN" sz="1400" dirty="0" smtClean="0"/>
              <a:t>on)</a:t>
            </a:r>
            <a:endParaRPr lang="zh-CN" altLang="zh-CN" sz="1400" dirty="0"/>
          </a:p>
          <a:p>
            <a:pPr lvl="1"/>
            <a:endParaRPr lang="en-US" sz="3200" dirty="0"/>
          </a:p>
        </p:txBody>
      </p:sp>
    </p:spTree>
    <p:extLst>
      <p:ext uri="{BB962C8B-B14F-4D97-AF65-F5344CB8AC3E}">
        <p14:creationId xmlns:p14="http://schemas.microsoft.com/office/powerpoint/2010/main" val="2297282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886" y="159180"/>
            <a:ext cx="10515600" cy="302140"/>
          </a:xfrm>
        </p:spPr>
        <p:txBody>
          <a:bodyPr>
            <a:normAutofit fontScale="90000"/>
          </a:bodyPr>
          <a:lstStyle/>
          <a:p>
            <a:r>
              <a:rPr lang="en-US" b="1" dirty="0" smtClean="0"/>
              <a:t>Way forward</a:t>
            </a:r>
            <a:endParaRPr lang="en-US" b="1"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20130" y="667265"/>
                <a:ext cx="11508259" cy="6190735"/>
              </a:xfrm>
            </p:spPr>
            <p:txBody>
              <a:bodyPr>
                <a:noAutofit/>
              </a:bodyPr>
              <a:lstStyle/>
              <a:p>
                <a:pPr marL="0" indent="0">
                  <a:lnSpc>
                    <a:spcPct val="100000"/>
                  </a:lnSpc>
                  <a:buNone/>
                </a:pPr>
                <a:r>
                  <a:rPr lang="en-US" sz="1800" b="1" dirty="0" smtClean="0"/>
                  <a:t>Other parameters as below should be considered in FRC table</a:t>
                </a:r>
              </a:p>
              <a:p>
                <a:pPr>
                  <a:lnSpc>
                    <a:spcPct val="100000"/>
                  </a:lnSpc>
                </a:pPr>
                <a:r>
                  <a:rPr lang="en-US" sz="1800" dirty="0" smtClean="0"/>
                  <a:t>Slot number in 10ms</a:t>
                </a:r>
              </a:p>
              <a:p>
                <a:pPr lvl="1">
                  <a:lnSpc>
                    <a:spcPct val="100000"/>
                  </a:lnSpc>
                </a:pPr>
                <a14:m>
                  <m:oMath xmlns:m="http://schemas.openxmlformats.org/officeDocument/2006/math">
                    <m:r>
                      <a:rPr lang="en-US" sz="1600" b="0" i="1" smtClean="0">
                        <a:latin typeface="Cambria Math" panose="02040503050406030204" pitchFamily="18" charset="0"/>
                      </a:rPr>
                      <m:t>10∗</m:t>
                    </m:r>
                    <m:sSup>
                      <m:sSupPr>
                        <m:ctrlPr>
                          <a:rPr lang="en-US" altLang="zh-CN" sz="1600" b="0" i="1" smtClean="0">
                            <a:latin typeface="Cambria Math" panose="02040503050406030204" pitchFamily="18" charset="0"/>
                          </a:rPr>
                        </m:ctrlPr>
                      </m:sSupPr>
                      <m:e>
                        <m:r>
                          <a:rPr lang="en-US" altLang="zh-CN" sz="1600" b="0" i="1" smtClean="0">
                            <a:latin typeface="Cambria Math" panose="02040503050406030204" pitchFamily="18" charset="0"/>
                          </a:rPr>
                          <m:t>2</m:t>
                        </m:r>
                      </m:e>
                      <m:sup>
                        <m:r>
                          <a:rPr lang="zh-CN" altLang="en-US" sz="1600" b="0" i="1" smtClean="0">
                            <a:latin typeface="Cambria Math" panose="02040503050406030204" pitchFamily="18" charset="0"/>
                          </a:rPr>
                          <m:t>𝜇</m:t>
                        </m:r>
                      </m:sup>
                    </m:sSup>
                  </m:oMath>
                </a14:m>
                <a:endParaRPr lang="en-US" sz="1600" dirty="0" smtClean="0"/>
              </a:p>
              <a:p>
                <a:pPr>
                  <a:lnSpc>
                    <a:spcPct val="100000"/>
                  </a:lnSpc>
                </a:pPr>
                <a:r>
                  <a:rPr lang="en-GB" altLang="zh-CN" sz="1800" dirty="0"/>
                  <a:t>Subcarriers per resource </a:t>
                </a:r>
                <a:r>
                  <a:rPr lang="en-GB" altLang="zh-CN" sz="1800" dirty="0" smtClean="0"/>
                  <a:t>block</a:t>
                </a:r>
                <a:r>
                  <a:rPr lang="en-GB" altLang="zh-CN" sz="1800" dirty="0" smtClean="0">
                    <a:sym typeface="Wingdings" panose="05000000000000000000" pitchFamily="2" charset="2"/>
                  </a:rPr>
                  <a:t></a:t>
                </a:r>
                <a:endParaRPr lang="en-GB" altLang="zh-CN" sz="1800" dirty="0" smtClean="0"/>
              </a:p>
              <a:p>
                <a:pPr>
                  <a:lnSpc>
                    <a:spcPct val="100000"/>
                  </a:lnSpc>
                </a:pPr>
                <a:r>
                  <a:rPr lang="en-US" altLang="zh-CN" sz="1800" dirty="0" smtClean="0"/>
                  <a:t>CRC </a:t>
                </a:r>
                <a:endParaRPr lang="en-US" altLang="zh-CN" sz="1800" dirty="0"/>
              </a:p>
              <a:p>
                <a:pPr marL="628650" lvl="1" indent="-171450" algn="just"/>
                <a:r>
                  <a:rPr lang="en-US" altLang="zh-CN" sz="1600" dirty="0" smtClean="0"/>
                  <a:t>TB-CRC</a:t>
                </a:r>
              </a:p>
              <a:p>
                <a:pPr marL="1085850" lvl="2" indent="-171450" algn="just"/>
                <a:r>
                  <a:rPr lang="en-US" altLang="zh-CN" sz="1200" dirty="0" smtClean="0"/>
                  <a:t>Option 1: L=24</a:t>
                </a:r>
              </a:p>
              <a:p>
                <a:pPr marL="1085850" lvl="2" indent="-171450" algn="just"/>
                <a:r>
                  <a:rPr lang="en-US" altLang="zh-CN" sz="1200" dirty="0" smtClean="0"/>
                  <a:t>Option 2: L </a:t>
                </a:r>
                <a:r>
                  <a:rPr lang="en-US" altLang="zh-CN" sz="1200" dirty="0"/>
                  <a:t>=16 for TBS &lt;</a:t>
                </a:r>
                <a:r>
                  <a:rPr lang="en-US" altLang="zh-CN" sz="1200" dirty="0" smtClean="0"/>
                  <a:t>3824, otherwise </a:t>
                </a:r>
                <a:r>
                  <a:rPr lang="en-US" altLang="zh-CN" sz="1200" dirty="0"/>
                  <a:t>L=24</a:t>
                </a:r>
              </a:p>
              <a:p>
                <a:pPr marL="628650" lvl="1" indent="-171450" algn="just"/>
                <a:r>
                  <a:rPr lang="en-US" altLang="zh-CN" sz="1600" dirty="0"/>
                  <a:t>Additional CRC sequence L=24 is attacked for each CB when CB number is larger than 1</a:t>
                </a:r>
              </a:p>
              <a:p>
                <a:pPr marL="171450" indent="-171450" algn="just"/>
                <a:r>
                  <a:rPr lang="en-US" altLang="zh-CN" sz="1800" dirty="0" smtClean="0"/>
                  <a:t>X-overhead </a:t>
                </a:r>
                <a:r>
                  <a:rPr lang="en-US" altLang="zh-CN" sz="1800" dirty="0"/>
                  <a:t>: 0</a:t>
                </a:r>
              </a:p>
              <a:p>
                <a:pPr marL="628650" lvl="1" indent="-171450" algn="just"/>
                <a:r>
                  <a:rPr lang="en-US" altLang="zh-CN" sz="1600" dirty="0"/>
                  <a:t>PT-RS disable</a:t>
                </a:r>
              </a:p>
              <a:p>
                <a:pPr marL="628650" lvl="1" indent="-171450" algn="just"/>
                <a:r>
                  <a:rPr lang="en-US" altLang="zh-CN" sz="1600" dirty="0"/>
                  <a:t>CRI-RS disable</a:t>
                </a:r>
              </a:p>
              <a:p>
                <a:pPr marL="171450" indent="-171450" algn="just"/>
                <a:r>
                  <a:rPr lang="en-US" altLang="zh-CN" sz="1800" dirty="0"/>
                  <a:t>PSFCH</a:t>
                </a:r>
              </a:p>
              <a:p>
                <a:pPr marL="628650" lvl="1" indent="-171450" algn="just"/>
                <a:r>
                  <a:rPr lang="en-US" altLang="zh-CN" sz="1600" dirty="0"/>
                  <a:t>PSFCH period is </a:t>
                </a:r>
                <a:r>
                  <a:rPr lang="en-US" altLang="zh-CN" sz="1600" dirty="0" smtClean="0"/>
                  <a:t>0</a:t>
                </a:r>
              </a:p>
              <a:p>
                <a:pPr marL="171450" indent="-171450" algn="just"/>
                <a:r>
                  <a:rPr lang="en-US" altLang="zh-CN" sz="2000" dirty="0" smtClean="0"/>
                  <a:t>MCS</a:t>
                </a:r>
              </a:p>
              <a:p>
                <a:pPr marL="628650" lvl="1" indent="-171450" algn="just"/>
                <a:r>
                  <a:rPr lang="en-US" altLang="zh-CN" sz="1600" dirty="0" smtClean="0"/>
                  <a:t>QPSK: MCS 4</a:t>
                </a:r>
              </a:p>
              <a:p>
                <a:pPr marL="628650" lvl="1" indent="-171450" algn="just"/>
                <a:r>
                  <a:rPr lang="en-US" altLang="zh-CN" sz="1600" dirty="0"/>
                  <a:t>64QAM: MCS </a:t>
                </a:r>
                <a:r>
                  <a:rPr lang="en-US" altLang="zh-CN" sz="1600" dirty="0" smtClean="0"/>
                  <a:t>24</a:t>
                </a:r>
                <a:endParaRPr lang="en-US" altLang="zh-CN" sz="1600" dirty="0"/>
              </a:p>
              <a:p>
                <a:pPr marL="628650" lvl="1" indent="-171450" algn="just"/>
                <a:r>
                  <a:rPr lang="en-US" altLang="zh-CN" sz="1600" dirty="0"/>
                  <a:t>256QAM: MCS </a:t>
                </a:r>
                <a:r>
                  <a:rPr lang="en-US" altLang="zh-CN" sz="1600" dirty="0" smtClean="0"/>
                  <a:t>23</a:t>
                </a:r>
                <a:endParaRPr lang="en-US" altLang="zh-CN" sz="1000" dirty="0"/>
              </a:p>
              <a:p>
                <a:pPr marL="457200" lvl="1" indent="0">
                  <a:lnSpc>
                    <a:spcPct val="100000"/>
                  </a:lnSpc>
                  <a:buNone/>
                </a:pPr>
                <a:endParaRPr lang="en-US" sz="1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20130" y="667265"/>
                <a:ext cx="11508259" cy="6190735"/>
              </a:xfrm>
              <a:blipFill rotWithShape="0">
                <a:blip r:embed="rId2"/>
                <a:stretch>
                  <a:fillRect l="-477" t="-492"/>
                </a:stretch>
              </a:blipFill>
            </p:spPr>
            <p:txBody>
              <a:bodyPr/>
              <a:lstStyle/>
              <a:p>
                <a:r>
                  <a:rPr lang="en-US">
                    <a:noFill/>
                  </a:rPr>
                  <a:t> </a:t>
                </a:r>
              </a:p>
            </p:txBody>
          </p:sp>
        </mc:Fallback>
      </mc:AlternateContent>
      <p:graphicFrame>
        <p:nvGraphicFramePr>
          <p:cNvPr id="5" name="表格 4"/>
          <p:cNvGraphicFramePr>
            <a:graphicFrameLocks noGrp="1"/>
          </p:cNvGraphicFramePr>
          <p:nvPr>
            <p:extLst>
              <p:ext uri="{D42A27DB-BD31-4B8C-83A1-F6EECF244321}">
                <p14:modId xmlns:p14="http://schemas.microsoft.com/office/powerpoint/2010/main" val="961491142"/>
              </p:ext>
            </p:extLst>
          </p:nvPr>
        </p:nvGraphicFramePr>
        <p:xfrm>
          <a:off x="5393726" y="1250610"/>
          <a:ext cx="4920615" cy="1508760"/>
        </p:xfrm>
        <a:graphic>
          <a:graphicData uri="http://schemas.openxmlformats.org/drawingml/2006/table">
            <a:tbl>
              <a:tblPr>
                <a:tableStyleId>{5C22544A-7EE6-4342-B048-85BDC9FD1C3A}</a:tableStyleId>
              </a:tblPr>
              <a:tblGrid>
                <a:gridCol w="805180"/>
                <a:gridCol w="640715"/>
                <a:gridCol w="631190"/>
                <a:gridCol w="631190"/>
                <a:gridCol w="675005"/>
                <a:gridCol w="675005"/>
                <a:gridCol w="862330"/>
              </a:tblGrid>
              <a:tr h="159385">
                <a:tc gridSpan="7">
                  <a:txBody>
                    <a:bodyPr/>
                    <a:lstStyle/>
                    <a:p>
                      <a:pPr algn="ctr">
                        <a:spcAft>
                          <a:spcPts val="0"/>
                        </a:spcAft>
                      </a:pPr>
                      <a:r>
                        <a:rPr lang="x-none" sz="1100" dirty="0">
                          <a:effectLst/>
                        </a:rPr>
                        <a:t>NR Band / SCS / Channel bandwidth / Duplex mode</a:t>
                      </a:r>
                      <a:endParaRPr lang="zh-CN" sz="1100" b="1" dirty="0">
                        <a:effectLst/>
                        <a:latin typeface="Arial" panose="020B0604020202020204" pitchFamily="34" charset="0"/>
                        <a:ea typeface="Gulim"/>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62255">
                <a:tc>
                  <a:txBody>
                    <a:bodyPr/>
                    <a:lstStyle/>
                    <a:p>
                      <a:pPr algn="ctr">
                        <a:spcAft>
                          <a:spcPts val="0"/>
                        </a:spcAft>
                      </a:pPr>
                      <a:r>
                        <a:rPr lang="x-none" sz="1100">
                          <a:effectLst/>
                        </a:rPr>
                        <a:t>V2X Band</a:t>
                      </a:r>
                      <a:endParaRPr lang="zh-CN" sz="1100" b="1">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SCS (kHz)</a:t>
                      </a:r>
                      <a:endParaRPr lang="zh-CN" sz="1100" b="1">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10 MHz</a:t>
                      </a:r>
                      <a:br>
                        <a:rPr lang="x-none" sz="1100">
                          <a:effectLst/>
                        </a:rPr>
                      </a:br>
                      <a:r>
                        <a:rPr lang="x-none" sz="1100">
                          <a:effectLst/>
                        </a:rPr>
                        <a:t>(dBm)</a:t>
                      </a:r>
                      <a:endParaRPr lang="zh-CN" sz="1100" b="1">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20 MHz</a:t>
                      </a:r>
                      <a:br>
                        <a:rPr lang="x-none" sz="1100">
                          <a:effectLst/>
                        </a:rPr>
                      </a:br>
                      <a:r>
                        <a:rPr lang="x-none" sz="1100">
                          <a:effectLst/>
                        </a:rPr>
                        <a:t>(dBm)</a:t>
                      </a:r>
                      <a:endParaRPr lang="zh-CN" sz="1100" b="1">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30 MHz</a:t>
                      </a:r>
                      <a:br>
                        <a:rPr lang="x-none" sz="1100">
                          <a:effectLst/>
                        </a:rPr>
                      </a:br>
                      <a:r>
                        <a:rPr lang="x-none" sz="1100">
                          <a:effectLst/>
                        </a:rPr>
                        <a:t>(dBm)</a:t>
                      </a:r>
                      <a:endParaRPr lang="zh-CN" sz="1100" b="1">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40 MHz</a:t>
                      </a:r>
                      <a:br>
                        <a:rPr lang="x-none" sz="1100">
                          <a:effectLst/>
                        </a:rPr>
                      </a:br>
                      <a:r>
                        <a:rPr lang="x-none" sz="1100">
                          <a:effectLst/>
                        </a:rPr>
                        <a:t>(dBm)</a:t>
                      </a:r>
                      <a:endParaRPr lang="zh-CN" sz="1100" b="1">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Duplex Mode</a:t>
                      </a:r>
                      <a:endParaRPr lang="zh-CN" sz="1100" b="1">
                        <a:effectLst/>
                        <a:latin typeface="Arial" panose="020B0604020202020204" pitchFamily="34" charset="0"/>
                        <a:ea typeface="Gulim"/>
                        <a:cs typeface="Times New Roman" panose="02020603050405020304" pitchFamily="18" charset="0"/>
                      </a:endParaRPr>
                    </a:p>
                  </a:txBody>
                  <a:tcPr marL="68580" marR="68580" marT="0" marB="0" anchor="ctr"/>
                </a:tc>
              </a:tr>
              <a:tr h="159385">
                <a:tc rowSpan="3">
                  <a:txBody>
                    <a:bodyPr/>
                    <a:lstStyle/>
                    <a:p>
                      <a:pPr algn="ctr">
                        <a:spcAft>
                          <a:spcPts val="0"/>
                        </a:spcAft>
                      </a:pPr>
                      <a:r>
                        <a:rPr lang="x-none" sz="1100">
                          <a:effectLst/>
                        </a:rPr>
                        <a:t>n38</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15</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50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105</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160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dirty="0">
                          <a:effectLst/>
                        </a:rPr>
                        <a:t>216</a:t>
                      </a:r>
                      <a:endParaRPr lang="zh-CN" sz="1100" dirty="0">
                        <a:effectLst/>
                        <a:latin typeface="Arial" panose="020B0604020202020204" pitchFamily="34" charset="0"/>
                        <a:ea typeface="Gulim"/>
                        <a:cs typeface="Times New Roman" panose="02020603050405020304" pitchFamily="18" charset="0"/>
                      </a:endParaRPr>
                    </a:p>
                  </a:txBody>
                  <a:tcPr marL="68580" marR="68580" marT="0" marB="0" anchor="ctr"/>
                </a:tc>
                <a:tc rowSpan="3">
                  <a:txBody>
                    <a:bodyPr/>
                    <a:lstStyle/>
                    <a:p>
                      <a:pPr algn="ctr">
                        <a:spcAft>
                          <a:spcPts val="0"/>
                        </a:spcAft>
                      </a:pPr>
                      <a:r>
                        <a:rPr lang="x-none" sz="1100">
                          <a:effectLst/>
                        </a:rPr>
                        <a:t>TDD</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r>
              <a:tr h="159385">
                <a:tc vMerge="1">
                  <a:txBody>
                    <a:bodyPr/>
                    <a:lstStyle/>
                    <a:p>
                      <a:endParaRPr lang="zh-CN" altLang="en-US"/>
                    </a:p>
                  </a:txBody>
                  <a:tcPr/>
                </a:tc>
                <a:tc>
                  <a:txBody>
                    <a:bodyPr/>
                    <a:lstStyle/>
                    <a:p>
                      <a:pPr algn="ctr">
                        <a:spcAft>
                          <a:spcPts val="0"/>
                        </a:spcAft>
                      </a:pPr>
                      <a:r>
                        <a:rPr lang="x-none" sz="1100">
                          <a:effectLst/>
                        </a:rPr>
                        <a:t>30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24</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50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dirty="0">
                          <a:effectLst/>
                        </a:rPr>
                        <a:t>75</a:t>
                      </a:r>
                      <a:endParaRPr lang="zh-CN" sz="1100" dirty="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105</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vMerge="1">
                  <a:txBody>
                    <a:bodyPr/>
                    <a:lstStyle/>
                    <a:p>
                      <a:endParaRPr lang="zh-CN" altLang="en-US"/>
                    </a:p>
                  </a:txBody>
                  <a:tcPr/>
                </a:tc>
              </a:tr>
              <a:tr h="159385">
                <a:tc vMerge="1">
                  <a:txBody>
                    <a:bodyPr/>
                    <a:lstStyle/>
                    <a:p>
                      <a:endParaRPr lang="zh-CN" altLang="en-US"/>
                    </a:p>
                  </a:txBody>
                  <a:tcPr/>
                </a:tc>
                <a:tc>
                  <a:txBody>
                    <a:bodyPr/>
                    <a:lstStyle/>
                    <a:p>
                      <a:pPr algn="ctr">
                        <a:spcAft>
                          <a:spcPts val="0"/>
                        </a:spcAft>
                      </a:pPr>
                      <a:r>
                        <a:rPr lang="x-none" sz="1100">
                          <a:effectLst/>
                        </a:rPr>
                        <a:t>60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dirty="0">
                          <a:effectLst/>
                        </a:rPr>
                        <a:t>10</a:t>
                      </a:r>
                      <a:endParaRPr lang="zh-CN" sz="1100" dirty="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24</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36</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dirty="0">
                          <a:effectLst/>
                        </a:rPr>
                        <a:t>50</a:t>
                      </a:r>
                      <a:endParaRPr lang="zh-CN" sz="1100" dirty="0">
                        <a:effectLst/>
                        <a:latin typeface="Arial" panose="020B0604020202020204" pitchFamily="34" charset="0"/>
                        <a:ea typeface="Gulim"/>
                        <a:cs typeface="Times New Roman" panose="02020603050405020304" pitchFamily="18" charset="0"/>
                      </a:endParaRPr>
                    </a:p>
                  </a:txBody>
                  <a:tcPr marL="68580" marR="68580" marT="0" marB="0" anchor="ctr"/>
                </a:tc>
                <a:tc vMerge="1">
                  <a:txBody>
                    <a:bodyPr/>
                    <a:lstStyle/>
                    <a:p>
                      <a:endParaRPr lang="zh-CN" altLang="en-US"/>
                    </a:p>
                  </a:txBody>
                  <a:tcPr/>
                </a:tc>
              </a:tr>
              <a:tr h="159385">
                <a:tc rowSpan="3">
                  <a:txBody>
                    <a:bodyPr/>
                    <a:lstStyle/>
                    <a:p>
                      <a:pPr algn="ctr">
                        <a:spcAft>
                          <a:spcPts val="0"/>
                        </a:spcAft>
                      </a:pPr>
                      <a:r>
                        <a:rPr lang="x-none" sz="1100">
                          <a:effectLst/>
                        </a:rPr>
                        <a:t>n47</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dirty="0">
                          <a:effectLst/>
                        </a:rPr>
                        <a:t>15</a:t>
                      </a:r>
                      <a:endParaRPr lang="zh-CN" sz="1100" dirty="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50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105</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160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216</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rowSpan="3">
                  <a:txBody>
                    <a:bodyPr/>
                    <a:lstStyle/>
                    <a:p>
                      <a:pPr algn="ctr">
                        <a:spcAft>
                          <a:spcPts val="0"/>
                        </a:spcAft>
                      </a:pPr>
                      <a:r>
                        <a:rPr lang="x-none" sz="1100">
                          <a:effectLst/>
                        </a:rPr>
                        <a:t>HD</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r>
              <a:tr h="159385">
                <a:tc vMerge="1">
                  <a:txBody>
                    <a:bodyPr/>
                    <a:lstStyle/>
                    <a:p>
                      <a:endParaRPr lang="zh-CN" altLang="en-US"/>
                    </a:p>
                  </a:txBody>
                  <a:tcPr/>
                </a:tc>
                <a:tc>
                  <a:txBody>
                    <a:bodyPr/>
                    <a:lstStyle/>
                    <a:p>
                      <a:pPr algn="ctr">
                        <a:spcAft>
                          <a:spcPts val="0"/>
                        </a:spcAft>
                      </a:pPr>
                      <a:r>
                        <a:rPr lang="x-none" sz="1100">
                          <a:effectLst/>
                        </a:rPr>
                        <a:t>30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24</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50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75</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105</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vMerge="1">
                  <a:txBody>
                    <a:bodyPr/>
                    <a:lstStyle/>
                    <a:p>
                      <a:endParaRPr lang="zh-CN" altLang="en-US"/>
                    </a:p>
                  </a:txBody>
                  <a:tcPr/>
                </a:tc>
              </a:tr>
              <a:tr h="138392">
                <a:tc vMerge="1">
                  <a:txBody>
                    <a:bodyPr/>
                    <a:lstStyle/>
                    <a:p>
                      <a:endParaRPr lang="zh-CN" altLang="en-US"/>
                    </a:p>
                  </a:txBody>
                  <a:tcPr/>
                </a:tc>
                <a:tc>
                  <a:txBody>
                    <a:bodyPr/>
                    <a:lstStyle/>
                    <a:p>
                      <a:pPr algn="ctr">
                        <a:spcAft>
                          <a:spcPts val="0"/>
                        </a:spcAft>
                      </a:pPr>
                      <a:r>
                        <a:rPr lang="x-none" sz="1100">
                          <a:effectLst/>
                        </a:rPr>
                        <a:t>60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10</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a:effectLst/>
                        </a:rPr>
                        <a:t>24</a:t>
                      </a:r>
                      <a:endParaRPr lang="zh-CN" sz="110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dirty="0">
                          <a:effectLst/>
                        </a:rPr>
                        <a:t>36</a:t>
                      </a:r>
                      <a:endParaRPr lang="zh-CN" sz="1100" dirty="0">
                        <a:effectLst/>
                        <a:latin typeface="Arial" panose="020B0604020202020204" pitchFamily="34" charset="0"/>
                        <a:ea typeface="Gulim"/>
                        <a:cs typeface="Times New Roman" panose="02020603050405020304" pitchFamily="18" charset="0"/>
                      </a:endParaRPr>
                    </a:p>
                  </a:txBody>
                  <a:tcPr marL="68580" marR="68580" marT="0" marB="0" anchor="ctr"/>
                </a:tc>
                <a:tc>
                  <a:txBody>
                    <a:bodyPr/>
                    <a:lstStyle/>
                    <a:p>
                      <a:pPr algn="ctr">
                        <a:spcAft>
                          <a:spcPts val="0"/>
                        </a:spcAft>
                      </a:pPr>
                      <a:r>
                        <a:rPr lang="x-none" sz="1100" dirty="0">
                          <a:effectLst/>
                        </a:rPr>
                        <a:t>50</a:t>
                      </a:r>
                      <a:endParaRPr lang="zh-CN" sz="1100" dirty="0">
                        <a:effectLst/>
                        <a:latin typeface="Arial" panose="020B0604020202020204" pitchFamily="34" charset="0"/>
                        <a:ea typeface="Gulim"/>
                        <a:cs typeface="Times New Roman" panose="02020603050405020304" pitchFamily="18" charset="0"/>
                      </a:endParaRPr>
                    </a:p>
                  </a:txBody>
                  <a:tcPr marL="68580" marR="68580" marT="0" marB="0" anchor="ctr"/>
                </a:tc>
                <a:tc vMerge="1">
                  <a:txBody>
                    <a:bodyPr/>
                    <a:lstStyle/>
                    <a:p>
                      <a:endParaRPr lang="zh-CN" altLang="en-US"/>
                    </a:p>
                  </a:txBody>
                  <a:tcPr/>
                </a:tc>
              </a:tr>
            </a:tbl>
          </a:graphicData>
        </a:graphic>
      </p:graphicFrame>
    </p:spTree>
    <p:extLst>
      <p:ext uri="{BB962C8B-B14F-4D97-AF65-F5344CB8AC3E}">
        <p14:creationId xmlns:p14="http://schemas.microsoft.com/office/powerpoint/2010/main" val="2202698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886" y="159180"/>
            <a:ext cx="10515600" cy="302140"/>
          </a:xfrm>
        </p:spPr>
        <p:txBody>
          <a:bodyPr>
            <a:normAutofit fontScale="90000"/>
          </a:bodyPr>
          <a:lstStyle/>
          <a:p>
            <a:r>
              <a:rPr lang="en-US" b="1" dirty="0" smtClean="0"/>
              <a:t>Way forward</a:t>
            </a:r>
            <a:endParaRPr lang="en-US" b="1"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20130" y="667265"/>
                <a:ext cx="11508259" cy="6190735"/>
              </a:xfrm>
            </p:spPr>
            <p:txBody>
              <a:bodyPr>
                <a:noAutofit/>
              </a:bodyPr>
              <a:lstStyle/>
              <a:p>
                <a:pPr marL="0" indent="0">
                  <a:lnSpc>
                    <a:spcPct val="100000"/>
                  </a:lnSpc>
                  <a:buNone/>
                </a:pPr>
                <a:r>
                  <a:rPr lang="en-US" sz="2000" b="1" dirty="0" smtClean="0"/>
                  <a:t>Another parameter as below should be considered in FRC table</a:t>
                </a:r>
              </a:p>
              <a:p>
                <a:pPr marL="171450" indent="-171450" algn="just"/>
                <a:r>
                  <a:rPr lang="en-US" altLang="zh-CN" sz="2000" dirty="0" smtClean="0"/>
                  <a:t>2nd </a:t>
                </a:r>
                <a:r>
                  <a:rPr lang="en-US" altLang="zh-CN" sz="2000" dirty="0"/>
                  <a:t>stage SCI </a:t>
                </a:r>
              </a:p>
              <a:p>
                <a:pPr marL="628650" lvl="1" indent="-171450" algn="just"/>
                <a:r>
                  <a:rPr lang="en-US" altLang="zh-CN" sz="1800" dirty="0" smtClean="0"/>
                  <a:t>Option 1</a:t>
                </a:r>
                <a:r>
                  <a:rPr lang="en-US" altLang="zh-CN" sz="1800" dirty="0"/>
                  <a:t>: Assume no 2nd stage SCI </a:t>
                </a:r>
                <a:r>
                  <a:rPr lang="en-US" altLang="zh-CN" sz="1800" dirty="0" smtClean="0"/>
                  <a:t>overhead</a:t>
                </a:r>
              </a:p>
              <a:p>
                <a:pPr marL="1085850" lvl="2" indent="-171450" algn="just"/>
                <a:r>
                  <a:rPr lang="en-US" altLang="zh-CN" sz="1200" dirty="0" smtClean="0"/>
                  <a:t>Note: Simplify the test complexity, but not aligned with RAN1 specification.</a:t>
                </a:r>
                <a:endParaRPr lang="en-US" altLang="zh-CN" sz="1200" dirty="0"/>
              </a:p>
              <a:p>
                <a:pPr marL="628650" lvl="1" indent="-171450" algn="just"/>
                <a:r>
                  <a:rPr lang="en-US" altLang="zh-CN" sz="1800" dirty="0" smtClean="0"/>
                  <a:t>Option 2</a:t>
                </a:r>
                <a:r>
                  <a:rPr lang="en-US" altLang="zh-CN" sz="1800" dirty="0"/>
                  <a:t>: assume 2nd stage SCI overhead existed</a:t>
                </a:r>
              </a:p>
              <a:p>
                <a:pPr marL="1085850" lvl="2" indent="-171450" algn="just"/>
                <a:r>
                  <a:rPr lang="en-US" altLang="zh-CN" sz="1600" dirty="0" smtClean="0"/>
                  <a:t>Option 2-1</a:t>
                </a:r>
                <a:r>
                  <a:rPr lang="en-US" altLang="zh-CN" sz="1600" dirty="0"/>
                  <a:t>: fixed to 240 REs for QPSK, 96 REs for 64QAM and </a:t>
                </a:r>
                <a:r>
                  <a:rPr lang="en-US" altLang="zh-CN" sz="1600" dirty="0" smtClean="0"/>
                  <a:t>256QAM</a:t>
                </a:r>
              </a:p>
              <a:p>
                <a:pPr marL="1371600" lvl="3" indent="0" algn="just">
                  <a:buNone/>
                </a:pPr>
                <a:r>
                  <a:rPr lang="en-US" altLang="zh-CN" sz="1200" dirty="0" smtClean="0"/>
                  <a:t>Note</a:t>
                </a:r>
                <a:r>
                  <a:rPr lang="en-US" altLang="zh-CN" sz="1200" dirty="0"/>
                  <a:t>: Simplify the test complexity, but not aligned with RAN1 specification.</a:t>
                </a:r>
                <a:endParaRPr lang="en-US" altLang="zh-CN" sz="1200" dirty="0" smtClean="0"/>
              </a:p>
              <a:p>
                <a:pPr marL="1085850" lvl="2" indent="-171450" algn="just"/>
                <a:r>
                  <a:rPr lang="en-US" altLang="zh-CN" sz="1600" dirty="0" smtClean="0"/>
                  <a:t>Option 2-2: </a:t>
                </a:r>
              </a:p>
              <a:p>
                <a:pPr marL="1543050" lvl="3" indent="-171450" algn="just"/>
                <a:r>
                  <a:rPr lang="en-US" altLang="zh-CN" sz="1400" dirty="0" smtClean="0"/>
                  <a:t>payload </a:t>
                </a:r>
                <a:r>
                  <a:rPr lang="en-US" altLang="zh-CN" sz="1400" dirty="0"/>
                  <a:t>size of SCI 2-A is baseline (35bits SCI-2A + 24 CRC</a:t>
                </a:r>
                <a:r>
                  <a:rPr lang="en-US" altLang="zh-CN" sz="1400" dirty="0" smtClean="0"/>
                  <a:t>).</a:t>
                </a:r>
              </a:p>
              <a:p>
                <a:pPr marL="1543050" lvl="3" indent="-171450" algn="just"/>
                <a:r>
                  <a:rPr lang="en-GB" altLang="zh-CN" sz="1400" dirty="0" smtClean="0"/>
                  <a:t>Beta </a:t>
                </a:r>
                <a:r>
                  <a:rPr lang="en-GB" altLang="zh-CN" sz="1400" dirty="0"/>
                  <a:t>offset for </a:t>
                </a:r>
                <a:r>
                  <a:rPr lang="en-GB" altLang="zh-CN" sz="1400" dirty="0" smtClean="0"/>
                  <a:t>2nd stage SCI is 1.125 for QPSK</a:t>
                </a:r>
                <a:endParaRPr lang="en-GB" altLang="zh-CN" sz="1400" dirty="0"/>
              </a:p>
              <a:p>
                <a:pPr marL="1371600" lvl="3" indent="0" algn="just">
                  <a:buNone/>
                </a:pPr>
                <a:r>
                  <a:rPr lang="en-US" altLang="zh-CN" sz="1200" dirty="0" smtClean="0"/>
                  <a:t>Note 1: when beta offset for 2nd stage SCI is 1.125 and PSSCH MCS is 4, the actual code rate for 2nd stage SCI is 0.267, which will decrease the cover of 2nd stage SCI. the design of two stage SCI is to reduce the complexity of blind decoding, not for saving 2nd stage SCI overhead. </a:t>
                </a:r>
              </a:p>
              <a:p>
                <a:pPr marL="1371600" lvl="3" indent="0" algn="just">
                  <a:buNone/>
                </a:pPr>
                <a:r>
                  <a:rPr lang="en-US" altLang="zh-CN" sz="1200" dirty="0" smtClean="0"/>
                  <a:t>Note 2: There is no beta offset configuration for 64QAM and 256 QAM.  </a:t>
                </a:r>
                <a:endParaRPr lang="en-US" altLang="zh-CN" sz="1200" dirty="0"/>
              </a:p>
              <a:p>
                <a:pPr marL="1085850" lvl="2" indent="-171450" algn="just"/>
                <a:r>
                  <a:rPr lang="en-US" altLang="zh-CN" sz="1600" dirty="0" smtClean="0"/>
                  <a:t>Option </a:t>
                </a:r>
                <a:r>
                  <a:rPr lang="en-GB" altLang="zh-CN" sz="1600" dirty="0" smtClean="0"/>
                  <a:t>2-3</a:t>
                </a:r>
                <a:r>
                  <a:rPr lang="en-GB" altLang="zh-CN" sz="1600" dirty="0"/>
                  <a:t>: </a:t>
                </a:r>
              </a:p>
              <a:p>
                <a:pPr marL="1543050" lvl="3" indent="-171450" algn="just"/>
                <a:r>
                  <a:rPr lang="en-US" altLang="zh-CN" sz="1400" dirty="0"/>
                  <a:t>payload size of SCI 2-A is baseline (35bits SCI-2A + 24 CRC)</a:t>
                </a:r>
              </a:p>
              <a:p>
                <a:pPr marL="1543050" lvl="3" indent="-171450" algn="just"/>
                <a:r>
                  <a:rPr lang="en-US" altLang="zh-CN" sz="1400" dirty="0"/>
                  <a:t>A beta offset of second stage </a:t>
                </a:r>
                <a:r>
                  <a:rPr lang="en-US" altLang="zh-CN" sz="1400" dirty="0" smtClean="0"/>
                  <a:t>SCI is </a:t>
                </a:r>
                <a:r>
                  <a:rPr lang="en-US" altLang="zh-CN" sz="1400" dirty="0"/>
                  <a:t>selected to make sure that the code-rate of 2-A is approximate to SCI 1-A. A new </a:t>
                </a:r>
                <a:r>
                  <a:rPr lang="en-US" altLang="zh-CN" sz="1400" dirty="0" smtClean="0"/>
                  <a:t>row for </a:t>
                </a:r>
                <a:r>
                  <a:rPr lang="en-US" altLang="zh-CN" sz="1400" dirty="0"/>
                  <a:t>beta offset </a:t>
                </a:r>
                <a:r>
                  <a:rPr lang="en-US" altLang="zh-CN" sz="1400" dirty="0" smtClean="0"/>
                  <a:t>and value </a:t>
                </a:r>
                <a:r>
                  <a:rPr lang="en-US" altLang="zh-CN" sz="1400" dirty="0"/>
                  <a:t>should be added in FRC table</a:t>
                </a:r>
                <a:r>
                  <a:rPr lang="en-US" altLang="zh-CN" sz="1400" dirty="0" smtClean="0"/>
                  <a:t>.</a:t>
                </a:r>
              </a:p>
              <a:p>
                <a:pPr marL="1543050" lvl="3" indent="-171450" algn="just"/>
                <a:r>
                  <a:rPr lang="en-GB" altLang="zh-CN" sz="1400" dirty="0"/>
                  <a:t>vacant resource elements </a:t>
                </a:r>
                <a14:m>
                  <m:oMath xmlns:m="http://schemas.openxmlformats.org/officeDocument/2006/math">
                    <m:r>
                      <m:rPr>
                        <m:sty m:val="p"/>
                      </m:rPr>
                      <a:rPr lang="en-GB" altLang="zh-CN" sz="1400">
                        <a:latin typeface="Cambria Math" panose="02040503050406030204" pitchFamily="18" charset="0"/>
                      </a:rPr>
                      <m:t>γ</m:t>
                    </m:r>
                  </m:oMath>
                </a14:m>
                <a:r>
                  <a:rPr lang="en-GB" altLang="zh-CN" sz="1400" dirty="0"/>
                  <a:t> value is determined based on NRB and DMRS frequency </a:t>
                </a:r>
                <a:r>
                  <a:rPr lang="en-GB" altLang="zh-CN" sz="1400" dirty="0" smtClean="0"/>
                  <a:t>density, which is used to determine binary </a:t>
                </a:r>
                <a:r>
                  <a:rPr lang="en-GB" altLang="zh-CN" sz="1400" dirty="0"/>
                  <a:t>Channel Bits per </a:t>
                </a:r>
                <a:r>
                  <a:rPr lang="en-GB" altLang="zh-CN" sz="1400" dirty="0" smtClean="0"/>
                  <a:t>Slot for PSSCH data mapping.</a:t>
                </a:r>
                <a:endParaRPr lang="en-US" altLang="zh-CN" sz="1400" dirty="0"/>
              </a:p>
              <a:p>
                <a:pPr marL="1543050" lvl="3" indent="-171450" algn="just"/>
                <a:r>
                  <a:rPr lang="en-US" altLang="zh-CN" sz="1400" dirty="0"/>
                  <a:t>Based on the principle of SCI2-A RE determination defined in </a:t>
                </a:r>
                <a:r>
                  <a:rPr lang="en-US" altLang="zh-CN" sz="1400" dirty="0" smtClean="0"/>
                  <a:t>38.212</a:t>
                </a:r>
              </a:p>
              <a:p>
                <a:pPr marL="1371600" lvl="3" indent="0" algn="just">
                  <a:buNone/>
                </a:pPr>
                <a:r>
                  <a:rPr lang="en-US" altLang="zh-CN" sz="1200" dirty="0" smtClean="0"/>
                  <a:t>Note: the overhead of 2nd stage SCI is aligned with RAN1 spec</a:t>
                </a:r>
                <a:endParaRPr lang="en-US" altLang="zh-CN" sz="1200" dirty="0"/>
              </a:p>
              <a:p>
                <a:pPr marL="457200" lvl="1" indent="0">
                  <a:lnSpc>
                    <a:spcPct val="100000"/>
                  </a:lnSpc>
                  <a:buNone/>
                </a:pPr>
                <a:endParaRPr lang="en-US" sz="1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20130" y="667265"/>
                <a:ext cx="11508259" cy="6190735"/>
              </a:xfrm>
              <a:blipFill rotWithShape="0">
                <a:blip r:embed="rId2"/>
                <a:stretch>
                  <a:fillRect l="-583" t="-492" r="-15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14072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886" y="159180"/>
            <a:ext cx="10515600" cy="302140"/>
          </a:xfrm>
        </p:spPr>
        <p:txBody>
          <a:bodyPr>
            <a:normAutofit fontScale="90000"/>
          </a:bodyPr>
          <a:lstStyle/>
          <a:p>
            <a:r>
              <a:rPr lang="en-US" b="1" dirty="0" smtClean="0"/>
              <a:t>Way forward</a:t>
            </a:r>
            <a:endParaRPr lang="en-US" b="1" dirty="0"/>
          </a:p>
        </p:txBody>
      </p:sp>
      <p:sp>
        <p:nvSpPr>
          <p:cNvPr id="3" name="Content Placeholder 2"/>
          <p:cNvSpPr>
            <a:spLocks noGrp="1"/>
          </p:cNvSpPr>
          <p:nvPr>
            <p:ph idx="1"/>
          </p:nvPr>
        </p:nvSpPr>
        <p:spPr>
          <a:xfrm>
            <a:off x="486805" y="581540"/>
            <a:ext cx="11508259" cy="6190735"/>
          </a:xfrm>
        </p:spPr>
        <p:txBody>
          <a:bodyPr>
            <a:noAutofit/>
          </a:bodyPr>
          <a:lstStyle/>
          <a:p>
            <a:pPr marL="0" indent="0">
              <a:lnSpc>
                <a:spcPct val="100000"/>
              </a:lnSpc>
              <a:buNone/>
            </a:pPr>
            <a:r>
              <a:rPr lang="en-US" sz="1800" b="1" dirty="0" smtClean="0"/>
              <a:t>FRC reference table (SCS 15 kHz and QPSK as example)</a:t>
            </a:r>
            <a:endParaRPr lang="en-US" sz="1600" dirty="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600" b="1" dirty="0" smtClean="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600" b="1" dirty="0" smtClean="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600" b="1" dirty="0"/>
          </a:p>
          <a:p>
            <a:pPr marL="0" indent="0">
              <a:lnSpc>
                <a:spcPct val="100000"/>
              </a:lnSpc>
              <a:spcBef>
                <a:spcPts val="1200"/>
              </a:spcBef>
              <a:buNone/>
            </a:pPr>
            <a:r>
              <a:rPr lang="en-US" sz="1600" b="1" dirty="0" smtClean="0"/>
              <a:t>Transport block CRC: </a:t>
            </a:r>
          </a:p>
          <a:p>
            <a:pPr marL="0" indent="0">
              <a:lnSpc>
                <a:spcPct val="100000"/>
              </a:lnSpc>
              <a:spcBef>
                <a:spcPts val="0"/>
              </a:spcBef>
              <a:buNone/>
            </a:pPr>
            <a:r>
              <a:rPr lang="en-US" altLang="zh-CN" sz="1400" b="1" dirty="0"/>
              <a:t>	</a:t>
            </a:r>
            <a:r>
              <a:rPr lang="en-US" altLang="zh-CN" sz="1400" dirty="0" smtClean="0"/>
              <a:t>Option </a:t>
            </a:r>
            <a:r>
              <a:rPr lang="en-US" altLang="zh-CN" sz="1400" dirty="0"/>
              <a:t>2: L =16 for TBS &lt;3824, otherwise L=24</a:t>
            </a:r>
          </a:p>
          <a:p>
            <a:pPr marL="0" indent="0">
              <a:lnSpc>
                <a:spcPct val="100000"/>
              </a:lnSpc>
              <a:buNone/>
            </a:pPr>
            <a:r>
              <a:rPr lang="en-US" sz="1600" b="1" dirty="0" smtClean="0"/>
              <a:t>Beta offset for 2</a:t>
            </a:r>
            <a:r>
              <a:rPr lang="en-US" sz="1600" b="1" baseline="30000" dirty="0" smtClean="0"/>
              <a:t>nd</a:t>
            </a:r>
            <a:r>
              <a:rPr lang="en-US" sz="1600" b="1" dirty="0" smtClean="0"/>
              <a:t> stage SCI:</a:t>
            </a:r>
          </a:p>
          <a:p>
            <a:pPr marL="914400" lvl="2" indent="0" algn="just">
              <a:spcBef>
                <a:spcPts val="0"/>
              </a:spcBef>
              <a:buNone/>
            </a:pPr>
            <a:r>
              <a:rPr lang="en-US" altLang="zh-CN" sz="1400" dirty="0"/>
              <a:t>Option </a:t>
            </a:r>
            <a:r>
              <a:rPr lang="en-GB" altLang="zh-CN" sz="1400" dirty="0"/>
              <a:t>2-3: </a:t>
            </a:r>
          </a:p>
          <a:p>
            <a:pPr marL="1085850" lvl="2" indent="-171450" algn="just"/>
            <a:r>
              <a:rPr lang="en-US" altLang="zh-CN" sz="1100" dirty="0"/>
              <a:t>payload size of SCI 2-A is baseline (35bits SCI-2A + 24 CRC)</a:t>
            </a:r>
          </a:p>
          <a:p>
            <a:pPr marL="1085850" lvl="2" indent="-171450" algn="just"/>
            <a:r>
              <a:rPr lang="en-US" altLang="zh-CN" sz="1100" dirty="0"/>
              <a:t>A beta offset of second stage SCI is selected to make sure that the code-rate of 2-A is approximate to SCI 1-A. A new row for beta offset value should be added in FRC table.</a:t>
            </a:r>
          </a:p>
          <a:p>
            <a:pPr marL="1085850" lvl="2" indent="-171450" algn="just"/>
            <a:r>
              <a:rPr lang="en-US" altLang="zh-CN" sz="1100" dirty="0"/>
              <a:t>Based on the principle of SCI2-A RE determination defined in 38.212</a:t>
            </a:r>
          </a:p>
          <a:p>
            <a:pPr marL="0" indent="0">
              <a:lnSpc>
                <a:spcPct val="100000"/>
              </a:lnSpc>
              <a:buNone/>
            </a:pPr>
            <a:endParaRPr lang="en-US" sz="1600" b="1" dirty="0" smtClean="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600" b="1" dirty="0"/>
          </a:p>
          <a:p>
            <a:pPr marL="0" indent="0">
              <a:lnSpc>
                <a:spcPct val="100000"/>
              </a:lnSpc>
              <a:buNone/>
            </a:pPr>
            <a:endParaRPr lang="en-US" sz="1800" b="1" dirty="0" smtClean="0"/>
          </a:p>
        </p:txBody>
      </p:sp>
      <p:sp>
        <p:nvSpPr>
          <p:cNvPr id="8" name="Rectangle 4"/>
          <p:cNvSpPr>
            <a:spLocks noChangeArrowheads="1"/>
          </p:cNvSpPr>
          <p:nvPr/>
        </p:nvSpPr>
        <p:spPr bwMode="auto">
          <a:xfrm>
            <a:off x="2772263" y="927216"/>
            <a:ext cx="60429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zh-CN" sz="1200" b="1" dirty="0">
                <a:latin typeface="Arial" panose="020B0604020202020204" pitchFamily="34" charset="0"/>
                <a:cs typeface="Arial" panose="020B0604020202020204" pitchFamily="34" charset="0"/>
              </a:rPr>
              <a:t>Fixed reference channel for V2X receiver requirements (SCS 15 kHz, QPSK)</a:t>
            </a:r>
            <a:endParaRPr kumimoji="0" lang="en-GB" altLang="zh-CN" sz="2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795013539"/>
              </p:ext>
            </p:extLst>
          </p:nvPr>
        </p:nvGraphicFramePr>
        <p:xfrm>
          <a:off x="2074305" y="1432815"/>
          <a:ext cx="7194035" cy="2950321"/>
        </p:xfrm>
        <a:graphic>
          <a:graphicData uri="http://schemas.openxmlformats.org/drawingml/2006/table">
            <a:tbl>
              <a:tblPr firstRow="1" firstCol="1" lastRow="1" lastCol="1" bandRow="1" bandCol="1"/>
              <a:tblGrid>
                <a:gridCol w="3520485"/>
                <a:gridCol w="734710"/>
                <a:gridCol w="734710"/>
                <a:gridCol w="734710"/>
                <a:gridCol w="734710"/>
                <a:gridCol w="734710"/>
              </a:tblGrid>
              <a:tr h="216083">
                <a:tc>
                  <a:txBody>
                    <a:bodyPr/>
                    <a:lstStyle/>
                    <a:p>
                      <a:pPr algn="ctr" rtl="0" fontAlgn="ctr"/>
                      <a:r>
                        <a:rPr lang="en-US" sz="1100" b="1" i="0" u="none" strike="noStrike" dirty="0">
                          <a:solidFill>
                            <a:srgbClr val="000000"/>
                          </a:solidFill>
                          <a:effectLst/>
                          <a:latin typeface="Calibri" panose="020F0502020204030204" pitchFamily="34" charset="0"/>
                        </a:rPr>
                        <a:t>Parameter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1" i="0" u="none" strike="noStrike">
                          <a:solidFill>
                            <a:srgbClr val="000000"/>
                          </a:solidFill>
                          <a:effectLst/>
                          <a:latin typeface="Calibri" panose="020F0502020204030204" pitchFamily="34" charset="0"/>
                        </a:rPr>
                        <a:t>Unit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rtl="0" fontAlgn="ctr"/>
                      <a:r>
                        <a:rPr lang="en-US" sz="1100" b="1" i="0" u="none" strike="noStrike" dirty="0">
                          <a:solidFill>
                            <a:srgbClr val="000000"/>
                          </a:solidFill>
                          <a:effectLst/>
                          <a:latin typeface="Calibri" panose="020F0502020204030204" pitchFamily="34" charset="0"/>
                        </a:rPr>
                        <a:t>Value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216083">
                <a:tc>
                  <a:txBody>
                    <a:bodyPr/>
                    <a:lstStyle/>
                    <a:p>
                      <a:pPr algn="l" rtl="0" fontAlgn="ctr"/>
                      <a:r>
                        <a:rPr lang="en-US" sz="1100" b="1" i="0" u="none" strike="noStrike">
                          <a:solidFill>
                            <a:srgbClr val="000000"/>
                          </a:solidFill>
                          <a:effectLst/>
                          <a:latin typeface="Calibri" panose="020F0502020204030204" pitchFamily="34" charset="0"/>
                        </a:rPr>
                        <a:t>Channel bandwidth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MHz</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a:solidFill>
                            <a:srgbClr val="000000"/>
                          </a:solidFill>
                          <a:effectLst/>
                          <a:latin typeface="Calibri" panose="020F0502020204030204" pitchFamily="34" charset="0"/>
                        </a:rPr>
                        <a:t>Subcarrier spacing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kHz</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dirty="0">
                          <a:solidFill>
                            <a:srgbClr val="000000"/>
                          </a:solidFill>
                          <a:effectLst/>
                          <a:latin typeface="Calibri" panose="020F0502020204030204" pitchFamily="34" charset="0"/>
                        </a:rPr>
                        <a:t>Allocated resource blocks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216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dirty="0" smtClean="0">
                          <a:solidFill>
                            <a:srgbClr val="000000"/>
                          </a:solidFill>
                          <a:effectLst/>
                          <a:latin typeface="Calibri" panose="020F0502020204030204" pitchFamily="34" charset="0"/>
                        </a:rPr>
                        <a:t>MCS Table for TBS determination</a:t>
                      </a:r>
                      <a:endParaRPr lang="en-US" sz="11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rtl="0" fontAlgn="ctr"/>
                      <a:r>
                        <a:rPr lang="en-US" sz="1100" b="0" i="0" u="none" strike="noStrike" dirty="0" smtClean="0">
                          <a:solidFill>
                            <a:srgbClr val="000000"/>
                          </a:solidFill>
                          <a:effectLst/>
                          <a:latin typeface="Calibri" panose="020F0502020204030204" pitchFamily="34" charset="0"/>
                        </a:rPr>
                        <a:t>QPSK</a:t>
                      </a: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rtl="0" fontAlgn="ct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rtl="0" fontAlgn="ct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rtl="0" fontAlgn="ct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rtl="0" fontAlgn="ct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dirty="0">
                          <a:solidFill>
                            <a:srgbClr val="000000"/>
                          </a:solidFill>
                          <a:effectLst/>
                          <a:latin typeface="Calibri" panose="020F0502020204030204" pitchFamily="34" charset="0"/>
                        </a:rPr>
                        <a:t>Modulation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QPSK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QPSK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QPSK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QPSK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dirty="0">
                          <a:solidFill>
                            <a:srgbClr val="000000"/>
                          </a:solidFill>
                          <a:effectLst/>
                          <a:latin typeface="Calibri" panose="020F0502020204030204" pitchFamily="34" charset="0"/>
                        </a:rPr>
                        <a:t>MCS Index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a:solidFill>
                            <a:srgbClr val="000000"/>
                          </a:solidFill>
                          <a:effectLst/>
                          <a:latin typeface="Calibri" panose="020F0502020204030204" pitchFamily="34" charset="0"/>
                        </a:rPr>
                        <a:t>Transport Block Size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bits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a:solidFill>
                            <a:srgbClr val="000000"/>
                          </a:solidFill>
                          <a:effectLst/>
                          <a:latin typeface="Calibri" panose="020F0502020204030204" pitchFamily="34" charset="0"/>
                        </a:rPr>
                        <a:t>Transport block CRC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Bits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a:solidFill>
                            <a:srgbClr val="000000"/>
                          </a:solidFill>
                          <a:effectLst/>
                          <a:latin typeface="Calibri" panose="020F0502020204030204" pitchFamily="34" charset="0"/>
                        </a:rPr>
                        <a:t>Number of Code Blocks per slot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1105">
                <a:tc>
                  <a:txBody>
                    <a:bodyPr/>
                    <a:lstStyle/>
                    <a:p>
                      <a:pPr algn="l" rtl="0" fontAlgn="ctr"/>
                      <a:r>
                        <a:rPr lang="en-US" sz="1100" b="1" i="0" u="none" strike="noStrike" dirty="0">
                          <a:solidFill>
                            <a:schemeClr val="tx1"/>
                          </a:solidFill>
                          <a:effectLst/>
                          <a:latin typeface="Calibri" panose="020F0502020204030204" pitchFamily="34" charset="0"/>
                        </a:rPr>
                        <a:t>Beta offset for 2nd stage SCI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160">
                <a:tc>
                  <a:txBody>
                    <a:bodyPr/>
                    <a:lstStyle/>
                    <a:p>
                      <a:pPr algn="l" rtl="0" fontAlgn="ctr"/>
                      <a:r>
                        <a:rPr lang="en-US" sz="1100" b="1" i="0" u="none" strike="noStrike" dirty="0" smtClean="0">
                          <a:solidFill>
                            <a:schemeClr val="tx1"/>
                          </a:solidFill>
                          <a:effectLst/>
                          <a:latin typeface="Calibri" panose="020F0502020204030204" pitchFamily="34" charset="0"/>
                        </a:rPr>
                        <a:t>γ value when  2nd stage SCI rate match</a:t>
                      </a:r>
                      <a:endParaRPr lang="en-US" sz="11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chemeClr val="tx1"/>
                          </a:solidFill>
                          <a:effectLst/>
                          <a:latin typeface="Calibri" panose="020F0502020204030204" pitchFamily="34" charset="0"/>
                        </a:rPr>
                        <a:t>Option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a:solidFill>
                            <a:srgbClr val="000000"/>
                          </a:solidFill>
                          <a:effectLst/>
                          <a:latin typeface="Calibri" panose="020F0502020204030204" pitchFamily="34" charset="0"/>
                        </a:rPr>
                        <a:t>Binary Channel Bits per subframe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Bits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083">
                <a:tc>
                  <a:txBody>
                    <a:bodyPr/>
                    <a:lstStyle/>
                    <a:p>
                      <a:pPr algn="l" rtl="0" fontAlgn="ctr"/>
                      <a:r>
                        <a:rPr lang="en-US" sz="1100" b="1" i="0" u="none" strike="noStrike">
                          <a:solidFill>
                            <a:srgbClr val="000000"/>
                          </a:solidFill>
                          <a:effectLst/>
                          <a:latin typeface="Calibri" panose="020F0502020204030204" pitchFamily="34" charset="0"/>
                        </a:rPr>
                        <a:t>Max. Throughput averaged over 1 period of 100ms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M</a:t>
                      </a:r>
                      <a:r>
                        <a:rPr lang="en-US" sz="1100" b="0" i="0" u="none" strike="noStrike" dirty="0" smtClean="0">
                          <a:solidFill>
                            <a:srgbClr val="000000"/>
                          </a:solidFill>
                          <a:effectLst/>
                          <a:latin typeface="Calibri" panose="020F0502020204030204" pitchFamily="34" charset="0"/>
                        </a:rPr>
                        <a:t>bps</a:t>
                      </a:r>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11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85512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13581" y="67572"/>
            <a:ext cx="10962736" cy="6498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Calibri" panose="020F0502020204030204" pitchFamily="34" charset="0"/>
                <a:cs typeface="Calibri" panose="020F0502020204030204" pitchFamily="34" charset="0"/>
              </a:rPr>
              <a:t>Reference</a:t>
            </a:r>
            <a:endParaRPr lang="zh-CN" altLang="en-US" sz="3600" b="1" dirty="0">
              <a:latin typeface="Calibri" panose="020F0502020204030204" pitchFamily="34" charset="0"/>
              <a:cs typeface="Calibri" panose="020F0502020204030204" pitchFamily="34" charset="0"/>
            </a:endParaRPr>
          </a:p>
        </p:txBody>
      </p:sp>
      <p:sp>
        <p:nvSpPr>
          <p:cNvPr id="5" name="文本框 4"/>
          <p:cNvSpPr txBox="1"/>
          <p:nvPr/>
        </p:nvSpPr>
        <p:spPr>
          <a:xfrm>
            <a:off x="451222" y="1053560"/>
            <a:ext cx="11654286" cy="923330"/>
          </a:xfrm>
          <a:prstGeom prst="rect">
            <a:avLst/>
          </a:prstGeom>
          <a:noFill/>
        </p:spPr>
        <p:txBody>
          <a:bodyPr wrap="square" rtlCol="0">
            <a:spAutoFit/>
          </a:bodyPr>
          <a:lstStyle/>
          <a:p>
            <a:r>
              <a:rPr lang="en-US" altLang="zh-CN" dirty="0"/>
              <a:t>[1] </a:t>
            </a:r>
            <a:r>
              <a:rPr lang="en-US" altLang="zh-CN" dirty="0" smtClean="0"/>
              <a:t>R4-2010137, Correction </a:t>
            </a:r>
            <a:r>
              <a:rPr lang="en-US" altLang="zh-CN" dirty="0"/>
              <a:t>on 5G V2X UE RF requirements for 5G V2X service in TS38.101-1 in </a:t>
            </a:r>
            <a:r>
              <a:rPr lang="en-US" altLang="zh-CN" dirty="0" smtClean="0"/>
              <a:t>rel-16, </a:t>
            </a:r>
            <a:r>
              <a:rPr lang="en-GB" altLang="zh-CN" dirty="0"/>
              <a:t>LG Electronics</a:t>
            </a:r>
            <a:endParaRPr lang="en-US" altLang="zh-CN" dirty="0" smtClean="0"/>
          </a:p>
          <a:p>
            <a:r>
              <a:rPr lang="en-US" altLang="zh-CN" dirty="0" smtClean="0"/>
              <a:t>[2</a:t>
            </a:r>
            <a:r>
              <a:rPr lang="en-US" altLang="zh-CN" dirty="0"/>
              <a:t>] </a:t>
            </a:r>
            <a:r>
              <a:rPr lang="en-GB" altLang="zh-CN" dirty="0"/>
              <a:t>R4-2010015</a:t>
            </a:r>
            <a:r>
              <a:rPr lang="en-US" dirty="0" smtClean="0"/>
              <a:t>, </a:t>
            </a:r>
            <a:r>
              <a:rPr lang="en-US" altLang="zh-CN" dirty="0"/>
              <a:t>V2X RX issues</a:t>
            </a:r>
            <a:r>
              <a:rPr lang="en-US" dirty="0" smtClean="0"/>
              <a:t>, </a:t>
            </a:r>
            <a:r>
              <a:rPr lang="en-US" altLang="zh-CN" dirty="0"/>
              <a:t>Qualcomm Incorporated</a:t>
            </a:r>
            <a:endParaRPr lang="en-GB" dirty="0"/>
          </a:p>
          <a:p>
            <a:pPr>
              <a:spcAft>
                <a:spcPts val="600"/>
              </a:spcAft>
            </a:pPr>
            <a:r>
              <a:rPr lang="en-US" altLang="zh-CN" dirty="0"/>
              <a:t>[3] R4-2010822</a:t>
            </a:r>
            <a:r>
              <a:rPr lang="en-US" dirty="0" smtClean="0"/>
              <a:t>, </a:t>
            </a:r>
            <a:r>
              <a:rPr lang="en-GB" altLang="zh-CN" dirty="0"/>
              <a:t>On NR V2X reference measurement channels</a:t>
            </a:r>
            <a:r>
              <a:rPr lang="en-US" dirty="0" smtClean="0"/>
              <a:t>, </a:t>
            </a:r>
            <a:r>
              <a:rPr lang="en-US" dirty="0"/>
              <a:t>Huawei, </a:t>
            </a:r>
            <a:r>
              <a:rPr lang="en-US" dirty="0" smtClean="0"/>
              <a:t>HiSilicon</a:t>
            </a:r>
          </a:p>
        </p:txBody>
      </p:sp>
    </p:spTree>
    <p:extLst>
      <p:ext uri="{BB962C8B-B14F-4D97-AF65-F5344CB8AC3E}">
        <p14:creationId xmlns:p14="http://schemas.microsoft.com/office/powerpoint/2010/main" val="15482598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7655</TotalTime>
  <Words>700</Words>
  <Application>Microsoft Office PowerPoint</Application>
  <PresentationFormat>Widescreen</PresentationFormat>
  <Paragraphs>197</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Gulim</vt:lpstr>
      <vt:lpstr>宋体</vt:lpstr>
      <vt:lpstr>Arial</vt:lpstr>
      <vt:lpstr>Calibri</vt:lpstr>
      <vt:lpstr>Calibri Light</vt:lpstr>
      <vt:lpstr>Cambria Math</vt:lpstr>
      <vt:lpstr>Times New Roman</vt:lpstr>
      <vt:lpstr>Wingdings</vt:lpstr>
      <vt:lpstr>Office 主题</vt:lpstr>
      <vt:lpstr>WF on NR V2X FRC parameters</vt:lpstr>
      <vt:lpstr>Background</vt:lpstr>
      <vt:lpstr>Way forward</vt:lpstr>
      <vt:lpstr>Way forward</vt:lpstr>
      <vt:lpstr>Way forward</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Huawei</cp:lastModifiedBy>
  <cp:revision>191</cp:revision>
  <dcterms:created xsi:type="dcterms:W3CDTF">2019-10-15T22:26:30Z</dcterms:created>
  <dcterms:modified xsi:type="dcterms:W3CDTF">2020-08-26T11:33:38Z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(3)AnI5/u5FfjjPdb2DWHtuL6v47xq6IlufR3MUCEeFz0g5/kLEHU/1AxaxlVR1lHLsLxbbt1uC
5DXrP6G/BH5E2Cw31sQ7L0fe2xcTNsTfk7f6m/EsncBxz/78tI0BxshL0OxLKo2ywRbpXG9D
nomajTY7S6Br0t9nTU6BGyM8L1TvMdltYqfufsoUeqN+rUWDHyCBdbfU4FEt6HQ5sbV4/pB3
ZAji8vCmBQAL+CDZwL</vt:lpwstr>
  </property>
  <property fmtid="{D5CDD505-2E9C-101B-9397-08002B2CF9AE}" pid="3" name="_2015_ms_pID_7253431">
    <vt:lpwstr>Ff6SYqSXtJtqvpYPM8xXc3UHLxlPRTzBKPFZpURJ06Q4qZW3wPzGjt
kek0UtmGji8ifFT6B+gYWbTtXFiZQyap5snPNcOToHS+NKdqGqN4XIZk1G6VfPeEHmnFjUsd
aGpN+P+b9dUiKSE24N3JqV3D+mP+8M4osE//wG9Lb+4gb5s7c4xmVNEIZ2A1S5gdK1/UyZjX
CALKj/CE+3sHhxZ7GXsCaz5dZdXJ41qeEyZ1</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1577106026</vt:lpwstr>
  </property>
</Properties>
</file>