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</p:sldMasterIdLst>
  <p:notesMasterIdLst>
    <p:notesMasterId r:id="rId12"/>
  </p:notesMasterIdLst>
  <p:sldIdLst>
    <p:sldId id="256" r:id="rId5"/>
    <p:sldId id="267" r:id="rId6"/>
    <p:sldId id="291" r:id="rId7"/>
    <p:sldId id="292" r:id="rId8"/>
    <p:sldId id="294" r:id="rId9"/>
    <p:sldId id="296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75" autoAdjust="0"/>
    <p:restoredTop sz="89505" autoAdjust="0"/>
  </p:normalViewPr>
  <p:slideViewPr>
    <p:cSldViewPr snapToGrid="0">
      <p:cViewPr varScale="1">
        <p:scale>
          <a:sx n="101" d="100"/>
          <a:sy n="101" d="100"/>
        </p:scale>
        <p:origin x="84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60252-6908-4DD9-87D2-501A27CEB095}" type="datetimeFigureOut">
              <a:rPr lang="zh-CN" altLang="en-US" smtClean="0"/>
              <a:t>2020/8/26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C4724-7F04-4CDB-93C8-442B05B3BF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377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5C4724-7F04-4CDB-93C8-442B05B3BF4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6038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8/26/2020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178" y="2272825"/>
            <a:ext cx="9358604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/>
              <a:t>WF </a:t>
            </a:r>
            <a:r>
              <a:rPr lang="en-US" sz="4800" dirty="0"/>
              <a:t>on</a:t>
            </a:r>
            <a:r>
              <a:rPr lang="en-GB" altLang="zh-CN" sz="4800" dirty="0"/>
              <a:t> </a:t>
            </a:r>
            <a:r>
              <a:rPr lang="en-US" altLang="zh-CN" sz="4800" dirty="0"/>
              <a:t>A-MPR requirements for NS_52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/>
              <a:t>Qualcomm, </a:t>
            </a:r>
            <a:r>
              <a:rPr lang="en-US" altLang="zh-CN" sz="2800"/>
              <a:t>LG Electronics...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WG4</a:t>
            </a:r>
            <a:r>
              <a:rPr lang="en-GB" altLang="zh-CN" sz="2400" b="1" dirty="0"/>
              <a:t>#9</a:t>
            </a:r>
            <a:r>
              <a:rPr lang="en-US" altLang="zh-CN" sz="2400" b="1" dirty="0"/>
              <a:t>6-e</a:t>
            </a:r>
            <a:r>
              <a:rPr lang="en-US" altLang="sv-SE" sz="2400" b="1" dirty="0">
                <a:cs typeface="Arial" panose="020B0604020202020204" pitchFamily="34" charset="0"/>
              </a:rPr>
              <a:t> Meeting                                                              R4-2011704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sz="2400" b="1" dirty="0"/>
              <a:t>Electronic Meeting, 17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August </a:t>
            </a:r>
            <a:r>
              <a:rPr lang="ko-KR" altLang="en-US" sz="2400" b="1" dirty="0"/>
              <a:t> </a:t>
            </a:r>
            <a:r>
              <a:rPr lang="en-US" altLang="zh-CN" sz="2400" b="1" dirty="0"/>
              <a:t>– 28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 August, 2020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</a:t>
            </a:r>
            <a:r>
              <a:rPr lang="en-US" altLang="zh-CN" dirty="0"/>
              <a:t>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745211" y="1690688"/>
            <a:ext cx="11281474" cy="5046995"/>
          </a:xfrm>
        </p:spPr>
        <p:txBody>
          <a:bodyPr>
            <a:normAutofit fontScale="92500" lnSpcReduction="20000"/>
          </a:bodyPr>
          <a:lstStyle/>
          <a:p>
            <a:r>
              <a:rPr lang="en-GB" altLang="zh-CN" dirty="0"/>
              <a:t>In this meeting, RAN4 discussed the NS_52 A-MPR requirements for PSSCH_PSCCH and PFSCH for NR V2X UE as follows.</a:t>
            </a:r>
          </a:p>
          <a:p>
            <a:pPr lvl="1"/>
            <a:endParaRPr lang="en-GB" altLang="zh-CN" dirty="0"/>
          </a:p>
          <a:p>
            <a:r>
              <a:rPr lang="en-GB" altLang="ko-KR" b="1" u="sng" dirty="0"/>
              <a:t>Issue 1-1-2: </a:t>
            </a:r>
            <a:r>
              <a:rPr lang="en-US" altLang="ko-KR" b="1" i="1" dirty="0"/>
              <a:t>A-MPR </a:t>
            </a:r>
            <a:r>
              <a:rPr lang="en-US" b="1" i="1" dirty="0"/>
              <a:t>for NS_52 for </a:t>
            </a:r>
            <a:r>
              <a:rPr lang="en-GB" altLang="zh-CN" b="1" i="1" dirty="0"/>
              <a:t>PSSCH_PSCCH and PFSCH</a:t>
            </a:r>
            <a:r>
              <a:rPr lang="en-US" b="1" i="1" dirty="0"/>
              <a:t> transmitted channel for PC3 UE</a:t>
            </a:r>
            <a:endParaRPr lang="ko-KR" altLang="ko-KR" sz="2000" dirty="0"/>
          </a:p>
          <a:p>
            <a:pPr lvl="1">
              <a:buFont typeface="Wingdings" panose="05000000000000000000" pitchFamily="2" charset="2"/>
              <a:buChar char="§"/>
            </a:pPr>
            <a:r>
              <a:rPr lang="en-GB" altLang="ko-KR" sz="2600" dirty="0"/>
              <a:t>To derive A-MPR requirements, the worst A-MPR values from interested companies are chosen. </a:t>
            </a:r>
            <a:endParaRPr lang="ko-KR" altLang="ko-KR" sz="2600" dirty="0"/>
          </a:p>
          <a:p>
            <a:pPr lvl="0"/>
            <a:endParaRPr lang="en-GB" altLang="ko-KR" sz="2600" dirty="0"/>
          </a:p>
          <a:p>
            <a:r>
              <a:rPr lang="en-US" altLang="ko-KR" sz="3400" b="1" i="1" dirty="0"/>
              <a:t>Tentative agreement:</a:t>
            </a:r>
            <a:endParaRPr lang="ko-KR" altLang="ko-KR" sz="3400" dirty="0"/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altLang="ko-KR" sz="2600" i="1" dirty="0"/>
              <a:t>NS_52(FCC) will be captured in TS38.101-1. </a:t>
            </a:r>
          </a:p>
          <a:p>
            <a:pPr lvl="1" hangingPunct="0"/>
            <a:endParaRPr lang="ko-KR" altLang="ko-KR" sz="2600" dirty="0"/>
          </a:p>
          <a:p>
            <a:r>
              <a:rPr lang="en-US" altLang="ko-KR" sz="3400" b="1" i="1" dirty="0"/>
              <a:t>Recommendations for 2nd round:</a:t>
            </a:r>
            <a:endParaRPr lang="ko-KR" altLang="ko-KR" sz="3400" dirty="0"/>
          </a:p>
          <a:p>
            <a:pPr lvl="1" hangingPunct="0">
              <a:buFont typeface="Wingdings" panose="05000000000000000000" pitchFamily="2" charset="2"/>
              <a:buChar char="§"/>
            </a:pPr>
            <a:r>
              <a:rPr lang="en-US" altLang="ko-KR" sz="2600" i="1" dirty="0"/>
              <a:t>WF assigned to complete A-MPR for remaining NS_52 channels based on the tentative agreement. The detailed table format and A-MPR level will be proposed in WF.</a:t>
            </a:r>
            <a:r>
              <a:rPr lang="en-GB" altLang="ko-KR" sz="2600" i="1" dirty="0"/>
              <a:t> </a:t>
            </a:r>
            <a:endParaRPr lang="ko-KR" altLang="ko-KR" sz="2600" i="1" dirty="0"/>
          </a:p>
        </p:txBody>
      </p:sp>
    </p:spTree>
    <p:extLst>
      <p:ext uri="{BB962C8B-B14F-4D97-AF65-F5344CB8AC3E}">
        <p14:creationId xmlns:p14="http://schemas.microsoft.com/office/powerpoint/2010/main" val="3214404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" y="458967"/>
            <a:ext cx="11772899" cy="74311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WF on PSSCH_PSCCH A-MPR for PC3 NR V2X UE at n47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25366"/>
            <a:ext cx="10515600" cy="5219272"/>
          </a:xfrm>
        </p:spPr>
        <p:txBody>
          <a:bodyPr>
            <a:normAutofit/>
          </a:bodyPr>
          <a:lstStyle/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For FCC regulation at 40MHz with NS_52</a:t>
            </a:r>
          </a:p>
          <a:p>
            <a:pPr marL="822960" lvl="1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dirty="0"/>
              <a:t>Option 2</a:t>
            </a:r>
            <a:endParaRPr lang="en-US" altLang="zh-CN" dirty="0"/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dirty="0"/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  <a:p>
            <a:pPr marL="365760" indent="-365760"/>
            <a:endParaRPr lang="en-US" altLang="zh-CN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E5578E4-3DE1-481C-B98D-151A278D42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932172"/>
              </p:ext>
            </p:extLst>
          </p:nvPr>
        </p:nvGraphicFramePr>
        <p:xfrm>
          <a:off x="1998915" y="2548054"/>
          <a:ext cx="7366149" cy="2619375"/>
        </p:xfrm>
        <a:graphic>
          <a:graphicData uri="http://schemas.openxmlformats.org/drawingml/2006/table">
            <a:tbl>
              <a:tblPr firstRow="1" firstCol="1" bandRow="1"/>
              <a:tblGrid>
                <a:gridCol w="1605517">
                  <a:extLst>
                    <a:ext uri="{9D8B030D-6E8A-4147-A177-3AD203B41FA5}">
                      <a16:colId xmlns:a16="http://schemas.microsoft.com/office/drawing/2014/main" val="772780386"/>
                    </a:ext>
                  </a:extLst>
                </a:gridCol>
                <a:gridCol w="1334040">
                  <a:extLst>
                    <a:ext uri="{9D8B030D-6E8A-4147-A177-3AD203B41FA5}">
                      <a16:colId xmlns:a16="http://schemas.microsoft.com/office/drawing/2014/main" val="1455828860"/>
                    </a:ext>
                  </a:extLst>
                </a:gridCol>
                <a:gridCol w="1474484">
                  <a:extLst>
                    <a:ext uri="{9D8B030D-6E8A-4147-A177-3AD203B41FA5}">
                      <a16:colId xmlns:a16="http://schemas.microsoft.com/office/drawing/2014/main" val="3766512920"/>
                    </a:ext>
                  </a:extLst>
                </a:gridCol>
                <a:gridCol w="1476054">
                  <a:extLst>
                    <a:ext uri="{9D8B030D-6E8A-4147-A177-3AD203B41FA5}">
                      <a16:colId xmlns:a16="http://schemas.microsoft.com/office/drawing/2014/main" val="3283764049"/>
                    </a:ext>
                  </a:extLst>
                </a:gridCol>
                <a:gridCol w="1476054">
                  <a:extLst>
                    <a:ext uri="{9D8B030D-6E8A-4147-A177-3AD203B41FA5}">
                      <a16:colId xmlns:a16="http://schemas.microsoft.com/office/drawing/2014/main" val="2805142092"/>
                    </a:ext>
                  </a:extLst>
                </a:gridCol>
              </a:tblGrid>
              <a:tr h="325071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Carrier frequency(MHz)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Modulation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A-MPR(dB)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3347611"/>
                  </a:ext>
                </a:extLst>
              </a:tr>
              <a:tr h="65148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Region 1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Region 2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Region 3</a:t>
                      </a:r>
                      <a:endParaRPr lang="en-US" sz="1400" b="1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9451943"/>
                  </a:ext>
                </a:extLst>
              </a:tr>
              <a:tr h="325071">
                <a:tc row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5885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QPSK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strike="noStrike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 13.5</a:t>
                      </a:r>
                      <a:endParaRPr lang="en-US" sz="1400" strike="noStrike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 8.0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 5.5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1492309"/>
                  </a:ext>
                </a:extLst>
              </a:tr>
              <a:tr h="3250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16QAM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 8.0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 5.5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8344894"/>
                  </a:ext>
                </a:extLst>
              </a:tr>
              <a:tr h="3250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64QAM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 8.5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 5.5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600724"/>
                  </a:ext>
                </a:extLst>
              </a:tr>
              <a:tr h="3250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256QAM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 8.5</a:t>
                      </a:r>
                      <a:endParaRPr lang="en-US" sz="140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≤ 6.0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328697"/>
                  </a:ext>
                </a:extLst>
              </a:tr>
              <a:tr h="342534">
                <a:tc gridSpan="5">
                  <a:txBody>
                    <a:bodyPr/>
                    <a:lstStyle/>
                    <a:p>
                      <a:endParaRPr lang="en-US" sz="105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66165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9657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49515-7C91-47C4-9D0E-A27611F7E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1029951" cy="682625"/>
          </a:xfrm>
        </p:spPr>
        <p:txBody>
          <a:bodyPr>
            <a:normAutofit fontScale="90000"/>
          </a:bodyPr>
          <a:lstStyle/>
          <a:p>
            <a:r>
              <a:rPr lang="en-US" dirty="0"/>
              <a:t>Definition of regions for PSSCH_PSCCH NS_52 A-MPR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21D044-03CC-48B3-823B-8B75A0BFD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Option 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42EDB1F-92AB-444A-817E-6546E3C347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419001"/>
              </p:ext>
            </p:extLst>
          </p:nvPr>
        </p:nvGraphicFramePr>
        <p:xfrm>
          <a:off x="1318429" y="2367060"/>
          <a:ext cx="9622465" cy="310869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552353">
                  <a:extLst>
                    <a:ext uri="{9D8B030D-6E8A-4147-A177-3AD203B41FA5}">
                      <a16:colId xmlns:a16="http://schemas.microsoft.com/office/drawing/2014/main" val="943924115"/>
                    </a:ext>
                  </a:extLst>
                </a:gridCol>
                <a:gridCol w="1382233">
                  <a:extLst>
                    <a:ext uri="{9D8B030D-6E8A-4147-A177-3AD203B41FA5}">
                      <a16:colId xmlns:a16="http://schemas.microsoft.com/office/drawing/2014/main" val="4135990415"/>
                    </a:ext>
                  </a:extLst>
                </a:gridCol>
                <a:gridCol w="4028338">
                  <a:extLst>
                    <a:ext uri="{9D8B030D-6E8A-4147-A177-3AD203B41FA5}">
                      <a16:colId xmlns:a16="http://schemas.microsoft.com/office/drawing/2014/main" val="4010269435"/>
                    </a:ext>
                  </a:extLst>
                </a:gridCol>
                <a:gridCol w="1509331">
                  <a:extLst>
                    <a:ext uri="{9D8B030D-6E8A-4147-A177-3AD203B41FA5}">
                      <a16:colId xmlns:a16="http://schemas.microsoft.com/office/drawing/2014/main" val="2942407091"/>
                    </a:ext>
                  </a:extLst>
                </a:gridCol>
                <a:gridCol w="1150210">
                  <a:extLst>
                    <a:ext uri="{9D8B030D-6E8A-4147-A177-3AD203B41FA5}">
                      <a16:colId xmlns:a16="http://schemas.microsoft.com/office/drawing/2014/main" val="4032916481"/>
                    </a:ext>
                  </a:extLst>
                </a:gridCol>
              </a:tblGrid>
              <a:tr h="322243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Channel Bandwidth, MHz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Carrier frequency(MHz)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400" b="1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A-MPR parameters </a:t>
                      </a:r>
                      <a:endParaRPr lang="en-US" altLang="ko-KR" sz="1400" strike="sng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A-MPR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7872618"/>
                  </a:ext>
                </a:extLst>
              </a:tr>
              <a:tr h="606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RB</a:t>
                      </a:r>
                      <a:r>
                        <a:rPr lang="en-GB" sz="1400" b="1" baseline="-2500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start</a:t>
                      </a: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 or RB</a:t>
                      </a:r>
                      <a:r>
                        <a:rPr lang="en-GB" sz="1400" b="1" baseline="-2500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end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L</a:t>
                      </a:r>
                      <a:r>
                        <a:rPr lang="en-GB" sz="1400" b="1" baseline="-2500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CRB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33637"/>
                  </a:ext>
                </a:extLst>
              </a:tr>
              <a:tr h="625529"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40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5885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RB</a:t>
                      </a:r>
                      <a:r>
                        <a:rPr lang="en-GB" sz="1400" b="1" baseline="-25000" dirty="0" err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start</a:t>
                      </a:r>
                      <a:r>
                        <a:rPr lang="ko-KR" sz="14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≤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floor(N</a:t>
                      </a:r>
                      <a:r>
                        <a:rPr lang="en-GB" sz="1400" baseline="-25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RB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*0.2)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 or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RB</a:t>
                      </a:r>
                      <a:r>
                        <a:rPr lang="en-GB" sz="1400" b="1" baseline="-25000" dirty="0" err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end</a:t>
                      </a:r>
                      <a:r>
                        <a:rPr lang="en-GB" sz="1400" b="1" baseline="-250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 </a:t>
                      </a:r>
                      <a:r>
                        <a:rPr lang="ko-KR" sz="1400" dirty="0">
                          <a:effectLst/>
                          <a:latin typeface="Times New Roman" panose="02020603050405020304" pitchFamily="18" charset="0"/>
                          <a:ea typeface="Arial Unicode MS"/>
                        </a:rPr>
                        <a:t>≥</a:t>
                      </a:r>
                      <a:r>
                        <a:rPr lang="en-US" altLang="ko-KR" sz="1400" dirty="0">
                          <a:effectLst/>
                          <a:latin typeface="Times New Roman" panose="02020603050405020304" pitchFamily="18" charset="0"/>
                          <a:ea typeface="Arial Unicode MS"/>
                        </a:rPr>
                        <a:t>N</a:t>
                      </a:r>
                      <a:r>
                        <a:rPr lang="en-US" altLang="ko-KR" sz="1400" baseline="-25000" dirty="0">
                          <a:effectLst/>
                          <a:latin typeface="Times New Roman" panose="02020603050405020304" pitchFamily="18" charset="0"/>
                          <a:ea typeface="Arial Unicode MS"/>
                        </a:rPr>
                        <a:t>RB</a:t>
                      </a:r>
                      <a:r>
                        <a:rPr lang="en-US" altLang="ko-KR" sz="1400" dirty="0">
                          <a:effectLst/>
                          <a:latin typeface="Times New Roman" panose="02020603050405020304" pitchFamily="18" charset="0"/>
                          <a:ea typeface="Arial Unicode MS"/>
                        </a:rPr>
                        <a:t>-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floor(N</a:t>
                      </a:r>
                      <a:r>
                        <a:rPr lang="en-GB" sz="1400" baseline="-25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RB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*0.2)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</a:t>
                      </a:r>
                      <a:r>
                        <a:rPr lang="en-GB" sz="1400" b="1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CRB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≤floor(N</a:t>
                      </a:r>
                      <a:r>
                        <a:rPr lang="en-GB" sz="14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RB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*0.2)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Region 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0949509"/>
                  </a:ext>
                </a:extLst>
              </a:tr>
              <a:tr h="92881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The RB allocation is in Region 2 allocation for all other allocations which are not an Region1 or Region3 allocation.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Region 2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8740467"/>
                  </a:ext>
                </a:extLst>
              </a:tr>
              <a:tr h="62552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floor(N</a:t>
                      </a:r>
                      <a:r>
                        <a:rPr lang="en-GB" sz="1400" baseline="-25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RB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/3.5)≤ </a:t>
                      </a:r>
                      <a:r>
                        <a:rPr lang="en-GB" sz="1400" b="1" dirty="0" err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RB</a:t>
                      </a:r>
                      <a:r>
                        <a:rPr lang="en-GB" sz="1400" b="1" baseline="-25000" dirty="0" err="1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start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≤N</a:t>
                      </a:r>
                      <a:r>
                        <a:rPr lang="en-GB" sz="1400" baseline="-25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RB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–floor(N</a:t>
                      </a:r>
                      <a:r>
                        <a:rPr lang="en-GB" sz="1400" baseline="-25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RB</a:t>
                      </a: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/3.5) – L</a:t>
                      </a:r>
                      <a:r>
                        <a:rPr lang="en-GB" sz="1400" baseline="-25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CRB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</a:t>
                      </a:r>
                      <a:r>
                        <a:rPr lang="en-GB" sz="1400" b="1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CRB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≤ceil(N</a:t>
                      </a:r>
                      <a:r>
                        <a:rPr lang="en-GB" sz="1400" baseline="-25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RB</a:t>
                      </a: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/3.5)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GB" sz="1400" dirty="0">
                          <a:effectLst/>
                          <a:latin typeface="Times New Roman" panose="02020603050405020304" pitchFamily="18" charset="0"/>
                          <a:ea typeface="Batang" panose="02030600000101010101" pitchFamily="18" charset="-127"/>
                        </a:rPr>
                        <a:t>Region 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33564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6947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1" y="514349"/>
            <a:ext cx="11820524" cy="687727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WF on PSFCH A-MPR for PC3 NR V2X UE at n47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325366"/>
            <a:ext cx="10515600" cy="5219272"/>
          </a:xfrm>
        </p:spPr>
        <p:txBody>
          <a:bodyPr>
            <a:normAutofit/>
          </a:bodyPr>
          <a:lstStyle/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dirty="0"/>
              <a:t>For FCC regulation at 40MHz with NS_52</a:t>
            </a:r>
          </a:p>
          <a:p>
            <a:pPr marL="822960" lvl="1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dirty="0"/>
              <a:t>For PSFCH all submissions have the same values given below</a:t>
            </a:r>
            <a:endParaRPr lang="en-US" altLang="zh-CN" dirty="0"/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  <a:p>
            <a:pPr marL="365760" indent="-36576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endParaRPr lang="en-US" altLang="zh-CN" dirty="0"/>
          </a:p>
          <a:p>
            <a:pPr marL="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dirty="0"/>
          </a:p>
          <a:p>
            <a:pPr marL="365760" indent="-365760"/>
            <a:endParaRPr lang="en-US" altLang="zh-CN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A0B2D21-120B-4C56-A169-AB694C0BA6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183190"/>
              </p:ext>
            </p:extLst>
          </p:nvPr>
        </p:nvGraphicFramePr>
        <p:xfrm>
          <a:off x="2695575" y="2952750"/>
          <a:ext cx="7067550" cy="1217692"/>
        </p:xfrm>
        <a:graphic>
          <a:graphicData uri="http://schemas.openxmlformats.org/drawingml/2006/table">
            <a:tbl>
              <a:tblPr firstRow="1" bandRow="1"/>
              <a:tblGrid>
                <a:gridCol w="2569109">
                  <a:extLst>
                    <a:ext uri="{9D8B030D-6E8A-4147-A177-3AD203B41FA5}">
                      <a16:colId xmlns:a16="http://schemas.microsoft.com/office/drawing/2014/main" val="291935210"/>
                    </a:ext>
                  </a:extLst>
                </a:gridCol>
                <a:gridCol w="2583916">
                  <a:extLst>
                    <a:ext uri="{9D8B030D-6E8A-4147-A177-3AD203B41FA5}">
                      <a16:colId xmlns:a16="http://schemas.microsoft.com/office/drawing/2014/main" val="623680388"/>
                    </a:ext>
                  </a:extLst>
                </a:gridCol>
                <a:gridCol w="1914525">
                  <a:extLst>
                    <a:ext uri="{9D8B030D-6E8A-4147-A177-3AD203B41FA5}">
                      <a16:colId xmlns:a16="http://schemas.microsoft.com/office/drawing/2014/main" val="3506094088"/>
                    </a:ext>
                  </a:extLst>
                </a:gridCol>
              </a:tblGrid>
              <a:tr h="466725">
                <a:tc>
                  <a:txBody>
                    <a:bodyPr/>
                    <a:lstStyle/>
                    <a:p>
                      <a:pPr marL="457200" marR="0" lvl="1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 Bandwidth [MHz]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1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Carrier frequency [MHz]</a:t>
                      </a:r>
                      <a:endParaRPr lang="en-US" sz="16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1" algn="ctr" defTabSz="91440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A-MPR (dB)</a:t>
                      </a:r>
                      <a:endParaRPr lang="en-US" sz="16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6709668"/>
                  </a:ext>
                </a:extLst>
              </a:tr>
              <a:tr h="63857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 MHz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5885</a:t>
                      </a:r>
                      <a:endParaRPr lang="en-US" sz="1600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u="none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≤23.5</a:t>
                      </a:r>
                      <a:endParaRPr lang="en-US" sz="1600" u="none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6547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3588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2A98E-F37C-466A-B321-F8A2C766A2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48B7E2-FC34-479F-B882-353BC7CAAE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218606" cy="4351338"/>
          </a:xfrm>
        </p:spPr>
        <p:txBody>
          <a:bodyPr/>
          <a:lstStyle/>
          <a:p>
            <a:r>
              <a:rPr lang="en-US" dirty="0"/>
              <a:t>Proposed WF is as follows:</a:t>
            </a:r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A-MPR for PSSCH_PSCCH </a:t>
            </a:r>
            <a:r>
              <a:rPr lang="en-US" dirty="0">
                <a:sym typeface="Wingdings" panose="05000000000000000000" pitchFamily="2" charset="2"/>
              </a:rPr>
              <a:t> Select option 2</a:t>
            </a:r>
            <a:endParaRPr lang="en-US" strike="sngStrike" dirty="0">
              <a:sym typeface="Wingdings" panose="05000000000000000000" pitchFamily="2" charset="2"/>
            </a:endParaRPr>
          </a:p>
          <a:p>
            <a:pPr lvl="1"/>
            <a:r>
              <a:rPr lang="en-US" dirty="0">
                <a:sym typeface="Wingdings" panose="05000000000000000000" pitchFamily="2" charset="2"/>
              </a:rPr>
              <a:t>Definition of regions for PSSCH_PSCCH  Select option2</a:t>
            </a:r>
            <a:endParaRPr lang="en-US" strike="sngStrike" dirty="0">
              <a:sym typeface="Wingdings" panose="05000000000000000000" pitchFamily="2" charset="2"/>
            </a:endParaRPr>
          </a:p>
          <a:p>
            <a:pPr lvl="1"/>
            <a:r>
              <a:rPr lang="en-US" dirty="0">
                <a:sym typeface="Wingdings" panose="05000000000000000000" pitchFamily="2" charset="2"/>
              </a:rPr>
              <a:t>A-MPR for PSFCH  Select A-MPR table in slide 5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1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29029"/>
            <a:ext cx="10515600" cy="597401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References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934947"/>
              </p:ext>
            </p:extLst>
          </p:nvPr>
        </p:nvGraphicFramePr>
        <p:xfrm>
          <a:off x="790073" y="962526"/>
          <a:ext cx="10603831" cy="1938826"/>
        </p:xfrm>
        <a:graphic>
          <a:graphicData uri="http://schemas.openxmlformats.org/drawingml/2006/table">
            <a:tbl>
              <a:tblPr firstRow="1" firstCol="1" bandRow="1"/>
              <a:tblGrid>
                <a:gridCol w="444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4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3530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21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28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81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47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</a:t>
                      </a:r>
                      <a:r>
                        <a:rPr lang="ko-KR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TDoc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Title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Source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Type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Agenda item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59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1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R4-2010135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Remaining MPR/A-MPR requirements for NR V2X UE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LG Electronics France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other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7.3.3.1</a:t>
                      </a:r>
                      <a:endParaRPr lang="ko-KR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89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alt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2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R4-2010113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TP on V2X A-MPR for SSSB, PFSCH, PSSCH, PSCCH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Qualcomm Incorporated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other</a:t>
                      </a:r>
                      <a:endParaRPr lang="ko-KR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7.3.3.1</a:t>
                      </a:r>
                      <a:endParaRPr lang="ko-KR" altLang="en-US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59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alt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3</a:t>
                      </a:r>
                      <a:endParaRPr lang="ko-KR" sz="16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27242" marR="2724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b="1" u="sng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R4-2010929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Discussion on remaining AMPR requirements for PC3 V2X UE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Huawei,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+mn-cs"/>
                        </a:rPr>
                        <a:t>HiSilicon</a:t>
                      </a:r>
                      <a:endParaRPr lang="en-US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other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ko-KR" sz="1400" dirty="0"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7.3.3.1</a:t>
                      </a:r>
                      <a:endParaRPr lang="ko-KR" sz="14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2865" marR="6286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3784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29b35b928c485af2a9a6937f2baa004c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a764867d0b792f6ea12d91a489ea7e7c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3890521-FF2A-4C09-BE8E-6D0D576D3702}">
  <ds:schemaRefs>
    <ds:schemaRef ds:uri="http://schemas.microsoft.com/office/2006/documentManagement/types"/>
    <ds:schemaRef ds:uri="http://schemas.microsoft.com/office/2006/metadata/properties"/>
    <ds:schemaRef ds:uri="ba37140e-f4c5-4a6c-a9b4-20a691ce6c8a"/>
    <ds:schemaRef ds:uri="cc9c437c-ae0c-4066-8d90-a0f7de786127"/>
    <ds:schemaRef ds:uri="http://schemas.microsoft.com/office/infopath/2007/PartnerControls"/>
    <ds:schemaRef ds:uri="http://purl.org/dc/terms/"/>
    <ds:schemaRef ds:uri="http://purl.org/dc/dcmitype/"/>
    <ds:schemaRef ds:uri="http://purl.org/dc/elements/1.1/"/>
    <ds:schemaRef ds:uri="http://www.w3.org/XML/1998/namespace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B827FE3B-8884-4F9D-8189-510ECA3BDC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B3268F8-267B-4DC1-832A-6C4C978396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13644</TotalTime>
  <Words>460</Words>
  <Application>Microsoft Office PowerPoint</Application>
  <PresentationFormat>Widescreen</PresentationFormat>
  <Paragraphs>105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Wingdings</vt:lpstr>
      <vt:lpstr>Office Theme</vt:lpstr>
      <vt:lpstr>WF on A-MPR requirements for NS_52</vt:lpstr>
      <vt:lpstr>Background</vt:lpstr>
      <vt:lpstr>WF on PSSCH_PSCCH A-MPR for PC3 NR V2X UE at n47</vt:lpstr>
      <vt:lpstr>Definition of regions for PSSCH_PSCCH NS_52 A-MPR</vt:lpstr>
      <vt:lpstr>WF on PSFCH A-MPR for PC3 NR V2X UE at n47</vt:lpstr>
      <vt:lpstr>Conclusion</vt:lpstr>
      <vt:lpstr>References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Suhwan Lim</dc:creator>
  <cp:lastModifiedBy>Chan Fernando</cp:lastModifiedBy>
  <cp:revision>344</cp:revision>
  <dcterms:created xsi:type="dcterms:W3CDTF">2017-01-18T06:26:21Z</dcterms:created>
  <dcterms:modified xsi:type="dcterms:W3CDTF">2020-08-27T00:04:46Z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0x010100EB28163D68FE8E4D9361964FDD814FC4</vt:lpwstr>
  </property>
  <property fmtid="{D5CDD505-2E9C-101B-9397-08002B2CF9AE}" pid="4" name="_2015_ms_pID_725343">
    <vt:lpwstr>(2)8WrdSW/LC68qyRvh22Kn7mZQxNEj8H55fMJ0QfOqQuWttASrV0EQAv2VJd1+dcxdJ1vNIQy4
0aN/Q6e+9wyJh3GKgmNnfWloFihAHhQCatwuNhn8arggIV+acNMN7ml4aR8OJIbtYCuiAlIp
wLKvkaKUf7+Sd9U/rQ0WeR8HIkrWkFG0zvt23I2nFW8QqIYctS5doynAyNdXyPmY5kCTKn8P
GBmBf8TX5D/b3tB3nh</vt:lpwstr>
  </property>
  <property fmtid="{D5CDD505-2E9C-101B-9397-08002B2CF9AE}" pid="5" name="_2015_ms_pID_7253431">
    <vt:lpwstr>tpQt0284hICX8HcInK6eE2fNj/Z3pCgH00bMwlSjXj2CCKXgmfsrsT
WGnlP0Vq4A5N5ClqEnj6w4lZbUqvteSL9niRLJY2luhomny9+56AcqjKrFpb7q+Pu1iwt7MS
gVrhYYyISaqc5woNOEKwqVkCx/U0+4nrj8+xe2GDdW1BC5M3U97f54DMKWYEfXW4dX4dvOWf
+UlgoZJ6X+dS/zlT</vt:lpwstr>
  </property>
</Properties>
</file>