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10"/>
  </p:notesMasterIdLst>
  <p:sldIdLst>
    <p:sldId id="256" r:id="rId5"/>
    <p:sldId id="266" r:id="rId6"/>
    <p:sldId id="285" r:id="rId7"/>
    <p:sldId id="278" r:id="rId8"/>
    <p:sldId id="286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il Coan" initials="PC" lastIdx="0" clrIdx="0">
    <p:extLst>
      <p:ext uri="{19B8F6BF-5375-455C-9EA6-DF929625EA0E}">
        <p15:presenceInfo xmlns:p15="http://schemas.microsoft.com/office/powerpoint/2012/main" userId="S-1-5-21-945540591-4024260831-3861152641-957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93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75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828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/>
              <a:t>WF on A-MPR for NS_33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Agenda item: 7.3.1</a:t>
            </a:r>
          </a:p>
          <a:p>
            <a:r>
              <a:rPr lang="en-US" altLang="zh-CN" dirty="0">
                <a:solidFill>
                  <a:schemeClr val="tx1"/>
                </a:solidFill>
              </a:rPr>
              <a:t>Source: 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r>
              <a:rPr lang="en-US" altLang="zh-CN" dirty="0">
                <a:solidFill>
                  <a:schemeClr val="tx1"/>
                </a:solidFill>
              </a:rPr>
              <a:t>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/>
              <a:t>3GPP TSG-RAN WG4 Meeting #9</a:t>
            </a:r>
            <a:r>
              <a:rPr lang="en-US" altLang="zh-CN" sz="2400" b="1" dirty="0"/>
              <a:t>6-</a:t>
            </a:r>
            <a:r>
              <a:rPr lang="en-GB" altLang="zh-CN" sz="2400" b="1" dirty="0"/>
              <a:t>e	                                     R4-201</a:t>
            </a:r>
            <a:r>
              <a:rPr lang="en-US" altLang="zh-CN" sz="2400" b="1" dirty="0"/>
              <a:t>1703</a:t>
            </a:r>
            <a:endParaRPr lang="zh-CN" altLang="zh-CN" sz="2400" dirty="0"/>
          </a:p>
          <a:p>
            <a:r>
              <a:rPr lang="en-GB" altLang="zh-CN" sz="2400" b="1" dirty="0"/>
              <a:t>Electronic Meeting, 17 August – 28 August, 2020</a:t>
            </a:r>
            <a:endParaRPr lang="zh-CN" altLang="zh-CN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464496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altLang="zh-CN" sz="2400" dirty="0"/>
              <a:t>Referring to the WF [1], there are some remaining issues which are listed in slide 6 and 7 about PSFCH and S-SSB AMPR for NS_33 . </a:t>
            </a:r>
          </a:p>
          <a:p>
            <a:pPr algn="just"/>
            <a:r>
              <a:rPr lang="en-US" altLang="zh-CN" sz="2400" dirty="0"/>
              <a:t>In this meeting, companies provide their contributions [2][3][4] to address these remaining issues.</a:t>
            </a:r>
          </a:p>
          <a:p>
            <a:pPr algn="just"/>
            <a:r>
              <a:rPr lang="en-US" altLang="zh-CN" sz="2400" dirty="0"/>
              <a:t>There are options to specify the A-MPR for NS_33 for PSFCH/S-SSB for PC3 UE in the first round discussion.</a:t>
            </a:r>
          </a:p>
          <a:p>
            <a:pPr lvl="1" algn="just"/>
            <a:r>
              <a:rPr lang="en-US" altLang="zh-CN" sz="2000" dirty="0"/>
              <a:t>Option 1: A-MPR for NS_33 from QC (R4-2010028) are adopted and specified.</a:t>
            </a:r>
          </a:p>
          <a:p>
            <a:pPr lvl="1" algn="just"/>
            <a:r>
              <a:rPr lang="en-US" altLang="zh-CN" sz="2000" dirty="0"/>
              <a:t>Option 2: A-MPR for NS_33 from LGE (R4-2010135) are adopted and specified.</a:t>
            </a:r>
          </a:p>
          <a:p>
            <a:pPr lvl="1" algn="just"/>
            <a:r>
              <a:rPr lang="en-US" altLang="zh-CN" sz="2000" dirty="0"/>
              <a:t>Option 3: A-MPR for NS_33 from Huawei (R4-2010929) are adopted and specified.</a:t>
            </a:r>
          </a:p>
          <a:p>
            <a:pPr lvl="1" algn="just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07854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3456384"/>
          </a:xfrm>
        </p:spPr>
        <p:txBody>
          <a:bodyPr>
            <a:normAutofit/>
          </a:bodyPr>
          <a:lstStyle/>
          <a:p>
            <a:pPr algn="just"/>
            <a:r>
              <a:rPr lang="en-US" altLang="zh-CN" sz="2400" dirty="0"/>
              <a:t>[1] R4-2009168 WF on remaining issues for TS38.101-1 and TS38.101-3 for NR V2X, LG Electronics, Huawei, </a:t>
            </a:r>
            <a:r>
              <a:rPr lang="en-US" altLang="zh-CN" sz="2400" dirty="0" err="1"/>
              <a:t>HiSilicon</a:t>
            </a:r>
            <a:r>
              <a:rPr lang="en-US" altLang="zh-CN" sz="2400" dirty="0"/>
              <a:t>, CATT</a:t>
            </a:r>
          </a:p>
          <a:p>
            <a:pPr algn="just"/>
            <a:r>
              <a:rPr lang="en-US" altLang="zh-CN" sz="2400" dirty="0"/>
              <a:t>[2] R4-2010028 V2X A-MPR tables for SSSB, PFSCH, Qualcomm Incorporated</a:t>
            </a:r>
          </a:p>
          <a:p>
            <a:pPr algn="just"/>
            <a:r>
              <a:rPr lang="en-US" altLang="zh-CN" sz="2400" dirty="0"/>
              <a:t>[3] R4-2010135  Remaining MPR/A-MPR requirements for NR V2X UE, LG Electronics France</a:t>
            </a:r>
          </a:p>
          <a:p>
            <a:pPr algn="just"/>
            <a:r>
              <a:rPr lang="en-US" altLang="zh-CN" sz="2400" dirty="0"/>
              <a:t>[4] R4-2010929 Discussion on remaining AMPR requirements for PC3 V2X UE, Huawei, </a:t>
            </a:r>
            <a:r>
              <a:rPr lang="en-US" altLang="zh-CN" sz="2400" dirty="0" err="1"/>
              <a:t>HiSilicon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09524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about A-MPR for simultaneous PSFCH by NS_33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648072"/>
          </a:xfrm>
        </p:spPr>
        <p:txBody>
          <a:bodyPr>
            <a:normAutofit/>
          </a:bodyPr>
          <a:lstStyle/>
          <a:p>
            <a:pPr algn="just"/>
            <a:r>
              <a:rPr lang="en-US" altLang="zh-CN" sz="2400" dirty="0"/>
              <a:t>Table 6.2E.3.1-3: A-MPR for simultaneous PSFCH by NS_33</a:t>
            </a:r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597430"/>
              </p:ext>
            </p:extLst>
          </p:nvPr>
        </p:nvGraphicFramePr>
        <p:xfrm>
          <a:off x="683568" y="2708920"/>
          <a:ext cx="7560841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9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729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29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226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32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7294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2317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Channel Bandwidth, MHz</a:t>
                      </a:r>
                      <a:endParaRPr lang="zh-CN" altLang="en-US" sz="16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</a:rPr>
                        <a:t>Carrier Frequency (MHz)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</a:rPr>
                        <a:t>RB allocation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altLang="zh-CN" sz="16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PSFCH A-</a:t>
                      </a:r>
                      <a:r>
                        <a:rPr lang="en-GB" altLang="zh-CN" sz="1600" b="1" u="sng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MPR</a:t>
                      </a:r>
                      <a:r>
                        <a:rPr lang="en-GB" altLang="zh-CN" sz="1600" b="1" u="sng" kern="1200" baseline="-250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</a:t>
                      </a:r>
                      <a:r>
                        <a:rPr lang="en-GB" altLang="zh-CN" sz="16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(dB)</a:t>
                      </a:r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altLang="zh-CN" sz="16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A-</a:t>
                      </a:r>
                      <a:r>
                        <a:rPr lang="en-GB" altLang="zh-CN" sz="1600" b="1" u="sng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MPR</a:t>
                      </a:r>
                      <a:r>
                        <a:rPr lang="en-GB" altLang="zh-CN" sz="1600" b="1" u="sng" kern="1200" baseline="-250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step</a:t>
                      </a:r>
                      <a:r>
                        <a:rPr lang="en-GB" altLang="zh-CN" sz="1600" b="1" u="sng" kern="1200" baseline="-25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6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(dB)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 ≤ </a:t>
                      </a:r>
                      <a:r>
                        <a:rPr lang="en-GB" altLang="zh-CN" sz="1200" u="sng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GB" altLang="zh-CN" sz="1200" u="sng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</a:t>
                      </a:r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N</a:t>
                      </a:r>
                      <a:r>
                        <a:rPr lang="en-GB" altLang="zh-CN" sz="1200" u="sng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RB</a:t>
                      </a:r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&lt; 0.15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0.15≤ </a:t>
                      </a:r>
                      <a:r>
                        <a:rPr lang="en-GB" altLang="zh-CN" sz="1200" u="sng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GB" altLang="zh-CN" sz="1200" u="sng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</a:t>
                      </a:r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N</a:t>
                      </a:r>
                      <a:r>
                        <a:rPr lang="en-GB" altLang="zh-CN" sz="1200" u="sng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RB</a:t>
                      </a:r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&lt; 0.3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0.3≤ </a:t>
                      </a:r>
                      <a:r>
                        <a:rPr lang="en-GB" altLang="zh-CN" sz="1200" u="sng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GB" altLang="zh-CN" sz="1200" u="sng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</a:t>
                      </a:r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N</a:t>
                      </a:r>
                      <a:r>
                        <a:rPr lang="en-GB" altLang="zh-CN" sz="1200" u="sng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RB</a:t>
                      </a:r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≤ 1</a:t>
                      </a:r>
                      <a:endParaRPr lang="zh-CN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10 MHz</a:t>
                      </a:r>
                      <a:endParaRPr lang="zh-CN" altLang="en-US" sz="12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5860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19</a:t>
                      </a:r>
                      <a:endParaRPr lang="zh-CN" alt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&gt;1</a:t>
                      </a:r>
                      <a:endParaRPr lang="zh-CN" altLang="en-US" sz="12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zh-CN" alt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5870,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5880,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5890,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5900,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5910,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altLang="zh-CN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5920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0.8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&gt;1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18.5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0.8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Note 1: </a:t>
                      </a:r>
                      <a:r>
                        <a:rPr lang="en-US" altLang="zh-CN" sz="1600" dirty="0" err="1"/>
                        <a:t>N</a:t>
                      </a:r>
                      <a:r>
                        <a:rPr lang="en-US" altLang="zh-CN" sz="1100" dirty="0" err="1"/>
                        <a:t>Gap</a:t>
                      </a:r>
                      <a:r>
                        <a:rPr lang="en-US" altLang="zh-CN" sz="1600" dirty="0"/>
                        <a:t> is the gap (in units of RBs) between </a:t>
                      </a:r>
                      <a:r>
                        <a:rPr lang="en-US" altLang="zh-CN" sz="1600" dirty="0" err="1"/>
                        <a:t>RB</a:t>
                      </a:r>
                      <a:r>
                        <a:rPr lang="en-US" altLang="zh-CN" sz="1100" dirty="0" err="1"/>
                        <a:t>start</a:t>
                      </a:r>
                      <a:r>
                        <a:rPr lang="en-US" altLang="zh-CN" sz="1600" dirty="0"/>
                        <a:t> and </a:t>
                      </a:r>
                      <a:r>
                        <a:rPr lang="en-US" altLang="zh-CN" sz="1600" dirty="0" err="1"/>
                        <a:t>RB</a:t>
                      </a:r>
                      <a:r>
                        <a:rPr lang="en-US" altLang="zh-CN" sz="1100" dirty="0" err="1"/>
                        <a:t>end</a:t>
                      </a:r>
                      <a:r>
                        <a:rPr lang="en-US" altLang="zh-CN" sz="1600" dirty="0"/>
                        <a:t> for simultaneous PSFCH transmission with contiguous and non-contiguous RB allocation. (</a:t>
                      </a:r>
                      <a:r>
                        <a:rPr lang="en-US" altLang="zh-CN" sz="1600" dirty="0" err="1"/>
                        <a:t>N</a:t>
                      </a:r>
                      <a:r>
                        <a:rPr lang="en-US" altLang="zh-CN" sz="1100" dirty="0" err="1"/>
                        <a:t>Gap</a:t>
                      </a:r>
                      <a:r>
                        <a:rPr lang="en-US" altLang="zh-CN" sz="1600" dirty="0"/>
                        <a:t> = </a:t>
                      </a:r>
                      <a:r>
                        <a:rPr lang="en-US" altLang="zh-CN" sz="1600" dirty="0" err="1"/>
                        <a:t>RB</a:t>
                      </a:r>
                      <a:r>
                        <a:rPr lang="en-US" altLang="zh-CN" sz="1100" dirty="0" err="1"/>
                        <a:t>end</a:t>
                      </a:r>
                      <a:r>
                        <a:rPr lang="en-US" altLang="zh-CN" sz="1600" dirty="0"/>
                        <a:t> - </a:t>
                      </a:r>
                      <a:r>
                        <a:rPr lang="en-US" altLang="zh-CN" sz="1600" dirty="0" err="1"/>
                        <a:t>RB</a:t>
                      </a:r>
                      <a:r>
                        <a:rPr lang="en-US" altLang="zh-CN" sz="1100" dirty="0" err="1"/>
                        <a:t>start</a:t>
                      </a:r>
                      <a:r>
                        <a:rPr lang="en-US" altLang="zh-CN" sz="1600" dirty="0"/>
                        <a:t>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17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4B1EBED-603C-4AC8-B215-3F18B19A2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about A-MPR for S-SSB transmission by NS_33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87F9296-67A3-4EB0-B186-D406DE07DE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/>
              <a:t>Table 6.2E.3.1-4: A-MPR for S-SSB transmission by </a:t>
            </a:r>
            <a:r>
              <a:rPr lang="en-US" altLang="zh-CN" sz="2000" dirty="0" smtClean="0"/>
              <a:t>NS_33</a:t>
            </a:r>
            <a:endParaRPr lang="en-US" altLang="zh-CN" sz="20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8D8201AB-2935-4FE7-8029-A78CC8A426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314035"/>
              </p:ext>
            </p:extLst>
          </p:nvPr>
        </p:nvGraphicFramePr>
        <p:xfrm>
          <a:off x="2051720" y="2527973"/>
          <a:ext cx="4794251" cy="40271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1734">
                  <a:extLst>
                    <a:ext uri="{9D8B030D-6E8A-4147-A177-3AD203B41FA5}">
                      <a16:colId xmlns:a16="http://schemas.microsoft.com/office/drawing/2014/main" xmlns="" val="299266861"/>
                    </a:ext>
                  </a:extLst>
                </a:gridCol>
                <a:gridCol w="1491734">
                  <a:extLst>
                    <a:ext uri="{9D8B030D-6E8A-4147-A177-3AD203B41FA5}">
                      <a16:colId xmlns:a16="http://schemas.microsoft.com/office/drawing/2014/main" xmlns="" val="197585118"/>
                    </a:ext>
                  </a:extLst>
                </a:gridCol>
                <a:gridCol w="978456">
                  <a:extLst>
                    <a:ext uri="{9D8B030D-6E8A-4147-A177-3AD203B41FA5}">
                      <a16:colId xmlns:a16="http://schemas.microsoft.com/office/drawing/2014/main" xmlns="" val="3257717108"/>
                    </a:ext>
                  </a:extLst>
                </a:gridCol>
                <a:gridCol w="832327">
                  <a:extLst>
                    <a:ext uri="{9D8B030D-6E8A-4147-A177-3AD203B41FA5}">
                      <a16:colId xmlns:a16="http://schemas.microsoft.com/office/drawing/2014/main" xmlns="" val="2372814947"/>
                    </a:ext>
                  </a:extLst>
                </a:gridCol>
              </a:tblGrid>
              <a:tr h="5556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Carrier Frequency (MHz)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RB</a:t>
                      </a:r>
                      <a:r>
                        <a:rPr lang="en-GB" sz="1000" baseline="-25000">
                          <a:effectLst/>
                        </a:rPr>
                        <a:t>Start </a:t>
                      </a:r>
                      <a:r>
                        <a:rPr lang="en-GB" sz="1000">
                          <a:effectLst/>
                        </a:rPr>
                        <a:t>* 12*SCS</a:t>
                      </a:r>
                      <a:r>
                        <a:rPr lang="en-GB" sz="1000" baseline="-25000">
                          <a:effectLst/>
                        </a:rPr>
                        <a:t> </a:t>
                      </a:r>
                      <a:endParaRPr lang="en-US" sz="1000">
                        <a:effectLst/>
                      </a:endParaRPr>
                    </a:p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[MHz]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A-MPR</a:t>
                      </a:r>
                      <a:r>
                        <a:rPr lang="en-GB" sz="1000" baseline="-25000">
                          <a:effectLst/>
                        </a:rPr>
                        <a:t>Base</a:t>
                      </a:r>
                      <a:r>
                        <a:rPr lang="en-GB" sz="1000">
                          <a:effectLst/>
                        </a:rPr>
                        <a:t> (dB)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AMPR</a:t>
                      </a:r>
                      <a:r>
                        <a:rPr lang="en-GB" sz="1000" baseline="-25000">
                          <a:effectLst/>
                        </a:rPr>
                        <a:t>Step</a:t>
                      </a:r>
                      <a:r>
                        <a:rPr lang="en-GB" sz="1000">
                          <a:effectLst/>
                        </a:rPr>
                        <a:t> (dB)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extLst>
                  <a:ext uri="{0D108BD9-81ED-4DB2-BD59-A6C34878D82A}">
                    <a16:rowId xmlns:a16="http://schemas.microsoft.com/office/drawing/2014/main" xmlns="" val="3062862148"/>
                  </a:ext>
                </a:extLst>
              </a:tr>
              <a:tr h="315595">
                <a:tc rowSpan="5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5860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≤1.0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≤ 25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 rowSpan="5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0.6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extLst>
                  <a:ext uri="{0D108BD9-81ED-4DB2-BD59-A6C34878D82A}">
                    <a16:rowId xmlns:a16="http://schemas.microsoft.com/office/drawing/2014/main" xmlns="" val="3067925949"/>
                  </a:ext>
                </a:extLst>
              </a:tr>
              <a:tr h="315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&gt;1.0 and </a:t>
                      </a:r>
                      <a:r>
                        <a:rPr lang="en-US" sz="1000" dirty="0">
                          <a:effectLst/>
                        </a:rPr>
                        <a:t>≤</a:t>
                      </a:r>
                      <a:r>
                        <a:rPr lang="en-GB" sz="1000" dirty="0">
                          <a:effectLst/>
                        </a:rPr>
                        <a:t>2.0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≤ </a:t>
                      </a:r>
                      <a:r>
                        <a:rPr lang="en-GB" sz="1000" dirty="0">
                          <a:effectLst/>
                        </a:rPr>
                        <a:t>19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39489521"/>
                  </a:ext>
                </a:extLst>
              </a:tr>
              <a:tr h="315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&gt;2.0 and </a:t>
                      </a:r>
                      <a:r>
                        <a:rPr lang="en-US" sz="1000" dirty="0">
                          <a:effectLst/>
                        </a:rPr>
                        <a:t>≤</a:t>
                      </a:r>
                      <a:r>
                        <a:rPr lang="en-GB" sz="1000" dirty="0">
                          <a:effectLst/>
                        </a:rPr>
                        <a:t>3.24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≤ </a:t>
                      </a:r>
                      <a:r>
                        <a:rPr lang="en-GB" sz="1000" dirty="0">
                          <a:effectLst/>
                        </a:rPr>
                        <a:t>12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09550083"/>
                  </a:ext>
                </a:extLst>
              </a:tr>
              <a:tr h="315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&gt;3.24 and </a:t>
                      </a:r>
                      <a:r>
                        <a:rPr lang="en-US" sz="1000">
                          <a:effectLst/>
                        </a:rPr>
                        <a:t>≤</a:t>
                      </a:r>
                      <a:r>
                        <a:rPr lang="en-GB" sz="1000">
                          <a:effectLst/>
                        </a:rPr>
                        <a:t>3.6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≤ </a:t>
                      </a:r>
                      <a:r>
                        <a:rPr lang="en-GB" sz="1000">
                          <a:effectLst/>
                        </a:rPr>
                        <a:t>10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76048312"/>
                  </a:ext>
                </a:extLst>
              </a:tr>
              <a:tr h="315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&gt;3.6 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≤ </a:t>
                      </a:r>
                      <a:r>
                        <a:rPr lang="en-GB" sz="1000">
                          <a:effectLst/>
                        </a:rPr>
                        <a:t>9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93985869"/>
                  </a:ext>
                </a:extLst>
              </a:tr>
              <a:tr h="315595">
                <a:tc rowSpan="6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5870, 5880, 5890, 5900, 5910, 5920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≤1.0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≤ 7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 rowSpan="6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0.85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extLst>
                  <a:ext uri="{0D108BD9-81ED-4DB2-BD59-A6C34878D82A}">
                    <a16:rowId xmlns:a16="http://schemas.microsoft.com/office/drawing/2014/main" xmlns="" val="1472540675"/>
                  </a:ext>
                </a:extLst>
              </a:tr>
              <a:tr h="315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&gt;1.0 and </a:t>
                      </a:r>
                      <a:r>
                        <a:rPr lang="en-US" sz="1000">
                          <a:effectLst/>
                        </a:rPr>
                        <a:t>≤</a:t>
                      </a:r>
                      <a:r>
                        <a:rPr lang="en-GB" sz="1000">
                          <a:effectLst/>
                        </a:rPr>
                        <a:t>1.6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≤ </a:t>
                      </a:r>
                      <a:r>
                        <a:rPr lang="en-GB" sz="1000" dirty="0">
                          <a:effectLst/>
                        </a:rPr>
                        <a:t>6.5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03877607"/>
                  </a:ext>
                </a:extLst>
              </a:tr>
              <a:tr h="315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&gt;1.6 and </a:t>
                      </a:r>
                      <a:r>
                        <a:rPr lang="en-US" sz="1000">
                          <a:effectLst/>
                        </a:rPr>
                        <a:t>≤</a:t>
                      </a:r>
                      <a:r>
                        <a:rPr lang="en-GB" sz="1000">
                          <a:effectLst/>
                        </a:rPr>
                        <a:t>2.6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≤ </a:t>
                      </a:r>
                      <a:r>
                        <a:rPr lang="en-GB" sz="1000">
                          <a:effectLst/>
                        </a:rPr>
                        <a:t>5.8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28544179"/>
                  </a:ext>
                </a:extLst>
              </a:tr>
              <a:tr h="315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&gt;2.6 and </a:t>
                      </a:r>
                      <a:r>
                        <a:rPr lang="en-US" sz="1000">
                          <a:effectLst/>
                        </a:rPr>
                        <a:t>≤</a:t>
                      </a:r>
                      <a:r>
                        <a:rPr lang="en-GB" sz="1000">
                          <a:effectLst/>
                        </a:rPr>
                        <a:t>3.24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≤ </a:t>
                      </a:r>
                      <a:r>
                        <a:rPr lang="en-GB" sz="1000">
                          <a:effectLst/>
                        </a:rPr>
                        <a:t>4.5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23849942"/>
                  </a:ext>
                </a:extLst>
              </a:tr>
              <a:tr h="315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&gt;3.24 and </a:t>
                      </a:r>
                      <a:r>
                        <a:rPr lang="en-US" sz="1000">
                          <a:effectLst/>
                        </a:rPr>
                        <a:t>≤</a:t>
                      </a:r>
                      <a:r>
                        <a:rPr lang="en-GB" sz="1000">
                          <a:effectLst/>
                        </a:rPr>
                        <a:t>4.32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≤ </a:t>
                      </a:r>
                      <a:r>
                        <a:rPr lang="en-GB" sz="1000">
                          <a:effectLst/>
                        </a:rPr>
                        <a:t>5.5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99476717"/>
                  </a:ext>
                </a:extLst>
              </a:tr>
              <a:tr h="315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&gt;4.32 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≤ </a:t>
                      </a:r>
                      <a:r>
                        <a:rPr lang="en-GB" sz="1000" dirty="0">
                          <a:effectLst/>
                        </a:rPr>
                        <a:t>6.5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4135" marR="64135" marT="9525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47324617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5FD9FF6A-3112-48B0-BC83-DF58C906B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7705" y="234872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274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C618C3B-4EFC-4AA1-AC55-FD0252FDAE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27C3778-DAA3-44DE-9506-32D497EC45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2E789D-C933-4898-8B78-A2A4CC78A940}">
  <ds:schemaRefs>
    <ds:schemaRef ds:uri="cc9c437c-ae0c-4066-8d90-a0f7de786127"/>
    <ds:schemaRef ds:uri="ba37140e-f4c5-4a6c-a9b4-20a691ce6c8a"/>
    <ds:schemaRef ds:uri="http://purl.org/dc/elements/1.1/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2092</TotalTime>
  <Words>454</Words>
  <Application>Microsoft Office PowerPoint</Application>
  <PresentationFormat>全屏显示(4:3)</PresentationFormat>
  <Paragraphs>87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Office 主题</vt:lpstr>
      <vt:lpstr>WF on A-MPR for NS_33</vt:lpstr>
      <vt:lpstr>Background</vt:lpstr>
      <vt:lpstr>Reference</vt:lpstr>
      <vt:lpstr>WF about A-MPR for simultaneous PSFCH by NS_33</vt:lpstr>
      <vt:lpstr>WF about A-MPR for S-SSB transmission by NS_33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/>
  <cp:lastModifiedBy>Huawei</cp:lastModifiedBy>
  <cp:revision>142</cp:revision>
  <dcterms:modified xsi:type="dcterms:W3CDTF">2020-08-25T01:16:42Z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(3)WR0RxmTIHI3TKrs3k/HaSdkBWqqtbiXnRqEsaHAEcnFFuppZOFaIWwWKeMJcX0sGKp3ukOqs
0Sx8yk+U/BYNDePavHNmfZ7PBvDVhwfq07qmxrUYaNPJiOMtCh6zjqgoHOanAvNXcaGpfuDb
ten1obHeproe5uhRrNaggu/DkvxWXq7O9cjSqJXAI722BKOu4t1v4AKydJkGyXdK8eYSP3c8
eUjWCnzR/ldll/Pl8D</vt:lpwstr>
  </property>
  <property fmtid="{D5CDD505-2E9C-101B-9397-08002B2CF9AE}" pid="3" name="_2015_ms_pID_7253431">
    <vt:lpwstr>nxgiRkMDfFf4FyvgWQfLFo4FzJMa+XhQAv0Qnb6gylGfOohw2sUSNO
LO4R07+RFbiRuRt8GajISynpfof+32YUsbJJzQebWBHLtBMA4jXBRCBYJU0Y4NJ4mj+OXWEr
q4YlYU/Wz+cd2c1WICcPYGJPhdFdfJtadZyz0h5jhgwv2d1Mjz12VDpgYUHZ1IYIl4zXsFxa
dLIaSeicpOB2FR1BQrMUsQeeNHOy/ecrPmv3</vt:lpwstr>
  </property>
  <property fmtid="{D5CDD505-2E9C-101B-9397-08002B2CF9AE}" pid="4" name="_2015_ms_pID_7253432">
    <vt:lpwstr>Mg==</vt:lpwstr>
  </property>
  <property fmtid="{D5CDD505-2E9C-101B-9397-08002B2CF9AE}" pid="5" name="ContentTypeId">
    <vt:lpwstr>0x010100EB28163D68FE8E4D9361964FDD814FC4</vt:lpwstr>
  </property>
</Properties>
</file>