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bookmarkIdSeed="5">
  <p:sldMasterIdLst>
    <p:sldMasterId id="2147483648" r:id="rId1"/>
  </p:sldMasterIdLst>
  <p:notesMasterIdLst>
    <p:notesMasterId r:id="rId7"/>
  </p:notesMasterIdLst>
  <p:sldIdLst>
    <p:sldId id="280" r:id="rId2"/>
    <p:sldId id="282" r:id="rId3"/>
    <p:sldId id="286" r:id="rId4"/>
    <p:sldId id="290" r:id="rId5"/>
    <p:sldId id="287"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DAEEF3"/>
    <a:srgbClr val="DAEE7B"/>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774" autoAdjust="0"/>
    <p:restoredTop sz="90157" autoAdjust="0"/>
  </p:normalViewPr>
  <p:slideViewPr>
    <p:cSldViewPr snapToGrid="0">
      <p:cViewPr varScale="1">
        <p:scale>
          <a:sx n="92" d="100"/>
          <a:sy n="92" d="100"/>
        </p:scale>
        <p:origin x="-92" y="-40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95D01E2-2095-48A3-B9B4-79A54BB34598}" type="datetimeFigureOut">
              <a:rPr lang="en-US" smtClean="0"/>
              <a:t>8/27/2020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4B52189-F625-4389-8581-FC4FE6283C09}" type="slidenum">
              <a:rPr lang="en-US" smtClean="0"/>
              <a:t>‹#›</a:t>
            </a:fld>
            <a:endParaRPr lang="en-US"/>
          </a:p>
        </p:txBody>
      </p:sp>
    </p:spTree>
    <p:extLst>
      <p:ext uri="{BB962C8B-B14F-4D97-AF65-F5344CB8AC3E}">
        <p14:creationId xmlns:p14="http://schemas.microsoft.com/office/powerpoint/2010/main" val="39042034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4B52189-F625-4389-8581-FC4FE6283C09}" type="slidenum">
              <a:rPr lang="en-US" smtClean="0"/>
              <a:t>1</a:t>
            </a:fld>
            <a:endParaRPr lang="en-US"/>
          </a:p>
        </p:txBody>
      </p:sp>
    </p:spTree>
    <p:extLst>
      <p:ext uri="{BB962C8B-B14F-4D97-AF65-F5344CB8AC3E}">
        <p14:creationId xmlns:p14="http://schemas.microsoft.com/office/powerpoint/2010/main" val="10344240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D974DF5F-7967-42E2-8FEF-35C7828E384E}" type="datetime1">
              <a:rPr lang="en-US" smtClean="0"/>
              <a:t>8/27/2020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10712386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ACDEB26-4FB6-411A-BA88-17BDF16451CD}" type="datetime1">
              <a:rPr lang="en-US" smtClean="0"/>
              <a:t>8/27/2020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27674321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D77D009-0294-45D9-B401-0AB92FED3F40}" type="datetime1">
              <a:rPr lang="en-US" smtClean="0"/>
              <a:t>8/27/2020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21565976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702CD7F-CD55-4427-A811-8E63084DB7C2}" type="datetime1">
              <a:rPr lang="en-US" smtClean="0"/>
              <a:t>8/27/2020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26066804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32F4A4B6-D4CE-4EE6-826F-7E0750C08AC8}" type="datetime1">
              <a:rPr lang="en-US" smtClean="0"/>
              <a:t>8/27/2020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17938762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FC86EF0C-8D7F-4AC3-B4FD-AA45171EEB83}" type="datetime1">
              <a:rPr lang="en-US" smtClean="0"/>
              <a:t>8/27/2020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26114206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66BF0BF7-6617-4CDD-AD5E-3387B48DB2FF}" type="datetime1">
              <a:rPr lang="en-US" smtClean="0"/>
              <a:t>8/27/2020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33888748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FCD477D-FB1A-4083-9445-1D226CBB05FE}" type="datetime1">
              <a:rPr lang="en-US" smtClean="0"/>
              <a:t>8/27/2020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9507519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5EBFDEE-A74F-41B9-B3DA-FE611F37F79C}" type="datetime1">
              <a:rPr lang="en-US" smtClean="0"/>
              <a:t>8/27/2020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14060384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0B30567-F64F-4B75-9C08-EA507EA8D28E}" type="datetime1">
              <a:rPr lang="en-US" smtClean="0"/>
              <a:t>8/27/2020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35540072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5A40BEEC-660B-4175-BB24-E09FC9B1EDAE}" type="datetime1">
              <a:rPr lang="en-US" smtClean="0"/>
              <a:t>8/27/2020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30768209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99F8899-3495-4D3A-A620-490C49D905C0}" type="datetime1">
              <a:rPr lang="en-US" smtClean="0"/>
              <a:t>8/27/2020</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85D926F-61E7-4178-9856-62CA148A80CF}" type="slidenum">
              <a:rPr lang="en-US" smtClean="0"/>
              <a:t>‹#›</a:t>
            </a:fld>
            <a:endParaRPr lang="en-US"/>
          </a:p>
        </p:txBody>
      </p:sp>
    </p:spTree>
    <p:extLst>
      <p:ext uri="{BB962C8B-B14F-4D97-AF65-F5344CB8AC3E}">
        <p14:creationId xmlns:p14="http://schemas.microsoft.com/office/powerpoint/2010/main" val="172413887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46313" y="1122363"/>
            <a:ext cx="11386457" cy="2387600"/>
          </a:xfrm>
        </p:spPr>
        <p:txBody>
          <a:bodyPr>
            <a:normAutofit/>
          </a:bodyPr>
          <a:lstStyle/>
          <a:p>
            <a:r>
              <a:rPr lang="en-US" sz="4000" dirty="0"/>
              <a:t>WF on NR SCC UL power drop behavior in FR2</a:t>
            </a:r>
            <a:endParaRPr lang="en-US" sz="4400" dirty="0"/>
          </a:p>
        </p:txBody>
      </p:sp>
      <p:sp>
        <p:nvSpPr>
          <p:cNvPr id="3" name="Subtitle 2"/>
          <p:cNvSpPr>
            <a:spLocks noGrp="1"/>
          </p:cNvSpPr>
          <p:nvPr>
            <p:ph type="subTitle" idx="1"/>
          </p:nvPr>
        </p:nvSpPr>
        <p:spPr>
          <a:xfrm>
            <a:off x="1530369" y="4800599"/>
            <a:ext cx="9144000" cy="1369945"/>
          </a:xfrm>
        </p:spPr>
        <p:txBody>
          <a:bodyPr>
            <a:normAutofit/>
          </a:bodyPr>
          <a:lstStyle/>
          <a:p>
            <a:r>
              <a:rPr lang="en-US" sz="2800" dirty="0"/>
              <a:t>Anritsu, </a:t>
            </a:r>
            <a:r>
              <a:rPr lang="en-US" sz="2800" dirty="0" smtClean="0"/>
              <a:t>[]</a:t>
            </a:r>
            <a:endParaRPr lang="en-US" sz="2800" dirty="0">
              <a:solidFill>
                <a:srgbClr val="FF0000"/>
              </a:solidFill>
            </a:endParaRPr>
          </a:p>
        </p:txBody>
      </p:sp>
      <p:sp>
        <p:nvSpPr>
          <p:cNvPr id="4" name="TextBox 3"/>
          <p:cNvSpPr txBox="1"/>
          <p:nvPr/>
        </p:nvSpPr>
        <p:spPr>
          <a:xfrm>
            <a:off x="9937103" y="218661"/>
            <a:ext cx="2019672" cy="523220"/>
          </a:xfrm>
          <a:prstGeom prst="rect">
            <a:avLst/>
          </a:prstGeom>
          <a:noFill/>
        </p:spPr>
        <p:txBody>
          <a:bodyPr wrap="square" rtlCol="0">
            <a:spAutoFit/>
          </a:bodyPr>
          <a:lstStyle/>
          <a:p>
            <a:r>
              <a:rPr lang="en-US" sz="2800" b="1" dirty="0" smtClean="0"/>
              <a:t>R4-2011695</a:t>
            </a:r>
            <a:endParaRPr lang="en-US" sz="2800" b="1" dirty="0"/>
          </a:p>
        </p:txBody>
      </p:sp>
      <p:sp>
        <p:nvSpPr>
          <p:cNvPr id="5" name="テキスト ボックス 3"/>
          <p:cNvSpPr txBox="1"/>
          <p:nvPr/>
        </p:nvSpPr>
        <p:spPr>
          <a:xfrm>
            <a:off x="107502" y="180688"/>
            <a:ext cx="5552079" cy="1754326"/>
          </a:xfrm>
          <a:prstGeom prst="rect">
            <a:avLst/>
          </a:prstGeom>
          <a:noFill/>
        </p:spPr>
        <p:txBody>
          <a:bodyPr wrap="square" rtlCol="0">
            <a:spAutoFit/>
          </a:bodyPr>
          <a:lstStyle/>
          <a:p>
            <a:r>
              <a:rPr lang="en-US" b="1" dirty="0"/>
              <a:t>3GPP TSG-RAN WG4 Meeting #</a:t>
            </a:r>
            <a:r>
              <a:rPr lang="en-US" b="1" dirty="0" smtClean="0"/>
              <a:t>96-e</a:t>
            </a:r>
            <a:endParaRPr lang="en-US" b="1" dirty="0"/>
          </a:p>
          <a:p>
            <a:r>
              <a:rPr lang="en-US" b="1" dirty="0"/>
              <a:t>Online, </a:t>
            </a:r>
            <a:r>
              <a:rPr lang="en-US" altLang="ja-JP" b="1" dirty="0" smtClean="0"/>
              <a:t>17</a:t>
            </a:r>
            <a:r>
              <a:rPr lang="en-US" altLang="ja-JP" b="1" baseline="30000" dirty="0" smtClean="0"/>
              <a:t>th</a:t>
            </a:r>
            <a:r>
              <a:rPr lang="en-US" altLang="ja-JP" b="1" dirty="0" smtClean="0"/>
              <a:t> – 28</a:t>
            </a:r>
            <a:r>
              <a:rPr lang="en-US" altLang="ja-JP" b="1" baseline="30000" dirty="0" smtClean="0"/>
              <a:t>th</a:t>
            </a:r>
            <a:r>
              <a:rPr lang="en-US" altLang="ja-JP" b="1" dirty="0" smtClean="0"/>
              <a:t> Aug </a:t>
            </a:r>
            <a:r>
              <a:rPr lang="en-US" altLang="ja-JP" b="1" dirty="0"/>
              <a:t>2020</a:t>
            </a:r>
            <a:endParaRPr lang="en-US" dirty="0"/>
          </a:p>
          <a:p>
            <a:r>
              <a:rPr lang="en-US" b="1" dirty="0"/>
              <a:t>Agenda: </a:t>
            </a:r>
            <a:r>
              <a:rPr lang="en-US" b="1" dirty="0" smtClean="0"/>
              <a:t>4.2.2</a:t>
            </a:r>
            <a:endParaRPr lang="en-US" b="1" dirty="0"/>
          </a:p>
          <a:p>
            <a:r>
              <a:rPr lang="en-US" b="1" dirty="0"/>
              <a:t>E-mail title: </a:t>
            </a:r>
            <a:r>
              <a:rPr lang="en-US" altLang="ja-JP" b="1" dirty="0"/>
              <a:t>[</a:t>
            </a:r>
            <a:r>
              <a:rPr lang="en-US" altLang="ja-JP" b="1" dirty="0" smtClean="0"/>
              <a:t>96e</a:t>
            </a:r>
            <a:r>
              <a:rPr lang="en-US" altLang="ja-JP" b="1" dirty="0"/>
              <a:t>][</a:t>
            </a:r>
            <a:r>
              <a:rPr lang="en-US" altLang="ja-JP" b="1" dirty="0" smtClean="0"/>
              <a:t>103</a:t>
            </a:r>
            <a:r>
              <a:rPr lang="en-US" altLang="ja-JP" b="1" dirty="0"/>
              <a:t>] NR_NewRAT_UE_RF_Part_2</a:t>
            </a:r>
            <a:endParaRPr lang="en-US" b="1" dirty="0"/>
          </a:p>
          <a:p>
            <a:r>
              <a:rPr lang="en-US" altLang="ja-JP" b="1" dirty="0"/>
              <a:t>Sub-topic: 2-1</a:t>
            </a:r>
            <a:endParaRPr lang="en-US" b="1" dirty="0"/>
          </a:p>
          <a:p>
            <a:r>
              <a:rPr lang="en-US" b="1" dirty="0"/>
              <a:t>WI: </a:t>
            </a:r>
            <a:r>
              <a:rPr lang="en-US" b="1" dirty="0" err="1"/>
              <a:t>NR_newRAT</a:t>
            </a:r>
            <a:r>
              <a:rPr lang="en-US" b="1" dirty="0"/>
              <a:t>-Core</a:t>
            </a:r>
          </a:p>
        </p:txBody>
      </p:sp>
    </p:spTree>
    <p:extLst>
      <p:ext uri="{BB962C8B-B14F-4D97-AF65-F5344CB8AC3E}">
        <p14:creationId xmlns:p14="http://schemas.microsoft.com/office/powerpoint/2010/main" val="20721065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33ACB96-5EB9-4B53-9E45-26131119450E}"/>
              </a:ext>
            </a:extLst>
          </p:cNvPr>
          <p:cNvSpPr>
            <a:spLocks noGrp="1"/>
          </p:cNvSpPr>
          <p:nvPr>
            <p:ph type="title"/>
          </p:nvPr>
        </p:nvSpPr>
        <p:spPr>
          <a:xfrm>
            <a:off x="838200" y="365126"/>
            <a:ext cx="10515600" cy="530740"/>
          </a:xfrm>
        </p:spPr>
        <p:txBody>
          <a:bodyPr>
            <a:noAutofit/>
          </a:bodyPr>
          <a:lstStyle/>
          <a:p>
            <a:r>
              <a:rPr lang="en-US" sz="3600" b="1" dirty="0"/>
              <a:t>Background</a:t>
            </a:r>
          </a:p>
        </p:txBody>
      </p:sp>
      <p:sp>
        <p:nvSpPr>
          <p:cNvPr id="3" name="Content Placeholder 2">
            <a:extLst>
              <a:ext uri="{FF2B5EF4-FFF2-40B4-BE49-F238E27FC236}">
                <a16:creationId xmlns:a16="http://schemas.microsoft.com/office/drawing/2014/main" xmlns="" id="{89FEB596-98D6-4046-98CD-784653D5AED3}"/>
              </a:ext>
            </a:extLst>
          </p:cNvPr>
          <p:cNvSpPr>
            <a:spLocks noGrp="1"/>
          </p:cNvSpPr>
          <p:nvPr>
            <p:ph idx="1"/>
          </p:nvPr>
        </p:nvSpPr>
        <p:spPr>
          <a:xfrm>
            <a:off x="838200" y="1112107"/>
            <a:ext cx="10515600" cy="5281378"/>
          </a:xfrm>
        </p:spPr>
        <p:txBody>
          <a:bodyPr>
            <a:normAutofit/>
          </a:bodyPr>
          <a:lstStyle/>
          <a:p>
            <a:pPr marL="0" lvl="0" indent="0">
              <a:buNone/>
            </a:pPr>
            <a:r>
              <a:rPr lang="ja-JP" altLang="en-US" sz="2400" dirty="0"/>
              <a:t> </a:t>
            </a:r>
            <a:r>
              <a:rPr lang="en-US" altLang="ja-JP" sz="2400" dirty="0" smtClean="0"/>
              <a:t>By the report from [4], t</a:t>
            </a:r>
            <a:r>
              <a:rPr lang="en-GB" altLang="ja-JP" sz="2400" dirty="0" smtClean="0"/>
              <a:t>here </a:t>
            </a:r>
            <a:r>
              <a:rPr lang="en-GB" altLang="ja-JP" sz="2400" dirty="0"/>
              <a:t>is a case that an FR2 EN-DC UE stops transmitting NR SCC UL signals during the </a:t>
            </a:r>
            <a:r>
              <a:rPr lang="en-GB" altLang="ja-JP" sz="2400" dirty="0" err="1"/>
              <a:t>TRx</a:t>
            </a:r>
            <a:r>
              <a:rPr lang="en-GB" altLang="ja-JP" sz="2400" dirty="0"/>
              <a:t> measurement even though it is for a CA test and the DUT correctly followed a design with the current descriptions in TS 38.101-2 [1] and TS 38.213 [2]. Considering an objective of the CA test, it should be clarified if it is a correct </a:t>
            </a:r>
            <a:r>
              <a:rPr lang="en-GB" altLang="ja-JP" sz="2400" dirty="0" err="1" smtClean="0"/>
              <a:t>behavior</a:t>
            </a:r>
            <a:r>
              <a:rPr lang="en-GB" altLang="ja-JP" sz="2400" dirty="0" smtClean="0"/>
              <a:t> </a:t>
            </a:r>
            <a:r>
              <a:rPr lang="en-GB" altLang="ja-JP" sz="2400" dirty="0"/>
              <a:t>that the UE operates as a single carrier mode during the verification of CA performances. </a:t>
            </a:r>
            <a:endParaRPr lang="en-GB" altLang="ja-JP" sz="2400" dirty="0" smtClean="0"/>
          </a:p>
          <a:p>
            <a:pPr marL="0" lvl="0" indent="0">
              <a:buNone/>
            </a:pPr>
            <a:r>
              <a:rPr lang="en-US" altLang="ja-JP" sz="2400" dirty="0"/>
              <a:t>Extract from TS 38.213 [2] clause 7.5 </a:t>
            </a:r>
          </a:p>
          <a:p>
            <a:pPr marL="0" lvl="0" indent="0">
              <a:buNone/>
            </a:pPr>
            <a:r>
              <a:rPr lang="en-US" altLang="ja-JP" sz="2400" dirty="0">
                <a:solidFill>
                  <a:srgbClr val="FF0000"/>
                </a:solidFill>
              </a:rPr>
              <a:t>In case of same priority order and for operation with carrier aggregation, the UE prioritizes power allocation for transmissions on the primary cell of the MCG or the SCG over transmissions on a secondary cell. </a:t>
            </a:r>
            <a:r>
              <a:rPr lang="en-US" altLang="ja-JP" sz="2400" dirty="0"/>
              <a:t>In case of same priority order and for operation with two UL carriers, the UE prioritizes power allocation for transmissions on the carrier where the UE is configured to transmit PUCCH. If PUCCH is not configured for any of the two UL carriers, the UE prioritizes power allocation for transmissions on the non-supplementary UL carrier</a:t>
            </a:r>
            <a:r>
              <a:rPr lang="en-US" altLang="ja-JP" sz="2400" dirty="0" smtClean="0"/>
              <a:t>.</a:t>
            </a:r>
            <a:endParaRPr lang="en-US" altLang="ja-JP" sz="2400" dirty="0"/>
          </a:p>
        </p:txBody>
      </p:sp>
      <p:sp>
        <p:nvSpPr>
          <p:cNvPr id="4" name="Slide Number Placeholder 3"/>
          <p:cNvSpPr>
            <a:spLocks noGrp="1"/>
          </p:cNvSpPr>
          <p:nvPr>
            <p:ph type="sldNum" sz="quarter" idx="12"/>
          </p:nvPr>
        </p:nvSpPr>
        <p:spPr/>
        <p:txBody>
          <a:bodyPr/>
          <a:lstStyle/>
          <a:p>
            <a:fld id="{285D926F-61E7-4178-9856-62CA148A80CF}" type="slidenum">
              <a:rPr lang="en-US" smtClean="0"/>
              <a:t>2</a:t>
            </a:fld>
            <a:endParaRPr lang="en-US"/>
          </a:p>
        </p:txBody>
      </p:sp>
    </p:spTree>
    <p:extLst>
      <p:ext uri="{BB962C8B-B14F-4D97-AF65-F5344CB8AC3E}">
        <p14:creationId xmlns:p14="http://schemas.microsoft.com/office/powerpoint/2010/main" val="25729635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33ACB96-5EB9-4B53-9E45-26131119450E}"/>
              </a:ext>
            </a:extLst>
          </p:cNvPr>
          <p:cNvSpPr>
            <a:spLocks noGrp="1"/>
          </p:cNvSpPr>
          <p:nvPr>
            <p:ph type="title"/>
          </p:nvPr>
        </p:nvSpPr>
        <p:spPr>
          <a:xfrm>
            <a:off x="838200" y="365126"/>
            <a:ext cx="10515600" cy="530740"/>
          </a:xfrm>
        </p:spPr>
        <p:txBody>
          <a:bodyPr>
            <a:noAutofit/>
          </a:bodyPr>
          <a:lstStyle/>
          <a:p>
            <a:r>
              <a:rPr lang="en-US" sz="3600" b="1" dirty="0" smtClean="0"/>
              <a:t>Outcome of the 1st round discussion</a:t>
            </a:r>
            <a:endParaRPr lang="en-US" sz="3600" b="1" dirty="0"/>
          </a:p>
        </p:txBody>
      </p:sp>
      <p:sp>
        <p:nvSpPr>
          <p:cNvPr id="3" name="Content Placeholder 2">
            <a:extLst>
              <a:ext uri="{FF2B5EF4-FFF2-40B4-BE49-F238E27FC236}">
                <a16:creationId xmlns:a16="http://schemas.microsoft.com/office/drawing/2014/main" xmlns="" id="{89FEB596-98D6-4046-98CD-784653D5AED3}"/>
              </a:ext>
            </a:extLst>
          </p:cNvPr>
          <p:cNvSpPr>
            <a:spLocks noGrp="1"/>
          </p:cNvSpPr>
          <p:nvPr>
            <p:ph idx="1"/>
          </p:nvPr>
        </p:nvSpPr>
        <p:spPr>
          <a:xfrm>
            <a:off x="838199" y="1112107"/>
            <a:ext cx="11143828" cy="5385675"/>
          </a:xfrm>
        </p:spPr>
        <p:txBody>
          <a:bodyPr>
            <a:normAutofit/>
          </a:bodyPr>
          <a:lstStyle/>
          <a:p>
            <a:pPr marL="0" lvl="0" indent="0">
              <a:buNone/>
            </a:pPr>
            <a:r>
              <a:rPr lang="en-US" sz="2400" dirty="0" smtClean="0"/>
              <a:t>From the 1st round discussion summary [3], majority views in RAN4 are as follows.</a:t>
            </a:r>
          </a:p>
          <a:p>
            <a:pPr marL="0" lvl="0" indent="0">
              <a:buNone/>
            </a:pPr>
            <a:r>
              <a:rPr lang="en-US" sz="2400" dirty="0" smtClean="0"/>
              <a:t>- Current UE behavior (i.e. Prioritize PCC and drop the SCC UL power during the CA operation) is not infringing TS 38.213 [2].</a:t>
            </a:r>
          </a:p>
          <a:p>
            <a:pPr lvl="0">
              <a:buFontTx/>
              <a:buChar char="-"/>
            </a:pPr>
            <a:r>
              <a:rPr lang="en-US" sz="2400" dirty="0" smtClean="0"/>
              <a:t>RAN4 requirement of configured transmitted power for CA (TS 38.101-2 [1] clause 6.2A) is not mandating UE to transmit UL signals with an equal PSD.</a:t>
            </a:r>
          </a:p>
          <a:p>
            <a:pPr lvl="0">
              <a:buFontTx/>
              <a:buChar char="-"/>
            </a:pPr>
            <a:endParaRPr lang="en-US" sz="2400" dirty="0"/>
          </a:p>
          <a:p>
            <a:pPr marL="0" lvl="0" indent="0">
              <a:buNone/>
            </a:pPr>
            <a:r>
              <a:rPr lang="ja-JP" altLang="en-US" sz="2400" dirty="0" smtClean="0"/>
              <a:t>⇒ </a:t>
            </a:r>
            <a:r>
              <a:rPr lang="en-US" altLang="ja-JP" sz="2400" dirty="0" smtClean="0"/>
              <a:t>There is a conflicting situation that the minimum requirement were derived based on the assumption of equal PSD as the worst case condition while the actual UE behavior is allowed to scale down the power of SCC during the maximum output power condition. </a:t>
            </a:r>
            <a:endParaRPr lang="en-US" sz="2400" dirty="0" smtClean="0"/>
          </a:p>
        </p:txBody>
      </p:sp>
      <p:sp>
        <p:nvSpPr>
          <p:cNvPr id="4" name="Slide Number Placeholder 3"/>
          <p:cNvSpPr>
            <a:spLocks noGrp="1"/>
          </p:cNvSpPr>
          <p:nvPr>
            <p:ph type="sldNum" sz="quarter" idx="12"/>
          </p:nvPr>
        </p:nvSpPr>
        <p:spPr/>
        <p:txBody>
          <a:bodyPr/>
          <a:lstStyle/>
          <a:p>
            <a:fld id="{285D926F-61E7-4178-9856-62CA148A80CF}" type="slidenum">
              <a:rPr lang="en-US" smtClean="0"/>
              <a:t>3</a:t>
            </a:fld>
            <a:endParaRPr lang="en-US"/>
          </a:p>
        </p:txBody>
      </p:sp>
    </p:spTree>
    <p:extLst>
      <p:ext uri="{BB962C8B-B14F-4D97-AF65-F5344CB8AC3E}">
        <p14:creationId xmlns:p14="http://schemas.microsoft.com/office/powerpoint/2010/main" val="10258772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33ACB96-5EB9-4B53-9E45-26131119450E}"/>
              </a:ext>
            </a:extLst>
          </p:cNvPr>
          <p:cNvSpPr>
            <a:spLocks noGrp="1"/>
          </p:cNvSpPr>
          <p:nvPr>
            <p:ph type="title"/>
          </p:nvPr>
        </p:nvSpPr>
        <p:spPr>
          <a:xfrm>
            <a:off x="838200" y="365126"/>
            <a:ext cx="10515600" cy="530740"/>
          </a:xfrm>
        </p:spPr>
        <p:txBody>
          <a:bodyPr>
            <a:noAutofit/>
          </a:bodyPr>
          <a:lstStyle/>
          <a:p>
            <a:r>
              <a:rPr lang="en-US" sz="3600" b="1" dirty="0" smtClean="0"/>
              <a:t>Way forward</a:t>
            </a:r>
            <a:endParaRPr lang="en-US" sz="3600" b="1" dirty="0"/>
          </a:p>
        </p:txBody>
      </p:sp>
      <p:sp>
        <p:nvSpPr>
          <p:cNvPr id="3" name="Content Placeholder 2">
            <a:extLst>
              <a:ext uri="{FF2B5EF4-FFF2-40B4-BE49-F238E27FC236}">
                <a16:creationId xmlns:a16="http://schemas.microsoft.com/office/drawing/2014/main" xmlns="" id="{89FEB596-98D6-4046-98CD-784653D5AED3}"/>
              </a:ext>
            </a:extLst>
          </p:cNvPr>
          <p:cNvSpPr>
            <a:spLocks noGrp="1"/>
          </p:cNvSpPr>
          <p:nvPr>
            <p:ph idx="1"/>
          </p:nvPr>
        </p:nvSpPr>
        <p:spPr>
          <a:xfrm>
            <a:off x="838200" y="1112107"/>
            <a:ext cx="10515600" cy="5252117"/>
          </a:xfrm>
        </p:spPr>
        <p:txBody>
          <a:bodyPr>
            <a:normAutofit/>
          </a:bodyPr>
          <a:lstStyle/>
          <a:p>
            <a:pPr marL="0" lvl="0" indent="0">
              <a:buNone/>
            </a:pPr>
            <a:r>
              <a:rPr lang="en-US" altLang="ja-JP" sz="2400" dirty="0" smtClean="0"/>
              <a:t>- Companies are encouraged to bring views regarding conditions which should be suggested to RAN5 to measure each CA test case.</a:t>
            </a:r>
          </a:p>
          <a:p>
            <a:pPr marL="0" lvl="0" indent="0">
              <a:buNone/>
            </a:pPr>
            <a:r>
              <a:rPr lang="en-US" sz="2400" dirty="0" smtClean="0"/>
              <a:t>Option 1: Equal PSD between CCs.</a:t>
            </a:r>
          </a:p>
          <a:p>
            <a:pPr marL="0" lvl="0" indent="0">
              <a:buNone/>
            </a:pPr>
            <a:r>
              <a:rPr lang="en-US" sz="2400" dirty="0" smtClean="0"/>
              <a:t>Option 2: Measure the UE as is even SCC output may be scaled down under CA mode.</a:t>
            </a:r>
          </a:p>
          <a:p>
            <a:pPr marL="0" lvl="0" indent="0">
              <a:buNone/>
            </a:pPr>
            <a:r>
              <a:rPr lang="en-US" sz="2400" dirty="0" smtClean="0"/>
              <a:t>Other options are not precluded.</a:t>
            </a:r>
          </a:p>
          <a:p>
            <a:pPr marL="0" lvl="0" indent="0">
              <a:buNone/>
            </a:pPr>
            <a:endParaRPr lang="en-US" sz="2400" dirty="0"/>
          </a:p>
          <a:p>
            <a:pPr lvl="0">
              <a:buFontTx/>
              <a:buChar char="-"/>
            </a:pPr>
            <a:r>
              <a:rPr lang="en-US" sz="2400" dirty="0" smtClean="0"/>
              <a:t>Study of the methodologies to reproduce the conditions above is RAN5 work.  </a:t>
            </a:r>
          </a:p>
          <a:p>
            <a:pPr marL="0" lvl="0" indent="0">
              <a:buNone/>
            </a:pPr>
            <a:r>
              <a:rPr lang="en-US" sz="2400" dirty="0"/>
              <a:t> </a:t>
            </a:r>
            <a:r>
              <a:rPr lang="en-US" sz="2400" dirty="0" smtClean="0"/>
              <a:t>  </a:t>
            </a:r>
            <a:endParaRPr lang="en-US" sz="2400" dirty="0"/>
          </a:p>
        </p:txBody>
      </p:sp>
      <p:sp>
        <p:nvSpPr>
          <p:cNvPr id="4" name="Slide Number Placeholder 3"/>
          <p:cNvSpPr>
            <a:spLocks noGrp="1"/>
          </p:cNvSpPr>
          <p:nvPr>
            <p:ph type="sldNum" sz="quarter" idx="12"/>
          </p:nvPr>
        </p:nvSpPr>
        <p:spPr/>
        <p:txBody>
          <a:bodyPr/>
          <a:lstStyle/>
          <a:p>
            <a:fld id="{285D926F-61E7-4178-9856-62CA148A80CF}" type="slidenum">
              <a:rPr lang="en-US" smtClean="0"/>
              <a:t>4</a:t>
            </a:fld>
            <a:endParaRPr lang="en-US"/>
          </a:p>
        </p:txBody>
      </p:sp>
    </p:spTree>
    <p:extLst>
      <p:ext uri="{BB962C8B-B14F-4D97-AF65-F5344CB8AC3E}">
        <p14:creationId xmlns:p14="http://schemas.microsoft.com/office/powerpoint/2010/main" val="20914831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33ACB96-5EB9-4B53-9E45-26131119450E}"/>
              </a:ext>
            </a:extLst>
          </p:cNvPr>
          <p:cNvSpPr>
            <a:spLocks noGrp="1"/>
          </p:cNvSpPr>
          <p:nvPr>
            <p:ph type="title"/>
          </p:nvPr>
        </p:nvSpPr>
        <p:spPr>
          <a:xfrm>
            <a:off x="838200" y="365126"/>
            <a:ext cx="10515600" cy="530740"/>
          </a:xfrm>
        </p:spPr>
        <p:txBody>
          <a:bodyPr>
            <a:noAutofit/>
          </a:bodyPr>
          <a:lstStyle/>
          <a:p>
            <a:r>
              <a:rPr lang="en-US" sz="3600" b="1" dirty="0"/>
              <a:t>Reference</a:t>
            </a:r>
          </a:p>
        </p:txBody>
      </p:sp>
      <p:sp>
        <p:nvSpPr>
          <p:cNvPr id="3" name="Content Placeholder 2">
            <a:extLst>
              <a:ext uri="{FF2B5EF4-FFF2-40B4-BE49-F238E27FC236}">
                <a16:creationId xmlns:a16="http://schemas.microsoft.com/office/drawing/2014/main" xmlns="" id="{89FEB596-98D6-4046-98CD-784653D5AED3}"/>
              </a:ext>
            </a:extLst>
          </p:cNvPr>
          <p:cNvSpPr>
            <a:spLocks noGrp="1"/>
          </p:cNvSpPr>
          <p:nvPr>
            <p:ph idx="1"/>
          </p:nvPr>
        </p:nvSpPr>
        <p:spPr>
          <a:xfrm>
            <a:off x="838199" y="1112107"/>
            <a:ext cx="10777151" cy="5064855"/>
          </a:xfrm>
        </p:spPr>
        <p:txBody>
          <a:bodyPr>
            <a:normAutofit/>
          </a:bodyPr>
          <a:lstStyle/>
          <a:p>
            <a:pPr marL="0" indent="0">
              <a:buNone/>
            </a:pPr>
            <a:r>
              <a:rPr lang="en-US" altLang="ja-JP" sz="2000" dirty="0"/>
              <a:t>[1] TS 38.101-2, “User Equipment (UE) radio transmission and reception; Part 2: Range 2 Standalone”, V16.4.0, 2020-06</a:t>
            </a:r>
            <a:endParaRPr lang="ja-JP" altLang="ja-JP" sz="2000" dirty="0"/>
          </a:p>
          <a:p>
            <a:pPr marL="0" indent="0">
              <a:buNone/>
            </a:pPr>
            <a:r>
              <a:rPr lang="en-US" altLang="ja-JP" sz="2000" dirty="0"/>
              <a:t>[2] TS 38.213, “NR; Physical layer procedures for control”, 16.2.0, 2020-06</a:t>
            </a:r>
            <a:endParaRPr lang="ja-JP" altLang="ja-JP" sz="2000" dirty="0"/>
          </a:p>
          <a:p>
            <a:pPr marL="0" indent="0">
              <a:buNone/>
            </a:pPr>
            <a:r>
              <a:rPr lang="en-US" altLang="ja-JP" sz="2000" dirty="0"/>
              <a:t>[3] </a:t>
            </a:r>
            <a:r>
              <a:rPr lang="en-US" altLang="ja-JP" sz="2000" dirty="0" smtClean="0"/>
              <a:t>R4-2011536</a:t>
            </a:r>
            <a:r>
              <a:rPr lang="en-US" altLang="ja-JP" sz="2000" dirty="0"/>
              <a:t>, “Email discussion summary for [96e][103] NR_NewRAT_UE_RF_Part_2”, Moderator </a:t>
            </a:r>
            <a:r>
              <a:rPr lang="en-US" altLang="ja-JP" sz="2000" dirty="0" smtClean="0"/>
              <a:t>(Apple Inc.), RAN4 #96-e, Online-meeting</a:t>
            </a:r>
          </a:p>
          <a:p>
            <a:pPr marL="0" indent="0">
              <a:buNone/>
            </a:pPr>
            <a:r>
              <a:rPr lang="en-US" altLang="ja-JP" sz="2000" dirty="0" smtClean="0"/>
              <a:t>[4] R4-2009656</a:t>
            </a:r>
            <a:r>
              <a:rPr lang="en-US" altLang="ja-JP" sz="2000" dirty="0"/>
              <a:t>, “NR SCC UL power drop </a:t>
            </a:r>
            <a:r>
              <a:rPr lang="en-US" altLang="ja-JP" sz="2000" dirty="0" err="1"/>
              <a:t>behaviour</a:t>
            </a:r>
            <a:r>
              <a:rPr lang="en-US" altLang="ja-JP" sz="2000" dirty="0"/>
              <a:t> with EN-DC UE in FR2”, </a:t>
            </a:r>
            <a:r>
              <a:rPr lang="en-US" altLang="ja-JP" sz="2000" dirty="0" smtClean="0"/>
              <a:t>Anritsu corp. RAN4 #96-e, Online meeting</a:t>
            </a:r>
            <a:endParaRPr lang="ja-JP" altLang="ja-JP" sz="2000" dirty="0"/>
          </a:p>
          <a:p>
            <a:pPr marL="0" lvl="0" indent="0">
              <a:buNone/>
            </a:pPr>
            <a:endParaRPr lang="en-US" sz="2000" dirty="0">
              <a:solidFill>
                <a:srgbClr val="7030A0"/>
              </a:solidFill>
            </a:endParaRPr>
          </a:p>
        </p:txBody>
      </p:sp>
      <p:sp>
        <p:nvSpPr>
          <p:cNvPr id="4" name="Slide Number Placeholder 3"/>
          <p:cNvSpPr>
            <a:spLocks noGrp="1"/>
          </p:cNvSpPr>
          <p:nvPr>
            <p:ph type="sldNum" sz="quarter" idx="12"/>
          </p:nvPr>
        </p:nvSpPr>
        <p:spPr/>
        <p:txBody>
          <a:bodyPr/>
          <a:lstStyle/>
          <a:p>
            <a:fld id="{285D926F-61E7-4178-9856-62CA148A80CF}" type="slidenum">
              <a:rPr lang="en-US" smtClean="0"/>
              <a:t>5</a:t>
            </a:fld>
            <a:endParaRPr lang="en-US"/>
          </a:p>
        </p:txBody>
      </p:sp>
    </p:spTree>
    <p:extLst>
      <p:ext uri="{BB962C8B-B14F-4D97-AF65-F5344CB8AC3E}">
        <p14:creationId xmlns:p14="http://schemas.microsoft.com/office/powerpoint/2010/main" val="90513878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3150</TotalTime>
  <Words>546</Words>
  <Application>Microsoft Office PowerPoint</Application>
  <PresentationFormat>ユーザー設定</PresentationFormat>
  <Paragraphs>37</Paragraphs>
  <Slides>5</Slides>
  <Notes>1</Notes>
  <HiddenSlides>0</HiddenSlides>
  <MMClips>0</MMClips>
  <ScaleCrop>false</ScaleCrop>
  <HeadingPairs>
    <vt:vector size="4" baseType="variant">
      <vt:variant>
        <vt:lpstr>テーマ</vt:lpstr>
      </vt:variant>
      <vt:variant>
        <vt:i4>1</vt:i4>
      </vt:variant>
      <vt:variant>
        <vt:lpstr>スライド タイトル</vt:lpstr>
      </vt:variant>
      <vt:variant>
        <vt:i4>5</vt:i4>
      </vt:variant>
    </vt:vector>
  </HeadingPairs>
  <TitlesOfParts>
    <vt:vector size="6" baseType="lpstr">
      <vt:lpstr>Office Theme</vt:lpstr>
      <vt:lpstr>WF on NR SCC UL power drop behavior in FR2</vt:lpstr>
      <vt:lpstr>Background</vt:lpstr>
      <vt:lpstr>Outcome of the 1st round discussion</vt:lpstr>
      <vt:lpstr>Way forward</vt:lpstr>
      <vt:lpstr>Reference</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further clarification for wideband operation</dc:title>
  <dc:creator>Anritsu</dc:creator>
  <cp:lastModifiedBy>Anritsu</cp:lastModifiedBy>
  <cp:revision>685</cp:revision>
  <dcterms:created xsi:type="dcterms:W3CDTF">2017-05-16T04:27:47Z</dcterms:created>
  <dcterms:modified xsi:type="dcterms:W3CDTF">2020-08-27T00:43:02Z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6bd48086-dee8-488e-8462-ca57077ee532</vt:lpwstr>
  </property>
  <property fmtid="{D5CDD505-2E9C-101B-9397-08002B2CF9AE}" pid="3" name="CTP_TimeStamp">
    <vt:lpwstr>2017-12-02 00:42:09Z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_NewReviewCycle">
    <vt:lpwstr/>
  </property>
  <property fmtid="{D5CDD505-2E9C-101B-9397-08002B2CF9AE}" pid="8" name="CTPClassification">
    <vt:lpwstr>CTP_PUBLIC</vt:lpwstr>
  </property>
  <property fmtid="{D5CDD505-2E9C-101B-9397-08002B2CF9AE}" pid="9" name="_2015_ms_pID_725343">
    <vt:lpwstr>(2)lIqUfW4FW4zzZrG5M1/zGyFvWddclHi1m5Z3NXis/N7w8LA2iMMJNJ/af4sKQ4cEq1E4UN7N
j6y0v9+5jnMebuLqI4pyPwMAcVHI8cLO/gf65XNt4oO9DdqfkUBVE5bzGksABB3rzr2CHv5i
N3BhQyKAcmFQoDAcfOfawZUVMh+m4KwBhBTPElTj6d3FucjDGz+C/ils9FhIkEhXW5yLsRQ1
zGJgcKyw3estrIBe25</vt:lpwstr>
  </property>
  <property fmtid="{D5CDD505-2E9C-101B-9397-08002B2CF9AE}" pid="10" name="_2015_ms_pID_7253431">
    <vt:lpwstr>AfqzLHF7sZASFO7BJ2kT7CjcLgp9TOFPX3blgoksfIfgRymhledWat
186ZysMHid8OLJb/7HAlV/g3qvRd8EJuVAJkTMFBb547fYpUlXcnFOPkOl+lAn02HRBuhFyu
E4Gi6Iqo7HA/FQcx1Lvjhn0D5qiX+kK+5NxRyR7ddjcPTOaFobqgntXTBhjG0WTAS8o=</vt:lpwstr>
  </property>
  <property fmtid="{D5CDD505-2E9C-101B-9397-08002B2CF9AE}" pid="11" name="_readonly">
    <vt:lpwstr/>
  </property>
  <property fmtid="{D5CDD505-2E9C-101B-9397-08002B2CF9AE}" pid="12" name="_change">
    <vt:lpwstr/>
  </property>
  <property fmtid="{D5CDD505-2E9C-101B-9397-08002B2CF9AE}" pid="13" name="_full-control">
    <vt:lpwstr/>
  </property>
  <property fmtid="{D5CDD505-2E9C-101B-9397-08002B2CF9AE}" pid="14" name="sflag">
    <vt:lpwstr>1573437380</vt:lpwstr>
  </property>
</Properties>
</file>