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1"/>
  </p:sldMasterIdLst>
  <p:notesMasterIdLst>
    <p:notesMasterId r:id="rId17"/>
  </p:notesMasterIdLst>
  <p:handoutMasterIdLst>
    <p:handoutMasterId r:id="rId18"/>
  </p:handoutMasterIdLst>
  <p:sldIdLst>
    <p:sldId id="934" r:id="rId2"/>
    <p:sldId id="928" r:id="rId3"/>
    <p:sldId id="963" r:id="rId4"/>
    <p:sldId id="929" r:id="rId5"/>
    <p:sldId id="938" r:id="rId6"/>
    <p:sldId id="956" r:id="rId7"/>
    <p:sldId id="964" r:id="rId8"/>
    <p:sldId id="940" r:id="rId9"/>
    <p:sldId id="951" r:id="rId10"/>
    <p:sldId id="941" r:id="rId11"/>
    <p:sldId id="952" r:id="rId12"/>
    <p:sldId id="931" r:id="rId13"/>
    <p:sldId id="957" r:id="rId14"/>
    <p:sldId id="958" r:id="rId15"/>
    <p:sldId id="955" r:id="rId16"/>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F3300"/>
    <a:srgbClr val="0000FF"/>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53FCCB-F7A1-4E4B-9541-2274F146C2BC}" v="54" dt="2020-08-04T08:49:24.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9649" autoAdjust="0"/>
  </p:normalViewPr>
  <p:slideViewPr>
    <p:cSldViewPr snapToGrid="0">
      <p:cViewPr varScale="1">
        <p:scale>
          <a:sx n="67" d="100"/>
          <a:sy n="67" d="100"/>
        </p:scale>
        <p:origin x="1224"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6CC855EF-1DF9-4BAB-8596-B127BDA34423}"/>
    <pc:docChg chg="undo modSld">
      <pc:chgData name="Chervyakov, Andrey" userId="dbdfc4e7-c505-4785-a117-c03dfe609c52" providerId="ADAL" clId="{6CC855EF-1DF9-4BAB-8596-B127BDA34423}" dt="2020-06-04T06:33:52.284" v="9" actId="1076"/>
      <pc:docMkLst>
        <pc:docMk/>
      </pc:docMkLst>
      <pc:sldChg chg="modSp">
        <pc:chgData name="Chervyakov, Andrey" userId="dbdfc4e7-c505-4785-a117-c03dfe609c52" providerId="ADAL" clId="{6CC855EF-1DF9-4BAB-8596-B127BDA34423}" dt="2020-06-04T06:33:52.284" v="9" actId="1076"/>
        <pc:sldMkLst>
          <pc:docMk/>
          <pc:sldMk cId="806432768" sldId="441"/>
        </pc:sldMkLst>
        <pc:spChg chg="mod">
          <ac:chgData name="Chervyakov, Andrey" userId="dbdfc4e7-c505-4785-a117-c03dfe609c52" providerId="ADAL" clId="{6CC855EF-1DF9-4BAB-8596-B127BDA34423}" dt="2020-06-04T06:33:52.284" v="9" actId="1076"/>
          <ac:spMkLst>
            <pc:docMk/>
            <pc:sldMk cId="806432768" sldId="441"/>
            <ac:spMk id="2" creationId="{E151FB97-9B3A-4312-805C-6B499B697A34}"/>
          </ac:spMkLst>
        </pc:spChg>
        <pc:spChg chg="mod">
          <ac:chgData name="Chervyakov, Andrey" userId="dbdfc4e7-c505-4785-a117-c03dfe609c52" providerId="ADAL" clId="{6CC855EF-1DF9-4BAB-8596-B127BDA34423}" dt="2020-06-04T06:30:55.140" v="4" actId="1076"/>
          <ac:spMkLst>
            <pc:docMk/>
            <pc:sldMk cId="806432768" sldId="441"/>
            <ac:spMk id="77" creationId="{7C47905A-01DC-46DD-A646-2BF07EBF471D}"/>
          </ac:spMkLst>
        </pc:spChg>
        <pc:spChg chg="mod">
          <ac:chgData name="Chervyakov, Andrey" userId="dbdfc4e7-c505-4785-a117-c03dfe609c52" providerId="ADAL" clId="{6CC855EF-1DF9-4BAB-8596-B127BDA34423}" dt="2020-06-04T06:32:48.350" v="6" actId="207"/>
          <ac:spMkLst>
            <pc:docMk/>
            <pc:sldMk cId="806432768" sldId="441"/>
            <ac:spMk id="222" creationId="{B6CDA6FF-6740-49E7-B14C-1831ED62E0F8}"/>
          </ac:spMkLst>
        </pc:spChg>
        <pc:spChg chg="mod">
          <ac:chgData name="Chervyakov, Andrey" userId="dbdfc4e7-c505-4785-a117-c03dfe609c52" providerId="ADAL" clId="{6CC855EF-1DF9-4BAB-8596-B127BDA34423}" dt="2020-06-04T06:32:48.350" v="6" actId="207"/>
          <ac:spMkLst>
            <pc:docMk/>
            <pc:sldMk cId="806432768" sldId="441"/>
            <ac:spMk id="226" creationId="{B6CDA6FF-6740-49E7-B14C-1831ED62E0F8}"/>
          </ac:spMkLst>
        </pc:spChg>
        <pc:spChg chg="mod">
          <ac:chgData name="Chervyakov, Andrey" userId="dbdfc4e7-c505-4785-a117-c03dfe609c52" providerId="ADAL" clId="{6CC855EF-1DF9-4BAB-8596-B127BDA34423}" dt="2020-06-04T06:32:41.477" v="5" actId="207"/>
          <ac:spMkLst>
            <pc:docMk/>
            <pc:sldMk cId="806432768" sldId="441"/>
            <ac:spMk id="249" creationId="{B6CDA6FF-6740-49E7-B14C-1831ED62E0F8}"/>
          </ac:spMkLst>
        </pc:spChg>
      </pc:sldChg>
      <pc:sldChg chg="modSp">
        <pc:chgData name="Chervyakov, Andrey" userId="dbdfc4e7-c505-4785-a117-c03dfe609c52" providerId="ADAL" clId="{6CC855EF-1DF9-4BAB-8596-B127BDA34423}" dt="2020-06-03T12:22:08.355" v="0" actId="13926"/>
        <pc:sldMkLst>
          <pc:docMk/>
          <pc:sldMk cId="2697639175" sldId="938"/>
        </pc:sldMkLst>
        <pc:spChg chg="mod">
          <ac:chgData name="Chervyakov, Andrey" userId="dbdfc4e7-c505-4785-a117-c03dfe609c52" providerId="ADAL" clId="{6CC855EF-1DF9-4BAB-8596-B127BDA34423}" dt="2020-06-03T12:22:08.355" v="0" actId="13926"/>
          <ac:spMkLst>
            <pc:docMk/>
            <pc:sldMk cId="2697639175" sldId="938"/>
            <ac:spMk id="3" creationId="{B1BE6906-4FA3-42DA-8E86-BA4DD12F41A6}"/>
          </ac:spMkLst>
        </pc:spChg>
      </pc:sldChg>
    </pc:docChg>
  </pc:docChgLst>
  <pc:docChgLst>
    <pc:chgData name="Andrey" userId="dbdfc4e7-c505-4785-a117-c03dfe609c52" providerId="ADAL" clId="{6A53FCCB-F7A1-4E4B-9541-2274F146C2BC}"/>
    <pc:docChg chg="modSld">
      <pc:chgData name="Andrey" userId="dbdfc4e7-c505-4785-a117-c03dfe609c52" providerId="ADAL" clId="{6A53FCCB-F7A1-4E4B-9541-2274F146C2BC}" dt="2020-08-04T08:49:24.332" v="48" actId="207"/>
      <pc:docMkLst>
        <pc:docMk/>
      </pc:docMkLst>
      <pc:sldChg chg="addSp modSp">
        <pc:chgData name="Andrey" userId="dbdfc4e7-c505-4785-a117-c03dfe609c52" providerId="ADAL" clId="{6A53FCCB-F7A1-4E4B-9541-2274F146C2BC}" dt="2020-08-04T08:46:46.099" v="40" actId="554"/>
        <pc:sldMkLst>
          <pc:docMk/>
          <pc:sldMk cId="806432768" sldId="441"/>
        </pc:sldMkLst>
        <pc:spChg chg="add mod">
          <ac:chgData name="Andrey" userId="dbdfc4e7-c505-4785-a117-c03dfe609c52" providerId="ADAL" clId="{6A53FCCB-F7A1-4E4B-9541-2274F146C2BC}" dt="2020-08-04T08:46:46.099" v="40" actId="554"/>
          <ac:spMkLst>
            <pc:docMk/>
            <pc:sldMk cId="806432768" sldId="441"/>
            <ac:spMk id="79" creationId="{086EF6D7-C4CB-4D81-A910-4F472E25AF85}"/>
          </ac:spMkLst>
        </pc:spChg>
        <pc:spChg chg="add mod">
          <ac:chgData name="Andrey" userId="dbdfc4e7-c505-4785-a117-c03dfe609c52" providerId="ADAL" clId="{6A53FCCB-F7A1-4E4B-9541-2274F146C2BC}" dt="2020-08-04T08:46:46.099" v="40" actId="554"/>
          <ac:spMkLst>
            <pc:docMk/>
            <pc:sldMk cId="806432768" sldId="441"/>
            <ac:spMk id="81" creationId="{409C78B8-F2AE-4743-B26B-94B17DB867F3}"/>
          </ac:spMkLst>
        </pc:spChg>
        <pc:spChg chg="add mod">
          <ac:chgData name="Andrey" userId="dbdfc4e7-c505-4785-a117-c03dfe609c52" providerId="ADAL" clId="{6A53FCCB-F7A1-4E4B-9541-2274F146C2BC}" dt="2020-08-04T08:46:46.099" v="40" actId="554"/>
          <ac:spMkLst>
            <pc:docMk/>
            <pc:sldMk cId="806432768" sldId="441"/>
            <ac:spMk id="82" creationId="{5645F40D-723C-4545-99DB-A8B75186A746}"/>
          </ac:spMkLst>
        </pc:spChg>
        <pc:spChg chg="mod">
          <ac:chgData name="Andrey" userId="dbdfc4e7-c505-4785-a117-c03dfe609c52" providerId="ADAL" clId="{6A53FCCB-F7A1-4E4B-9541-2274F146C2BC}" dt="2020-08-04T08:46:46.099" v="40" actId="554"/>
          <ac:spMkLst>
            <pc:docMk/>
            <pc:sldMk cId="806432768" sldId="441"/>
            <ac:spMk id="238" creationId="{B6CDA6FF-6740-49E7-B14C-1831ED62E0F8}"/>
          </ac:spMkLst>
        </pc:spChg>
        <pc:cxnChg chg="add">
          <ac:chgData name="Andrey" userId="dbdfc4e7-c505-4785-a117-c03dfe609c52" providerId="ADAL" clId="{6A53FCCB-F7A1-4E4B-9541-2274F146C2BC}" dt="2020-08-04T08:46:29.272" v="39"/>
          <ac:cxnSpMkLst>
            <pc:docMk/>
            <pc:sldMk cId="806432768" sldId="441"/>
            <ac:cxnSpMk id="80" creationId="{DCBE0DFA-8C25-4EDB-A16D-6ED890292BEA}"/>
          </ac:cxnSpMkLst>
        </pc:cxnChg>
      </pc:sldChg>
      <pc:sldChg chg="modSp">
        <pc:chgData name="Andrey" userId="dbdfc4e7-c505-4785-a117-c03dfe609c52" providerId="ADAL" clId="{6A53FCCB-F7A1-4E4B-9541-2274F146C2BC}" dt="2020-08-04T08:37:55.930" v="6" actId="207"/>
        <pc:sldMkLst>
          <pc:docMk/>
          <pc:sldMk cId="2261567071" sldId="928"/>
        </pc:sldMkLst>
        <pc:spChg chg="mod">
          <ac:chgData name="Andrey" userId="dbdfc4e7-c505-4785-a117-c03dfe609c52" providerId="ADAL" clId="{6A53FCCB-F7A1-4E4B-9541-2274F146C2BC}" dt="2020-08-04T08:37:55.930" v="6" actId="207"/>
          <ac:spMkLst>
            <pc:docMk/>
            <pc:sldMk cId="2261567071" sldId="928"/>
            <ac:spMk id="3" creationId="{B1BE6906-4FA3-42DA-8E86-BA4DD12F41A6}"/>
          </ac:spMkLst>
        </pc:spChg>
      </pc:sldChg>
      <pc:sldChg chg="modSp">
        <pc:chgData name="Andrey" userId="dbdfc4e7-c505-4785-a117-c03dfe609c52" providerId="ADAL" clId="{6A53FCCB-F7A1-4E4B-9541-2274F146C2BC}" dt="2020-08-04T08:40:33.030" v="18"/>
        <pc:sldMkLst>
          <pc:docMk/>
          <pc:sldMk cId="2373741808" sldId="929"/>
        </pc:sldMkLst>
        <pc:spChg chg="mod">
          <ac:chgData name="Andrey" userId="dbdfc4e7-c505-4785-a117-c03dfe609c52" providerId="ADAL" clId="{6A53FCCB-F7A1-4E4B-9541-2274F146C2BC}" dt="2020-08-04T08:40:33.030" v="18"/>
          <ac:spMkLst>
            <pc:docMk/>
            <pc:sldMk cId="2373741808" sldId="929"/>
            <ac:spMk id="3" creationId="{B1BE6906-4FA3-42DA-8E86-BA4DD12F41A6}"/>
          </ac:spMkLst>
        </pc:spChg>
      </pc:sldChg>
      <pc:sldChg chg="addSp modSp">
        <pc:chgData name="Andrey" userId="dbdfc4e7-c505-4785-a117-c03dfe609c52" providerId="ADAL" clId="{6A53FCCB-F7A1-4E4B-9541-2274F146C2BC}" dt="2020-08-04T08:39:10.899" v="11" actId="207"/>
        <pc:sldMkLst>
          <pc:docMk/>
          <pc:sldMk cId="3776196306" sldId="935"/>
        </pc:sldMkLst>
        <pc:spChg chg="mod">
          <ac:chgData name="Andrey" userId="dbdfc4e7-c505-4785-a117-c03dfe609c52" providerId="ADAL" clId="{6A53FCCB-F7A1-4E4B-9541-2274F146C2BC}" dt="2020-08-04T08:38:28.193" v="8" actId="207"/>
          <ac:spMkLst>
            <pc:docMk/>
            <pc:sldMk cId="3776196306" sldId="935"/>
            <ac:spMk id="3" creationId="{B1BE6906-4FA3-42DA-8E86-BA4DD12F41A6}"/>
          </ac:spMkLst>
        </pc:spChg>
        <pc:spChg chg="add mod">
          <ac:chgData name="Andrey" userId="dbdfc4e7-c505-4785-a117-c03dfe609c52" providerId="ADAL" clId="{6A53FCCB-F7A1-4E4B-9541-2274F146C2BC}" dt="2020-08-04T08:39:10.899" v="11" actId="207"/>
          <ac:spMkLst>
            <pc:docMk/>
            <pc:sldMk cId="3776196306" sldId="935"/>
            <ac:spMk id="4" creationId="{B5282F43-A077-4A85-A73F-C6F954E27144}"/>
          </ac:spMkLst>
        </pc:spChg>
      </pc:sldChg>
      <pc:sldChg chg="modSp">
        <pc:chgData name="Andrey" userId="dbdfc4e7-c505-4785-a117-c03dfe609c52" providerId="ADAL" clId="{6A53FCCB-F7A1-4E4B-9541-2274F146C2BC}" dt="2020-08-04T08:43:09.559" v="28"/>
        <pc:sldMkLst>
          <pc:docMk/>
          <pc:sldMk cId="2697639175" sldId="938"/>
        </pc:sldMkLst>
        <pc:spChg chg="mod">
          <ac:chgData name="Andrey" userId="dbdfc4e7-c505-4785-a117-c03dfe609c52" providerId="ADAL" clId="{6A53FCCB-F7A1-4E4B-9541-2274F146C2BC}" dt="2020-08-04T08:43:09.559" v="28"/>
          <ac:spMkLst>
            <pc:docMk/>
            <pc:sldMk cId="2697639175" sldId="938"/>
            <ac:spMk id="3" creationId="{B1BE6906-4FA3-42DA-8E86-BA4DD12F41A6}"/>
          </ac:spMkLst>
        </pc:spChg>
      </pc:sldChg>
      <pc:sldChg chg="modSp">
        <pc:chgData name="Andrey" userId="dbdfc4e7-c505-4785-a117-c03dfe609c52" providerId="ADAL" clId="{6A53FCCB-F7A1-4E4B-9541-2274F146C2BC}" dt="2020-08-04T08:48:58.956" v="47" actId="207"/>
        <pc:sldMkLst>
          <pc:docMk/>
          <pc:sldMk cId="1597278679" sldId="951"/>
        </pc:sldMkLst>
        <pc:spChg chg="mod">
          <ac:chgData name="Andrey" userId="dbdfc4e7-c505-4785-a117-c03dfe609c52" providerId="ADAL" clId="{6A53FCCB-F7A1-4E4B-9541-2274F146C2BC}" dt="2020-08-04T08:48:58.956" v="47" actId="207"/>
          <ac:spMkLst>
            <pc:docMk/>
            <pc:sldMk cId="1597278679" sldId="951"/>
            <ac:spMk id="3" creationId="{B1BE6906-4FA3-42DA-8E86-BA4DD12F41A6}"/>
          </ac:spMkLst>
        </pc:spChg>
      </pc:sldChg>
      <pc:sldChg chg="modSp">
        <pc:chgData name="Andrey" userId="dbdfc4e7-c505-4785-a117-c03dfe609c52" providerId="ADAL" clId="{6A53FCCB-F7A1-4E4B-9541-2274F146C2BC}" dt="2020-08-04T08:45:20.578" v="37"/>
        <pc:sldMkLst>
          <pc:docMk/>
          <pc:sldMk cId="1653019079" sldId="956"/>
        </pc:sldMkLst>
        <pc:spChg chg="mod">
          <ac:chgData name="Andrey" userId="dbdfc4e7-c505-4785-a117-c03dfe609c52" providerId="ADAL" clId="{6A53FCCB-F7A1-4E4B-9541-2274F146C2BC}" dt="2020-08-04T08:45:20.578" v="37"/>
          <ac:spMkLst>
            <pc:docMk/>
            <pc:sldMk cId="1653019079" sldId="956"/>
            <ac:spMk id="3" creationId="{B1BE6906-4FA3-42DA-8E86-BA4DD12F41A6}"/>
          </ac:spMkLst>
        </pc:spChg>
      </pc:sldChg>
      <pc:sldChg chg="modSp">
        <pc:chgData name="Andrey" userId="dbdfc4e7-c505-4785-a117-c03dfe609c52" providerId="ADAL" clId="{6A53FCCB-F7A1-4E4B-9541-2274F146C2BC}" dt="2020-08-04T08:35:11.084" v="2" actId="207"/>
        <pc:sldMkLst>
          <pc:docMk/>
          <pc:sldMk cId="1131303940" sldId="957"/>
        </pc:sldMkLst>
        <pc:spChg chg="mod">
          <ac:chgData name="Andrey" userId="dbdfc4e7-c505-4785-a117-c03dfe609c52" providerId="ADAL" clId="{6A53FCCB-F7A1-4E4B-9541-2274F146C2BC}" dt="2020-08-04T08:35:11.084" v="2" actId="207"/>
          <ac:spMkLst>
            <pc:docMk/>
            <pc:sldMk cId="1131303940" sldId="957"/>
            <ac:spMk id="2" creationId="{ED69B278-7853-43C4-8E53-14EC1849A740}"/>
          </ac:spMkLst>
        </pc:spChg>
      </pc:sldChg>
      <pc:sldChg chg="modSp">
        <pc:chgData name="Andrey" userId="dbdfc4e7-c505-4785-a117-c03dfe609c52" providerId="ADAL" clId="{6A53FCCB-F7A1-4E4B-9541-2274F146C2BC}" dt="2020-08-04T08:34:22.491" v="1" actId="207"/>
        <pc:sldMkLst>
          <pc:docMk/>
          <pc:sldMk cId="2449988455" sldId="958"/>
        </pc:sldMkLst>
        <pc:spChg chg="mod">
          <ac:chgData name="Andrey" userId="dbdfc4e7-c505-4785-a117-c03dfe609c52" providerId="ADAL" clId="{6A53FCCB-F7A1-4E4B-9541-2274F146C2BC}" dt="2020-08-04T08:34:22.491" v="1" actId="207"/>
          <ac:spMkLst>
            <pc:docMk/>
            <pc:sldMk cId="2449988455" sldId="958"/>
            <ac:spMk id="2" creationId="{ED69B278-7853-43C4-8E53-14EC1849A740}"/>
          </ac:spMkLst>
        </pc:spChg>
      </pc:sldChg>
      <pc:sldChg chg="addSp modSp">
        <pc:chgData name="Andrey" userId="dbdfc4e7-c505-4785-a117-c03dfe609c52" providerId="ADAL" clId="{6A53FCCB-F7A1-4E4B-9541-2274F146C2BC}" dt="2020-08-04T08:49:24.332" v="48" actId="207"/>
        <pc:sldMkLst>
          <pc:docMk/>
          <pc:sldMk cId="2229219310" sldId="962"/>
        </pc:sldMkLst>
        <pc:spChg chg="mod">
          <ac:chgData name="Andrey" userId="dbdfc4e7-c505-4785-a117-c03dfe609c52" providerId="ADAL" clId="{6A53FCCB-F7A1-4E4B-9541-2274F146C2BC}" dt="2020-08-04T08:49:24.332" v="48" actId="207"/>
          <ac:spMkLst>
            <pc:docMk/>
            <pc:sldMk cId="2229219310" sldId="962"/>
            <ac:spMk id="3" creationId="{B1BE6906-4FA3-42DA-8E86-BA4DD12F41A6}"/>
          </ac:spMkLst>
        </pc:spChg>
        <pc:spChg chg="add">
          <ac:chgData name="Andrey" userId="dbdfc4e7-c505-4785-a117-c03dfe609c52" providerId="ADAL" clId="{6A53FCCB-F7A1-4E4B-9541-2274F146C2BC}" dt="2020-08-04T08:39:14.476" v="12"/>
          <ac:spMkLst>
            <pc:docMk/>
            <pc:sldMk cId="2229219310" sldId="962"/>
            <ac:spMk id="4" creationId="{EC47EA34-6047-4D84-B31B-EE8EE2A713A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NUL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RAN4#96-e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#96-e	</a:t>
            </a:r>
            <a:r>
              <a:rPr lang="en-US" sz="1600" b="1"/>
              <a:t>	R4-2011531</a:t>
            </a:r>
            <a:endParaRPr lang="en-US" sz="1600" dirty="0"/>
          </a:p>
          <a:p>
            <a:r>
              <a:rPr lang="en-US" sz="1600" b="1" dirty="0"/>
              <a:t>Electronic Meeting, August 17 - 28, 2020</a:t>
            </a:r>
          </a:p>
          <a:p>
            <a:r>
              <a:rPr lang="en-US" sz="1600" b="1" dirty="0"/>
              <a:t>Agenda Item: 2</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a:t>
            </a:r>
          </a:p>
        </p:txBody>
      </p:sp>
    </p:spTree>
    <p:extLst>
      <p:ext uri="{BB962C8B-B14F-4D97-AF65-F5344CB8AC3E}">
        <p14:creationId xmlns:p14="http://schemas.microsoft.com/office/powerpoint/2010/main" val="3787917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Notes on email discussions (cont.)</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4525963"/>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GB" sz="2000" dirty="0"/>
              <a:t>Length of file names shall be reduced, e.g.</a:t>
            </a:r>
            <a:endParaRPr lang="en-US" sz="2000" dirty="0"/>
          </a:p>
          <a:p>
            <a:pPr lvl="1"/>
            <a:r>
              <a:rPr lang="en-GB" sz="1800" dirty="0"/>
              <a:t>Old: </a:t>
            </a:r>
            <a:r>
              <a:rPr lang="en-US" sz="1800" dirty="0"/>
              <a:t>/ ftp / tsg_ran / WG4_Radio / TSGR4_96_e / Inbox / Drafts / [96e][227] FS_NR_MIMO_OTA_test\</a:t>
            </a:r>
            <a:r>
              <a:rPr lang="en-US" sz="1800" dirty="0">
                <a:highlight>
                  <a:srgbClr val="FFFF00"/>
                </a:highlight>
              </a:rPr>
              <a:t>Email discussion summary for [96e][227] FS_NR_MIMO_OTA_test 2nd round_QC_RS_KS_CAICT_Samsung_RS_Spirent_KS_QC_RS</a:t>
            </a:r>
            <a:r>
              <a:rPr lang="en-US" sz="1800" dirty="0"/>
              <a:t>.docx</a:t>
            </a:r>
          </a:p>
          <a:p>
            <a:pPr lvl="1"/>
            <a:r>
              <a:rPr lang="en-US" sz="1800" dirty="0"/>
              <a:t>New: / ftp / tsg_ran / WG4_Radio / TSGR4_96_e / Inbox / Drafts / [96e][227] FS_NR_MIMO_OTA_test\</a:t>
            </a:r>
            <a:r>
              <a:rPr lang="en-US" sz="1800" dirty="0">
                <a:highlight>
                  <a:srgbClr val="FFFF00"/>
                </a:highlight>
              </a:rPr>
              <a:t>Summary_227_2nd round_QC_RS_KS_CAICT_SS_RS_Spirent_KS_QC_RS</a:t>
            </a:r>
            <a:r>
              <a:rPr lang="en-US" sz="1800" dirty="0"/>
              <a:t>.docx</a:t>
            </a:r>
          </a:p>
          <a:p>
            <a:pPr lvl="1"/>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#96-e meeting only. No invitations for the GTW sessions will be sent to RAN4 reflector.</a:t>
            </a:r>
          </a:p>
          <a:p>
            <a:r>
              <a:rPr lang="en-US" sz="2400" dirty="0"/>
              <a:t>Meeting registration deadline is encouraged to be able to generate the invitee list early. It is set to 22h UTC Friday Aug 14 for this meeting.</a:t>
            </a:r>
          </a:p>
          <a:p>
            <a:r>
              <a:rPr lang="en-US" sz="2400" dirty="0"/>
              <a:t>Please make sure your name in GoToWebinar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GoToWebinar sessions</a:t>
            </a:r>
          </a:p>
        </p:txBody>
      </p:sp>
    </p:spTree>
    <p:extLst>
      <p:ext uri="{BB962C8B-B14F-4D97-AF65-F5344CB8AC3E}">
        <p14:creationId xmlns:p14="http://schemas.microsoft.com/office/powerpoint/2010/main" val="1131303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Aug 22 – 11pm UTC Sunday Aug 23 (44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a:t>Tdoc of a moderator summary is sourced “Moderator (company name)”</a:t>
            </a:r>
          </a:p>
          <a:p>
            <a:pPr marL="0" indent="0">
              <a:buNone/>
            </a:pPr>
            <a:endParaRPr lang="en-US" dirty="0"/>
          </a:p>
          <a:p>
            <a:endParaRPr 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b="1"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51738"/>
            <a:ext cx="8229600" cy="5315712"/>
          </a:xfrm>
        </p:spPr>
        <p:txBody>
          <a:bodyPr/>
          <a:lstStyle/>
          <a:p>
            <a:pPr>
              <a:spcBef>
                <a:spcPts val="0"/>
              </a:spcBef>
              <a:spcAft>
                <a:spcPts val="300"/>
              </a:spcAft>
            </a:pPr>
            <a:r>
              <a:rPr lang="en-US" sz="1800" dirty="0"/>
              <a:t>The tdoc submission deadline is </a:t>
            </a:r>
            <a:r>
              <a:rPr lang="en-US" sz="1800" dirty="0">
                <a:solidFill>
                  <a:srgbClr val="FF0000"/>
                </a:solidFill>
              </a:rPr>
              <a:t>11:59pm UTC on Friday Aug. 7, 2020</a:t>
            </a:r>
          </a:p>
          <a:p>
            <a:pPr>
              <a:spcBef>
                <a:spcPts val="0"/>
              </a:spcBef>
              <a:spcAft>
                <a:spcPts val="300"/>
              </a:spcAft>
            </a:pPr>
            <a:r>
              <a:rPr lang="en-US" sz="1800" dirty="0"/>
              <a:t>The E-meeting will take place during Aug. 17 – 28.</a:t>
            </a:r>
          </a:p>
          <a:p>
            <a:pPr lvl="1">
              <a:spcBef>
                <a:spcPts val="0"/>
              </a:spcBef>
              <a:spcAft>
                <a:spcPts val="300"/>
              </a:spcAft>
            </a:pPr>
            <a:r>
              <a:rPr lang="en-US" sz="1800" dirty="0"/>
              <a:t>Email discussions consisting of a number of email threads moderated by designated moderators will be the main means</a:t>
            </a:r>
          </a:p>
          <a:p>
            <a:pPr lvl="1">
              <a:spcBef>
                <a:spcPts val="0"/>
              </a:spcBef>
              <a:spcAft>
                <a:spcPts val="300"/>
              </a:spcAft>
            </a:pPr>
            <a:r>
              <a:rPr lang="en-US" sz="1800" dirty="0" err="1"/>
              <a:t>GoToWebinar</a:t>
            </a:r>
            <a:r>
              <a:rPr lang="en-US" sz="1800" dirty="0"/>
              <a:t> (GTW) conference calls will be used on </a:t>
            </a:r>
          </a:p>
          <a:p>
            <a:pPr lvl="2">
              <a:spcBef>
                <a:spcPts val="0"/>
              </a:spcBef>
              <a:spcAft>
                <a:spcPts val="300"/>
              </a:spcAft>
            </a:pPr>
            <a:r>
              <a:rPr lang="en-US" sz="1400" dirty="0"/>
              <a:t>Aug 18 - 21 (3:30am-6am UTC)</a:t>
            </a:r>
          </a:p>
          <a:p>
            <a:pPr lvl="2">
              <a:spcBef>
                <a:spcPts val="0"/>
              </a:spcBef>
              <a:spcAft>
                <a:spcPts val="300"/>
              </a:spcAft>
            </a:pPr>
            <a:r>
              <a:rPr lang="en-US" sz="1400" dirty="0"/>
              <a:t>Aug 24 - 28 (12:30pm-3pm UTC) </a:t>
            </a:r>
          </a:p>
          <a:p>
            <a:pPr lvl="2">
              <a:spcBef>
                <a:spcPts val="0"/>
              </a:spcBef>
              <a:spcAft>
                <a:spcPts val="300"/>
              </a:spcAft>
            </a:pPr>
            <a:r>
              <a:rPr lang="en-US" sz="1400" dirty="0"/>
              <a:t>Those calls are considered online sessions </a:t>
            </a:r>
          </a:p>
          <a:p>
            <a:pPr>
              <a:spcBef>
                <a:spcPts val="0"/>
              </a:spcBef>
              <a:spcAft>
                <a:spcPts val="300"/>
              </a:spcAft>
            </a:pPr>
            <a:r>
              <a:rPr lang="en-US" sz="1800" dirty="0"/>
              <a:t>Email discussions will be carried out on RAN4 email reflector </a:t>
            </a:r>
            <a:r>
              <a:rPr lang="en-US" sz="1800" dirty="0">
                <a:hlinkClick r:id="rId2"/>
              </a:rPr>
              <a:t>3GPP_TSG_RAN_WG4@LIST.ETSI.ORG</a:t>
            </a:r>
            <a:endParaRPr lang="en-US" sz="1800" dirty="0"/>
          </a:p>
          <a:p>
            <a:pPr>
              <a:spcBef>
                <a:spcPts val="0"/>
              </a:spcBef>
              <a:spcAft>
                <a:spcPts val="300"/>
              </a:spcAft>
            </a:pPr>
            <a:r>
              <a:rPr lang="en-US" sz="1800" dirty="0"/>
              <a:t>Please register for RAN4#96-e. Being registered to the meeting is a prerequisite to join the GoToWebinar conference calls</a:t>
            </a:r>
          </a:p>
          <a:p>
            <a:pPr>
              <a:spcBef>
                <a:spcPts val="0"/>
              </a:spcBef>
              <a:spcAft>
                <a:spcPts val="300"/>
              </a:spcAft>
            </a:pPr>
            <a:r>
              <a:rPr lang="en-US" sz="1800" dirty="0"/>
              <a:t>Focus is on R16 core part completion and UE feature list.</a:t>
            </a:r>
          </a:p>
          <a:p>
            <a:pPr lvl="1">
              <a:spcBef>
                <a:spcPts val="0"/>
              </a:spcBef>
              <a:spcAft>
                <a:spcPts val="300"/>
              </a:spcAft>
            </a:pPr>
            <a:r>
              <a:rPr lang="en-US" sz="1800" dirty="0"/>
              <a:t>The work related to RAN1/RAN2 signaling and R16 feature list should be prioritized</a:t>
            </a:r>
          </a:p>
          <a:p>
            <a:pPr>
              <a:spcBef>
                <a:spcPts val="0"/>
              </a:spcBef>
              <a:spcAft>
                <a:spcPts val="300"/>
              </a:spcAft>
            </a:pPr>
            <a:r>
              <a:rPr lang="en-US" sz="1800" dirty="0"/>
              <a:t>This E-meeting shall have full decision power. Note that “Annex I: Special procedures for exceptional situations restricting travel” of the 3GPP Working Procedures has been activated to enable the use of the formal Working Agreement mechanism.</a:t>
            </a:r>
          </a:p>
          <a:p>
            <a:pPr lvl="1">
              <a:spcBef>
                <a:spcPts val="0"/>
              </a:spcBef>
              <a:spcAft>
                <a:spcPts val="300"/>
              </a:spcAft>
            </a:pPr>
            <a:endParaRPr lang="en-US" sz="1600" b="1"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7"/>
            <a:ext cx="8229600" cy="5372863"/>
          </a:xfrm>
        </p:spPr>
        <p:txBody>
          <a:bodyPr/>
          <a:lstStyle/>
          <a:p>
            <a:pPr>
              <a:spcBef>
                <a:spcPts val="0"/>
              </a:spcBef>
              <a:spcAft>
                <a:spcPts val="300"/>
              </a:spcAft>
            </a:pPr>
            <a:r>
              <a:rPr lang="en-US" sz="1800" dirty="0"/>
              <a:t>Chair/session chairs announcement on meeting management will be shared on a dedicated email thread</a:t>
            </a:r>
          </a:p>
          <a:p>
            <a:pPr lvl="1">
              <a:spcBef>
                <a:spcPts val="0"/>
              </a:spcBef>
              <a:spcAft>
                <a:spcPts val="300"/>
              </a:spcAft>
            </a:pPr>
            <a:r>
              <a:rPr lang="en-US" altLang="zh-CN" sz="1800" dirty="0"/>
              <a:t>Including tdoc request and assignment, meeting report update, GTW schedule and agenda</a:t>
            </a:r>
          </a:p>
          <a:p>
            <a:pPr lvl="1">
              <a:spcBef>
                <a:spcPts val="0"/>
              </a:spcBef>
              <a:spcAft>
                <a:spcPts val="300"/>
              </a:spcAft>
            </a:pPr>
            <a:r>
              <a:rPr lang="en-US" altLang="zh-CN" sz="1800" dirty="0"/>
              <a:t>[100] for Main session, [200] for RRM session, [300] for BS/Testing/</a:t>
            </a:r>
            <a:r>
              <a:rPr lang="en-US" altLang="zh-CN" sz="1800" dirty="0" err="1"/>
              <a:t>Demod</a:t>
            </a:r>
            <a:r>
              <a:rPr lang="en-US" altLang="zh-CN" sz="1800" dirty="0"/>
              <a:t> session</a:t>
            </a:r>
          </a:p>
          <a:p>
            <a:pPr>
              <a:spcBef>
                <a:spcPts val="0"/>
              </a:spcBef>
              <a:spcAft>
                <a:spcPts val="300"/>
              </a:spcAft>
            </a:pPr>
            <a:endParaRPr lang="en-US" altLang="zh-CN" sz="1800" dirty="0"/>
          </a:p>
          <a:p>
            <a:pPr>
              <a:spcBef>
                <a:spcPts val="0"/>
              </a:spcBef>
              <a:spcAft>
                <a:spcPts val="300"/>
              </a:spcAft>
            </a:pPr>
            <a:r>
              <a:rPr lang="en-US" altLang="zh-CN" sz="1800" dirty="0"/>
              <a:t>Please refer to RAN4 Meeting Efficiency Improvements slides (available at </a:t>
            </a:r>
            <a:r>
              <a:rPr lang="en-US" altLang="zh-CN" sz="1800" dirty="0">
                <a:hlinkClick r:id="rId2" invalidUrl="ftp://3gpp.org/tsg_ran/WG4_Radio/TSGR4_96_e/Inbox/Meeting_Arrangements/RAN4 meeting improvements v1.6 - Final.pptx"/>
              </a:rPr>
              <a:t>ftp://3gpp.org/tsg_ran/WG4_Radio/TSGR4_96_e/Inbox/Meeting_Arrangements/RAN4%20meeting%20improvements%20v1.6%20-%20Final.pptx</a:t>
            </a:r>
            <a:r>
              <a:rPr lang="en-US" altLang="zh-CN" sz="1800" dirty="0"/>
              <a:t> ) for </a:t>
            </a:r>
            <a:r>
              <a:rPr lang="en-US" altLang="zh-CN" sz="1800" dirty="0" err="1"/>
              <a:t>tdoc</a:t>
            </a:r>
            <a:r>
              <a:rPr lang="en-US" altLang="zh-CN" sz="1800" dirty="0"/>
              <a:t> submission and handling</a:t>
            </a:r>
          </a:p>
          <a:p>
            <a:pPr>
              <a:spcBef>
                <a:spcPts val="0"/>
              </a:spcBef>
              <a:spcAft>
                <a:spcPts val="300"/>
              </a:spcAft>
            </a:pPr>
            <a:endParaRPr lang="en-US" altLang="zh-CN" sz="1800" dirty="0"/>
          </a:p>
          <a:p>
            <a:pPr>
              <a:spcBef>
                <a:spcPts val="0"/>
              </a:spcBef>
              <a:spcAft>
                <a:spcPts val="300"/>
              </a:spcAft>
            </a:pPr>
            <a:r>
              <a:rPr lang="en-US" altLang="zh-CN" sz="1800" dirty="0"/>
              <a:t>When bringing the official CRs for the Draft CRs endorsed in previous meeting:</a:t>
            </a:r>
          </a:p>
          <a:p>
            <a:pPr lvl="1">
              <a:spcBef>
                <a:spcPts val="0"/>
              </a:spcBef>
              <a:spcAft>
                <a:spcPts val="300"/>
              </a:spcAft>
            </a:pPr>
            <a:r>
              <a:rPr lang="en-US" altLang="zh-CN" sz="1800" dirty="0"/>
              <a:t>Include information on the endorsed Draft CR in the CR coversheet: “Resubmission of endorsed Draft CR R4-200xxxx”).</a:t>
            </a:r>
          </a:p>
          <a:p>
            <a:pPr lvl="1">
              <a:spcBef>
                <a:spcPts val="0"/>
              </a:spcBef>
              <a:spcAft>
                <a:spcPts val="300"/>
              </a:spcAft>
            </a:pPr>
            <a:r>
              <a:rPr lang="en-US" altLang="zh-CN" sz="1800" dirty="0"/>
              <a:t>In case of additional changes, use track changes with different tracking ID i.e. (“Endorsed RAN4#94-e-bis” and “Additional Changes RAN4#95-e” ) and summarize the changes in coversheet </a:t>
            </a:r>
          </a:p>
          <a:p>
            <a:pPr>
              <a:spcBef>
                <a:spcPts val="0"/>
              </a:spcBef>
              <a:spcAft>
                <a:spcPts val="300"/>
              </a:spcAft>
            </a:pPr>
            <a:endParaRPr lang="en-US" altLang="zh-CN" sz="1800" dirty="0"/>
          </a:p>
          <a:p>
            <a:pPr>
              <a:spcBef>
                <a:spcPts val="0"/>
              </a:spcBef>
              <a:spcAft>
                <a:spcPts val="300"/>
              </a:spcAft>
            </a:pPr>
            <a:endParaRPr lang="en-US" altLang="zh-CN" sz="1800" dirty="0"/>
          </a:p>
          <a:p>
            <a:pPr lvl="1">
              <a:spcBef>
                <a:spcPts val="0"/>
              </a:spcBef>
              <a:spcAft>
                <a:spcPts val="300"/>
              </a:spcAft>
            </a:pPr>
            <a:endParaRPr lang="zh-CN" altLang="zh-CN" sz="14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spTree>
    <p:extLst>
      <p:ext uri="{BB962C8B-B14F-4D97-AF65-F5344CB8AC3E}">
        <p14:creationId xmlns:p14="http://schemas.microsoft.com/office/powerpoint/2010/main" val="50023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(Aug. 10 - 14)</a:t>
            </a:r>
          </a:p>
          <a:p>
            <a:pPr lvl="1"/>
            <a:r>
              <a:rPr lang="en-US" sz="1800" dirty="0"/>
              <a:t>Monday (Aug. 10): email discussion moderators will be announced by session chairs (aligned template will be provided and used)</a:t>
            </a:r>
          </a:p>
          <a:p>
            <a:pPr lvl="1"/>
            <a:r>
              <a:rPr lang="en-US" sz="1800" dirty="0"/>
              <a:t>Monday – Friday (Aug. 10 - 14): moderators prepare summary materials for email discussion </a:t>
            </a:r>
          </a:p>
          <a:p>
            <a:pPr lvl="2"/>
            <a:r>
              <a:rPr lang="en-US" sz="1800" dirty="0"/>
              <a:t>Moderators should identify key open issues, summarize proposals and recommend topics/questions to be handled via email discussions. Moderators are encouraged to provide recommendation on prioritization of discussion and whether any issues should be postponed.</a:t>
            </a:r>
          </a:p>
          <a:p>
            <a:pPr lvl="2"/>
            <a:r>
              <a:rPr lang="en-US" sz="1800" dirty="0"/>
              <a:t>Moderators should provide the summary on the RAN4 reflector by UTC 23:59 PM Thursday Aug. 13</a:t>
            </a:r>
          </a:p>
          <a:p>
            <a:pPr lvl="2"/>
            <a:r>
              <a:rPr lang="en-US" sz="1800" dirty="0"/>
              <a:t>Friday Aug. 14 : Companies provide comments on initial summaries</a:t>
            </a:r>
            <a:endParaRPr lang="en-US" sz="2200" dirty="0"/>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5553075"/>
          </a:xfrm>
        </p:spPr>
        <p:txBody>
          <a:bodyPr/>
          <a:lstStyle/>
          <a:p>
            <a:pPr marL="342900" lvl="1" indent="-342900">
              <a:buBlip>
                <a:blip r:embed="rId2"/>
              </a:buBlip>
            </a:pPr>
            <a:r>
              <a:rPr lang="en-US" sz="2000" b="1" dirty="0">
                <a:ea typeface="+mn-ea"/>
                <a:cs typeface="+mn-cs"/>
              </a:rPr>
              <a:t>E-meeting (</a:t>
            </a:r>
            <a:r>
              <a:rPr lang="en-US" sz="2000" b="1" dirty="0"/>
              <a:t>Aug. 17-28</a:t>
            </a:r>
            <a:r>
              <a:rPr lang="en-US" sz="2000" b="1" dirty="0">
                <a:ea typeface="+mn-ea"/>
                <a:cs typeface="+mn-cs"/>
              </a:rPr>
              <a:t>) </a:t>
            </a:r>
          </a:p>
          <a:p>
            <a:pPr lvl="1"/>
            <a:r>
              <a:rPr lang="en-US" sz="1800" dirty="0"/>
              <a:t>Stage 0: Session chairs announce the set of email threads (no later than Monday 8am UTC, Aug. 17) </a:t>
            </a:r>
            <a:endParaRPr lang="en-US" sz="1600" strike="sngStrike" dirty="0"/>
          </a:p>
          <a:p>
            <a:pPr lvl="1"/>
            <a:r>
              <a:rPr lang="en-US" sz="1800" dirty="0"/>
              <a:t>Stage 1: Moderators kick off email discussion (Monday Aug. 17)</a:t>
            </a:r>
          </a:p>
          <a:p>
            <a:pPr lvl="1"/>
            <a:r>
              <a:rPr lang="en-US" sz="1800" dirty="0"/>
              <a:t>Stage 2: Companies provide comments for the 1</a:t>
            </a:r>
            <a:r>
              <a:rPr lang="en-US" sz="1800" baseline="30000" dirty="0"/>
              <a:t>st</a:t>
            </a:r>
            <a:r>
              <a:rPr lang="en-US" sz="1800" dirty="0"/>
              <a:t> round (Aug. 17 – Wednesday 5pm UTC Aug. 19)</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(Thursday 5pm UTC, Aug. 20)</a:t>
            </a:r>
          </a:p>
          <a:p>
            <a:pPr lvl="1"/>
            <a:r>
              <a:rPr lang="en-US" sz="1800" dirty="0"/>
              <a:t>Stage 4: After receiving the summary from moderators, session chair may approve documents, make agreements or assign new CRs, WFs, LSs, etc. (no later than Monday 8am UTC, Aug. 24)</a:t>
            </a:r>
          </a:p>
          <a:p>
            <a:pPr lvl="1"/>
            <a:r>
              <a:rPr lang="en-US" sz="1800" dirty="0"/>
              <a:t>Stage 5: Companies provide comments for 2nd round.</a:t>
            </a:r>
            <a:endParaRPr lang="en-US" sz="1800" strike="sngStrike" dirty="0"/>
          </a:p>
          <a:p>
            <a:pPr lvl="2"/>
            <a:r>
              <a:rPr lang="en-US" sz="1400" dirty="0"/>
              <a:t>Draft WF/LS and revised CRs/TPs shall be shared by Wednesday 1am UTC, Aug 26. </a:t>
            </a:r>
          </a:p>
          <a:p>
            <a:pPr lvl="2"/>
            <a:r>
              <a:rPr lang="en-US" sz="1400" dirty="0"/>
              <a:t>Commenting shall stop by Wednesday 11pm UTC, Aug 26.</a:t>
            </a:r>
          </a:p>
          <a:p>
            <a:pPr lvl="2"/>
            <a:r>
              <a:rPr lang="en-US" sz="1400" dirty="0"/>
              <a:t>Formal tdocs of WF/LS/CRs/TPs shall be uploaded to the Inbox (except Cat A CRs) by Thursday 1am UTC, Aug 27. </a:t>
            </a:r>
          </a:p>
          <a:p>
            <a:pPr lvl="1"/>
            <a:endParaRPr lang="en-US" sz="1800" dirty="0"/>
          </a:p>
        </p:txBody>
      </p:sp>
    </p:spTree>
    <p:extLst>
      <p:ext uri="{BB962C8B-B14F-4D97-AF65-F5344CB8AC3E}">
        <p14:creationId xmlns:p14="http://schemas.microsoft.com/office/powerpoint/2010/main" val="2697639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t>
            </a:r>
            <a:r>
              <a:rPr lang="en-US" sz="2000" b="1" dirty="0"/>
              <a:t>Aug. 17-28</a:t>
            </a:r>
            <a:r>
              <a:rPr lang="en-US" sz="2000" b="1" dirty="0">
                <a:ea typeface="+mn-ea"/>
                <a:cs typeface="+mn-cs"/>
              </a:rPr>
              <a:t>) </a:t>
            </a:r>
          </a:p>
          <a:p>
            <a:pPr lvl="1"/>
            <a:r>
              <a:rPr lang="en-US" sz="1800" dirty="0"/>
              <a:t>Stage 6: Moderators provide 2nd round summary with a formal </a:t>
            </a:r>
            <a:r>
              <a:rPr lang="en-US" sz="1800" dirty="0" err="1"/>
              <a:t>tdoc</a:t>
            </a:r>
            <a:r>
              <a:rPr lang="en-US" sz="1800" dirty="0"/>
              <a:t> by Thursday 5pm UTC, Aug. 27.</a:t>
            </a:r>
          </a:p>
          <a:p>
            <a:pPr lvl="1"/>
            <a:r>
              <a:rPr lang="en-US" sz="1800" dirty="0"/>
              <a:t>Stage 7: Session chairs announce close of sessions (no later than 5pm UTC, Aug. 28). Final decisions will be captured in Chairman meeting report (to be shared after the meeting is closed)</a:t>
            </a:r>
          </a:p>
          <a:p>
            <a:pPr lvl="1"/>
            <a:endParaRPr lang="en-US" sz="1800" dirty="0"/>
          </a:p>
          <a:p>
            <a:r>
              <a:rPr lang="en-US" sz="2200" dirty="0">
                <a:solidFill>
                  <a:srgbClr val="FF0000"/>
                </a:solidFill>
              </a:rPr>
              <a:t>Note that the above deadlines will be strictly enforced. Comments, </a:t>
            </a:r>
            <a:r>
              <a:rPr lang="en-US" sz="2200" dirty="0" err="1">
                <a:solidFill>
                  <a:srgbClr val="FF0000"/>
                </a:solidFill>
              </a:rPr>
              <a:t>tdocs</a:t>
            </a:r>
            <a:r>
              <a:rPr lang="en-US" sz="2200" dirty="0">
                <a:solidFill>
                  <a:srgbClr val="FF0000"/>
                </a:solidFill>
              </a:rPr>
              <a:t>, or drafts submitted after the deadlines will not be considered. </a:t>
            </a:r>
          </a:p>
        </p:txBody>
      </p:sp>
    </p:spTree>
    <p:extLst>
      <p:ext uri="{BB962C8B-B14F-4D97-AF65-F5344CB8AC3E}">
        <p14:creationId xmlns:p14="http://schemas.microsoft.com/office/powerpoint/2010/main" val="165301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Use of </a:t>
            </a:r>
            <a:r>
              <a:rPr lang="en-US" b="1" dirty="0" err="1"/>
              <a:t>GoToWebinar</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a:spcBef>
                <a:spcPts val="0"/>
              </a:spcBef>
              <a:spcAft>
                <a:spcPts val="300"/>
              </a:spcAft>
            </a:pPr>
            <a:r>
              <a:rPr lang="en-US" sz="2200" dirty="0" err="1"/>
              <a:t>GoToWebinar</a:t>
            </a:r>
            <a:r>
              <a:rPr lang="en-US" sz="2200" dirty="0"/>
              <a:t> conference calls are scheduled on </a:t>
            </a:r>
          </a:p>
          <a:p>
            <a:pPr lvl="1">
              <a:spcBef>
                <a:spcPts val="0"/>
              </a:spcBef>
              <a:spcAft>
                <a:spcPts val="300"/>
              </a:spcAft>
            </a:pPr>
            <a:r>
              <a:rPr lang="en-US" sz="1800" dirty="0"/>
              <a:t>Aug. 18 - 21 (3:30am-6am UTC)</a:t>
            </a:r>
          </a:p>
          <a:p>
            <a:pPr lvl="1">
              <a:spcBef>
                <a:spcPts val="0"/>
              </a:spcBef>
              <a:spcAft>
                <a:spcPts val="300"/>
              </a:spcAft>
            </a:pPr>
            <a:r>
              <a:rPr lang="en-US" sz="1800" dirty="0"/>
              <a:t>Aug. 24 - 28 (12:30pm-3pm UTC)</a:t>
            </a:r>
          </a:p>
          <a:p>
            <a:pPr lvl="1">
              <a:spcBef>
                <a:spcPts val="0"/>
              </a:spcBef>
              <a:spcAft>
                <a:spcPts val="300"/>
              </a:spcAft>
            </a:pPr>
            <a:r>
              <a:rPr lang="en-US" sz="1800" dirty="0"/>
              <a:t>Those calls are considered online sessions </a:t>
            </a:r>
          </a:p>
          <a:p>
            <a:r>
              <a:rPr lang="en-US" sz="2200" dirty="0" err="1"/>
              <a:t>GoToWebinar</a:t>
            </a:r>
            <a:r>
              <a:rPr lang="en-US" sz="2200" dirty="0"/>
              <a:t> conference calls are to be formally announced about 16 hours before the conference call </a:t>
            </a:r>
            <a:r>
              <a:rPr lang="en-US" altLang="zh-CN" sz="2200" dirty="0"/>
              <a:t>pending session chairs’ arrangement.</a:t>
            </a:r>
            <a:endParaRPr lang="en-US" sz="2200" dirty="0"/>
          </a:p>
          <a:p>
            <a:r>
              <a:rPr lang="en-US" sz="2200" dirty="0"/>
              <a:t>In GoToWebinar sessions, session chairs will mainly treat WF, LS, or other critical issues. So please share such tdocs before the call</a:t>
            </a:r>
          </a:p>
          <a:p>
            <a:pPr lvl="1"/>
            <a:r>
              <a:rPr lang="en-US" sz="2200" dirty="0"/>
              <a:t>Moderators can recommend to sessions chairs which topics to treat</a:t>
            </a:r>
          </a:p>
          <a:p>
            <a:pPr lvl="1"/>
            <a:r>
              <a:rPr lang="en-US" altLang="zh-CN" sz="2200" dirty="0"/>
              <a:t>Agenda will be shared in advance by session chair</a:t>
            </a:r>
          </a:p>
          <a:p>
            <a:r>
              <a:rPr lang="en-US" altLang="zh-CN" sz="2200" dirty="0"/>
              <a:t>For each session, i.e. Main session, RRM session, BS/Testing/</a:t>
            </a:r>
            <a:r>
              <a:rPr lang="en-US" altLang="zh-CN" sz="2200" dirty="0" err="1"/>
              <a:t>Demod</a:t>
            </a:r>
            <a:r>
              <a:rPr lang="en-US" altLang="zh-CN" sz="2200" dirty="0"/>
              <a:t> session, there will be a dedicated folder. </a:t>
            </a:r>
            <a:r>
              <a:rPr lang="en-US" altLang="zh-CN" sz="2200" dirty="0" err="1"/>
              <a:t>Tdocs</a:t>
            </a:r>
            <a:r>
              <a:rPr lang="en-US" altLang="zh-CN" sz="2200" dirty="0"/>
              <a:t>/drafts to be treated in GTW should be uploaded to this folder before the start of the session.</a:t>
            </a:r>
          </a:p>
          <a:p>
            <a:pPr lvl="1"/>
            <a:endParaRPr lang="en-US" sz="1800" dirty="0"/>
          </a:p>
          <a:p>
            <a:endParaRPr lang="en-US" sz="2200" dirty="0"/>
          </a:p>
        </p:txBody>
      </p:sp>
    </p:spTree>
    <p:extLst>
      <p:ext uri="{BB962C8B-B14F-4D97-AF65-F5344CB8AC3E}">
        <p14:creationId xmlns:p14="http://schemas.microsoft.com/office/powerpoint/2010/main" val="639937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(LTE baskets, i.e. AI 14.1-14.5, and NR baskets, i.e. AI 10.1 – 10.15) related draft CRs/TPs will follow the following process and timelines. Note: there is only one round of email discussion for basket </a:t>
            </a:r>
            <a:r>
              <a:rPr lang="en-US" sz="2000" dirty="0" err="1"/>
              <a:t>WIs.</a:t>
            </a:r>
            <a:endParaRPr lang="en-US" sz="1600" dirty="0"/>
          </a:p>
          <a:p>
            <a:pPr lvl="0"/>
            <a:r>
              <a:rPr lang="en-US" sz="2000" dirty="0"/>
              <a:t>Tuesday Aug. 11: basket WI moderator will provide a list of contributions for flagging. The flag deadline is </a:t>
            </a:r>
            <a:r>
              <a:rPr lang="en-US" sz="2000" dirty="0">
                <a:solidFill>
                  <a:srgbClr val="FF0000"/>
                </a:solidFill>
              </a:rPr>
              <a:t>Friday 5pm UTC Aug. 14</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Aug. 17: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5pm UTC, Aug. 20, all revised tdocs need to be available and final comments be received</a:t>
            </a:r>
          </a:p>
          <a:p>
            <a:pPr lvl="0"/>
            <a:r>
              <a:rPr lang="en-US" sz="1800" dirty="0"/>
              <a:t>By Friday 5pm UTC, Aug. 21, basket WI moderators will provide a summary of the status of those flagged and revised </a:t>
            </a:r>
            <a:r>
              <a:rPr lang="en-US" sz="1800" dirty="0" err="1"/>
              <a:t>tdocs</a:t>
            </a:r>
            <a:r>
              <a:rPr lang="en-US" sz="1800" dirty="0"/>
              <a:t>.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5pm UTC, Aug. 25</a:t>
            </a:r>
          </a:p>
          <a:p>
            <a:pPr lvl="0"/>
            <a:r>
              <a:rPr lang="en-US" sz="1800" dirty="0"/>
              <a:t>Revised WIDs and big CRs need to be available by 5pm UTC, Sep. 1 for email approval.</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312826</TotalTime>
  <Words>1891</Words>
  <Application>Microsoft Office PowerPoint</Application>
  <PresentationFormat>On-screen Show (4:3)</PresentationFormat>
  <Paragraphs>124</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3gpp</vt:lpstr>
      <vt:lpstr>RAN4#96-e E-meeting Arrangements and Guidelines</vt:lpstr>
      <vt:lpstr>General Aspects </vt:lpstr>
      <vt:lpstr>General Aspects </vt:lpstr>
      <vt:lpstr>Email discussion procedures/timelines</vt:lpstr>
      <vt:lpstr>Email discussion procedures/timelines</vt:lpstr>
      <vt:lpstr>Email discussion procedures/timelines</vt:lpstr>
      <vt:lpstr>Use of GoToWebinar</vt:lpstr>
      <vt:lpstr>Basket WIs Email discussion procedures/timelines </vt:lpstr>
      <vt:lpstr>Basket WIs Email discussion procedures/timelines (cont.) </vt:lpstr>
      <vt:lpstr>Notes on email discussions</vt:lpstr>
      <vt:lpstr>Notes on email discussions (cont.)</vt:lpstr>
      <vt:lpstr>Notes on email discussions (cont.)</vt:lpstr>
      <vt:lpstr>Notes on GoToWebinar sessions</vt:lpstr>
      <vt:lpstr>Quiet period for the e-meeting</vt:lpstr>
      <vt:lpstr>Role of Moderators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Steven Chen</cp:lastModifiedBy>
  <cp:revision>254</cp:revision>
  <cp:lastPrinted>2016-09-15T08:31:35Z</cp:lastPrinted>
  <dcterms:created xsi:type="dcterms:W3CDTF">2009-11-27T05:15:11Z</dcterms:created>
  <dcterms:modified xsi:type="dcterms:W3CDTF">2020-08-11T23:21:25Z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ies>
</file>