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5" r:id="rId5"/>
    <p:sldId id="260" r:id="rId6"/>
    <p:sldId id="264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2020/8/5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614041"/>
          </a:xfrm>
        </p:spPr>
        <p:txBody>
          <a:bodyPr>
            <a:noAutofit/>
          </a:bodyPr>
          <a:lstStyle/>
          <a:p>
            <a:r>
              <a:rPr lang="en-US" altLang="zh-CN" sz="3600" b="1" dirty="0"/>
              <a:t>Motivation for further </a:t>
            </a:r>
            <a:r>
              <a:rPr lang="en-GB" altLang="zh-CN" sz="3600" b="1" dirty="0"/>
              <a:t>enhancement on NR demodulation performance requirements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841648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3GPP TSG-RAN WG4 Meeting #</a:t>
            </a:r>
            <a:r>
              <a:rPr lang="en-US" altLang="zh-CN" sz="2000" dirty="0" smtClean="0"/>
              <a:t>96-e</a:t>
            </a:r>
            <a:r>
              <a:rPr lang="en-GB" altLang="zh-CN" sz="2000" dirty="0"/>
              <a:t>	</a:t>
            </a:r>
          </a:p>
          <a:p>
            <a:r>
              <a:rPr lang="en-US" altLang="zh-CN" sz="2000" dirty="0"/>
              <a:t>Electronic Meeting, 17 - 28 Aug, 2020</a:t>
            </a:r>
            <a:r>
              <a:rPr lang="en-US" altLang="zh-CN" sz="2000" dirty="0"/>
              <a:t> </a:t>
            </a:r>
            <a:endParaRPr lang="en-GB" altLang="zh-CN" sz="2000" dirty="0"/>
          </a:p>
          <a:p>
            <a:r>
              <a:rPr lang="en-US" altLang="ja-JP" sz="2000" dirty="0"/>
              <a:t>Agenda: </a:t>
            </a:r>
            <a:r>
              <a:rPr lang="en-US" altLang="zh-CN" sz="2000" dirty="0"/>
              <a:t>17.2.2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dirty="0"/>
              <a:t>R4-2009586</a:t>
            </a:r>
            <a:endParaRPr lang="en-US" altLang="zh-CN" sz="20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General motivation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040560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000" dirty="0"/>
              <a:t>Several NR features specified in Rel-15 core part are not covered when developing the Rel-15 performance requirements.</a:t>
            </a:r>
            <a:endParaRPr lang="zh-CN" altLang="zh-CN" sz="2000" dirty="0"/>
          </a:p>
          <a:p>
            <a:pPr hangingPunct="0"/>
            <a:r>
              <a:rPr lang="en-US" altLang="zh-CN" sz="2000" dirty="0"/>
              <a:t>A Rel-16 WI on Rel-15 </a:t>
            </a:r>
            <a:r>
              <a:rPr lang="en-US" altLang="zh-CN" sz="2000" dirty="0" err="1"/>
              <a:t>demod</a:t>
            </a:r>
            <a:r>
              <a:rPr lang="en-US" altLang="zh-CN" sz="2000" dirty="0"/>
              <a:t> leftovers was approved in June 2019, which specifies:</a:t>
            </a:r>
            <a:endParaRPr lang="zh-CN" altLang="zh-CN" sz="2000" dirty="0"/>
          </a:p>
          <a:p>
            <a:pPr lvl="1"/>
            <a:r>
              <a:rPr lang="en-US" altLang="zh-CN" sz="1800" dirty="0"/>
              <a:t>UE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/CSI requirements including CA normal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, CA CQI reporting, CA power imbalance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, EN-DC power imbalance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, PMI reporting for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ports larger than 8 and up to 32, TDD LTE-NR co-existence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 requirements;</a:t>
            </a:r>
            <a:endParaRPr lang="zh-CN" altLang="zh-CN" sz="1800" dirty="0"/>
          </a:p>
          <a:p>
            <a:pPr lvl="1"/>
            <a:r>
              <a:rPr lang="en-US" altLang="zh-CN" sz="1800" dirty="0"/>
              <a:t>BS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 requirements including 30% throughput PUSCH, testable PUSCH 2T2R 16QAM requirements for FR2.</a:t>
            </a:r>
            <a:endParaRPr lang="zh-CN" altLang="zh-CN" sz="1800" dirty="0"/>
          </a:p>
          <a:p>
            <a:pPr hangingPunct="0"/>
            <a:r>
              <a:rPr lang="en-US" altLang="zh-CN" sz="2000" dirty="0"/>
              <a:t>However, due to the limited time unit, the performance requirements for some important features are still not covered in Rel-16. </a:t>
            </a:r>
          </a:p>
          <a:p>
            <a:pPr hangingPunct="0"/>
            <a:r>
              <a:rPr lang="en-GB" altLang="zh-CN" sz="2000" dirty="0"/>
              <a:t>Therefore, it is proposed to open a new Rel-17 WI to define performance requirements for </a:t>
            </a:r>
            <a:r>
              <a:rPr lang="en-US" altLang="zh-CN" sz="2000" dirty="0"/>
              <a:t>the selected NR features such as: </a:t>
            </a:r>
            <a:r>
              <a:rPr lang="en-GB" altLang="zh-CN" sz="2000" dirty="0"/>
              <a:t>PDSCH and PUSCH advanced receivers for handling inter-cell, inter-user and/or inter-stream interference, PUSCH </a:t>
            </a:r>
            <a:r>
              <a:rPr lang="en-US" altLang="zh-CN" sz="2000" dirty="0"/>
              <a:t>256QAM requirements for FR1</a:t>
            </a:r>
            <a:r>
              <a:rPr lang="en-GB" altLang="zh-CN" sz="2000" dirty="0"/>
              <a:t>.</a:t>
            </a:r>
            <a:endParaRPr lang="zh-CN" altLang="zh-CN" sz="20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620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GB" altLang="zh-CN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Interference-aware receivers (1/2)</a:t>
            </a:r>
            <a:endParaRPr lang="zh-CN" alt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82453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5000"/>
              </a:lnSpc>
              <a:spcBef>
                <a:spcPts val="500"/>
              </a:spcBef>
              <a:buFont typeface="Arial" pitchFamily="34" charset="0"/>
              <a:buChar char="•"/>
            </a:pPr>
            <a:r>
              <a:rPr lang="en-GB" altLang="zh-CN" sz="2000" dirty="0"/>
              <a:t>Motivation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Co-channel interference has substantial impact on DL and UL performance.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LTE, several interference-aware receivers have been introduced for data channel throughput improvement, and some of them have no impact on core specification: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PDSCH: inter-cell </a:t>
            </a:r>
            <a:r>
              <a:rPr lang="en-GB" altLang="zh-CN" sz="1600" dirty="0"/>
              <a:t>interference rejection combining (IRC)</a:t>
            </a:r>
            <a:r>
              <a:rPr lang="en-US" altLang="zh-CN" sz="1600" dirty="0"/>
              <a:t>, </a:t>
            </a:r>
            <a:r>
              <a:rPr lang="en-GB" altLang="zh-CN" sz="1600" dirty="0"/>
              <a:t>inter-stream interference cancellation (IC) [1]</a:t>
            </a:r>
            <a:endParaRPr lang="en-US" altLang="zh-CN" sz="1600" dirty="0"/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PUSCH: inter-cell IRC, intra-cell </a:t>
            </a:r>
            <a:r>
              <a:rPr lang="en-GB" altLang="zh-CN" sz="1600" dirty="0"/>
              <a:t>inter-user </a:t>
            </a:r>
            <a:r>
              <a:rPr lang="en-US" altLang="zh-CN" sz="1600" dirty="0"/>
              <a:t>IC [2]</a:t>
            </a:r>
            <a:endParaRPr lang="en-GB" altLang="zh-CN" sz="1600" dirty="0"/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NR Rel-15, 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PDSCH performance requirements based on R-ML receiver are defined for rank 2 and rank 3 transmissions for 2Rx UE and 4Rx UE respectively [3]. 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PUSCH performance requirements are defined without considering any means of </a:t>
            </a:r>
            <a:r>
              <a:rPr lang="en-GB" altLang="zh-CN" sz="1600" dirty="0"/>
              <a:t>interference </a:t>
            </a:r>
            <a:r>
              <a:rPr lang="en-US" altLang="zh-CN" sz="1600" dirty="0"/>
              <a:t>handling [4].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NR NOMA SI [5], two main classes of receiver architecture are considered based on linear filters with IC for handling intra-cell inter-user interference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Low complexity: hard-IC (hard L-CWIC)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Medium complexity: hybrid-IC (mixing hard-IC and soft-IC/turbo L-CWIC)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It is seen as an efficient way to improve NR spectral efficiency by adopting interference-aware receiver.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554461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en-US" altLang="zh-CN" sz="2000" dirty="0"/>
              <a:t>Propose to specify performance requirements for the following receivers:</a:t>
            </a:r>
          </a:p>
          <a:p>
            <a:pPr marL="625475" lvl="1" indent="-260350">
              <a:lnSpc>
                <a:spcPct val="90000"/>
              </a:lnSpc>
              <a:spcBef>
                <a:spcPts val="400"/>
              </a:spcBef>
            </a:pPr>
            <a:r>
              <a:rPr lang="en-GB" altLang="zh-CN" sz="2000" dirty="0"/>
              <a:t>BS side: </a:t>
            </a:r>
            <a:endParaRPr lang="zh-CN" altLang="zh-CN" sz="20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inter-cell interference 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MMSE-IRC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intra-cell inter-user interference</a:t>
            </a:r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Hard-IC (hard L-CWIC) and hybrid-IC (mixing hard-IC and soft-IC) receivers as defined in NOMA TR 38.812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intra-user inter-stream interference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Up to 2 transmission layers for SU-MIMO are to be considered, and parallel - soft IC can be considered as reference receiver</a:t>
            </a:r>
            <a:endParaRPr lang="zh-CN" altLang="zh-CN" sz="1600" dirty="0"/>
          </a:p>
          <a:p>
            <a:pPr marL="625475" lvl="1" indent="-260350">
              <a:lnSpc>
                <a:spcPct val="90000"/>
              </a:lnSpc>
              <a:spcBef>
                <a:spcPts val="400"/>
              </a:spcBef>
            </a:pPr>
            <a:r>
              <a:rPr lang="en-GB" altLang="zh-CN" sz="2000" dirty="0"/>
              <a:t>UE side: </a:t>
            </a:r>
            <a:endParaRPr lang="zh-CN" altLang="zh-CN" sz="20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PDSCH requirements with enhanced receivers for handling co-channel inter-cell interference 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MMSE-IRC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PDSCH requirements with enhanced receivers for handling co-channel intra-user inter-stream interference for SU-MIMO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Up to 4 transmission layers for SU-MIMO are to be considered, and parallel - soft IC can be considered as reference receiver</a:t>
            </a:r>
            <a:endParaRPr lang="zh-CN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332656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Interference-aware receivers (2/2)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600" dirty="0"/>
              <a:t>FR1 PUSCH 256QAM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/>
              <a:t>Motivation</a:t>
            </a:r>
          </a:p>
          <a:p>
            <a:pPr lvl="1"/>
            <a:r>
              <a:rPr lang="en-US" altLang="zh-CN" sz="2000" dirty="0"/>
              <a:t>PUSCH with 256QAM is quite helpful for increasing uplink throughput. </a:t>
            </a:r>
          </a:p>
          <a:p>
            <a:pPr lvl="1"/>
            <a:r>
              <a:rPr lang="en-US" altLang="zh-CN" sz="2000" dirty="0"/>
              <a:t>the RF requirements for FR1 256QAM has been introduced in Rel-15 [6], but the PUSCH demodulation requirements are still absent. </a:t>
            </a:r>
            <a:endParaRPr lang="en-GB" altLang="zh-CN" sz="2000" dirty="0"/>
          </a:p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altLang="zh-CN" sz="2400" dirty="0"/>
              <a:t>Propose to introduce PUSCH demodulation requirements for FR1 256QAM.</a:t>
            </a:r>
            <a:endParaRPr lang="en-GB" altLang="zh-CN" sz="2400" dirty="0"/>
          </a:p>
          <a:p>
            <a:pPr lvl="1"/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References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1196752"/>
            <a:ext cx="8003232" cy="4680520"/>
          </a:xfrm>
        </p:spPr>
        <p:txBody>
          <a:bodyPr>
            <a:noAutofit/>
          </a:bodyPr>
          <a:lstStyle/>
          <a:p>
            <a:pPr indent="-576000">
              <a:buNone/>
            </a:pPr>
            <a:r>
              <a:rPr lang="en-US" altLang="zh-CN" sz="1800" dirty="0"/>
              <a:t>[1]	TS 36.101, E-UTRA User Equipment (UE) radio transmission and reception</a:t>
            </a:r>
          </a:p>
          <a:p>
            <a:pPr indent="-576000">
              <a:buNone/>
            </a:pPr>
            <a:r>
              <a:rPr lang="en-US" altLang="zh-CN" sz="1800" dirty="0"/>
              <a:t>[2]	TS 36.104, E-UTRA  Base Station (BS) radio transmission and reception</a:t>
            </a:r>
          </a:p>
          <a:p>
            <a:pPr indent="-576000">
              <a:buNone/>
            </a:pPr>
            <a:r>
              <a:rPr lang="en-US" altLang="zh-CN" sz="1800" dirty="0"/>
              <a:t>[3]	</a:t>
            </a:r>
            <a:r>
              <a:rPr lang="en-GB" altLang="zh-CN" sz="1800" dirty="0"/>
              <a:t>R4-1814239, </a:t>
            </a:r>
            <a:r>
              <a:rPr lang="en-US" altLang="zh-CN" sz="1800" dirty="0"/>
              <a:t>Simulation assumptions for NR PDSCH demodulation performance requirements, Intel, RAN4 #88bis, Oct 2018. </a:t>
            </a:r>
          </a:p>
          <a:p>
            <a:pPr indent="-576000">
              <a:buNone/>
            </a:pPr>
            <a:r>
              <a:rPr lang="en-US" altLang="zh-CN" sz="1800" dirty="0"/>
              <a:t>[4]	R4-1813942, </a:t>
            </a:r>
            <a:r>
              <a:rPr lang="en-US" altLang="ja-JP" sz="1800" dirty="0"/>
              <a:t>WF for NR PUSCH demodulation</a:t>
            </a:r>
            <a:r>
              <a:rPr lang="en-US" altLang="zh-CN" sz="1800" dirty="0"/>
              <a:t>, Nokia, Nokia Shanghai Bell, RAN4 #88bis, Oct 2018. </a:t>
            </a:r>
          </a:p>
          <a:p>
            <a:pPr indent="-576000">
              <a:buNone/>
            </a:pPr>
            <a:r>
              <a:rPr lang="en-US" altLang="zh-CN" sz="1800" dirty="0"/>
              <a:t>[5]	</a:t>
            </a:r>
            <a:r>
              <a:rPr lang="en-GB" altLang="zh-CN" sz="1800" dirty="0"/>
              <a:t>RP-182478, </a:t>
            </a:r>
            <a:r>
              <a:rPr lang="en-US" altLang="zh-CN" sz="1800" dirty="0"/>
              <a:t>TR 38.812 v1.0.0 on Study on Non-Orthogonal Multiple Access (NOMA) for NR, ZTE, RAN #82, Dec 2018.</a:t>
            </a:r>
          </a:p>
          <a:p>
            <a:pPr indent="-576000">
              <a:buNone/>
            </a:pPr>
            <a:r>
              <a:rPr lang="en-US" altLang="zh-CN" sz="1800" dirty="0"/>
              <a:t>[6] 	TS 38.101-1, User Equipment (UE) radio transmission and reception; Part 1: Range 1 Standalone</a:t>
            </a:r>
          </a:p>
          <a:p>
            <a:pPr indent="-576000">
              <a:buNone/>
            </a:pPr>
            <a:r>
              <a:rPr lang="en-US" altLang="zh-CN" sz="1800" dirty="0"/>
              <a:t/>
            </a:r>
            <a:br>
              <a:rPr lang="en-US" altLang="zh-CN" sz="1800" dirty="0"/>
            </a:br>
            <a:r>
              <a:rPr lang="en-US" altLang="zh-CN" sz="1800" dirty="0"/>
              <a:t> </a:t>
            </a:r>
            <a:br>
              <a:rPr lang="en-US" altLang="zh-CN" sz="1800" dirty="0"/>
            </a:br>
            <a:endParaRPr lang="en-US" altLang="zh-CN" sz="1800" dirty="0"/>
          </a:p>
          <a:p>
            <a:pPr indent="-576000">
              <a:buNone/>
            </a:pPr>
            <a:endParaRPr lang="en-US" altLang="zh-CN" sz="18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43366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</TotalTime>
  <Words>582</Words>
  <Application>Microsoft Office PowerPoint</Application>
  <PresentationFormat>全屏显示(4:3)</PresentationFormat>
  <Paragraphs>61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Motivation for further enhancement on NR demodulation performance requirements</vt:lpstr>
      <vt:lpstr>General motivation</vt:lpstr>
      <vt:lpstr>Interference-aware receivers (1/2)</vt:lpstr>
      <vt:lpstr>PowerPoint 演示文稿</vt:lpstr>
      <vt:lpstr>FR1 PUSCH 256QAM requirements</vt:lpstr>
      <vt:lpstr>References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China Telecom</cp:lastModifiedBy>
  <cp:revision>143</cp:revision>
  <dcterms:created xsi:type="dcterms:W3CDTF">2018-11-27T07:36:46Z</dcterms:created>
  <dcterms:modified xsi:type="dcterms:W3CDTF">2020-08-05T06:39:46Z</dcterms:modified>
</cp:coreProperties>
</file>