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64" r:id="rId3"/>
    <p:sldId id="281" r:id="rId4"/>
    <p:sldId id="284" r:id="rId5"/>
    <p:sldId id="267" r:id="rId6"/>
    <p:sldId id="296" r:id="rId7"/>
    <p:sldId id="297" r:id="rId8"/>
    <p:sldId id="298" r:id="rId9"/>
    <p:sldId id="299" r:id="rId10"/>
    <p:sldId id="295" r:id="rId11"/>
    <p:sldId id="289" r:id="rId12"/>
    <p:sldId id="300" r:id="rId13"/>
    <p:sldId id="301" r:id="rId14"/>
    <p:sldId id="283" r:id="rId15"/>
    <p:sldId id="288" r:id="rId16"/>
    <p:sldId id="268" r:id="rId17"/>
    <p:sldId id="270" r:id="rId18"/>
    <p:sldId id="274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494" autoAdjust="0"/>
  </p:normalViewPr>
  <p:slideViewPr>
    <p:cSldViewPr>
      <p:cViewPr varScale="1">
        <p:scale>
          <a:sx n="79" d="100"/>
          <a:sy n="79" d="100"/>
        </p:scale>
        <p:origin x="1570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F80043-67E6-409D-8A58-69BB9019E53A}" type="datetimeFigureOut">
              <a:rPr lang="zh-CN" altLang="en-US" smtClean="0"/>
              <a:pPr/>
              <a:t>2020-06-04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8A4ACE-87AB-4BCF-B2C9-B9F4846237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28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8178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5094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1484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5283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1497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9830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1316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8667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5579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3943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4775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4171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8289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005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2020-06-04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2020-06-04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2020-06-04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99033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b="1" dirty="0"/>
              <a:t>3GPP TSG-RAN WG4 Meeting  #</a:t>
            </a:r>
            <a:r>
              <a:rPr lang="en-US" altLang="zh-CN" b="1" dirty="0"/>
              <a:t>95-e</a:t>
            </a:r>
            <a:r>
              <a:rPr lang="en-GB" altLang="zh-CN" b="1" dirty="0"/>
              <a:t>	                                                   R4-2008820</a:t>
            </a:r>
            <a:endParaRPr lang="en-US" altLang="zh-CN" b="1" dirty="0"/>
          </a:p>
          <a:p>
            <a:r>
              <a:rPr lang="x-none" altLang="zh-CN" b="1" dirty="0"/>
              <a:t>Electronic Meeting, </a:t>
            </a:r>
            <a:r>
              <a:rPr lang="en-US" altLang="zh-CN" b="1" dirty="0"/>
              <a:t>25 May – 5 June, </a:t>
            </a:r>
            <a:r>
              <a:rPr lang="x-none" altLang="zh-CN" b="1" dirty="0"/>
              <a:t>2020</a:t>
            </a:r>
            <a:endParaRPr lang="zh-CN" altLang="zh-CN" dirty="0"/>
          </a:p>
          <a:p>
            <a:r>
              <a:rPr lang="en-GB" altLang="zh-CN" b="1" dirty="0"/>
              <a:t>Agenda Item: 6.17.2.1</a:t>
            </a:r>
            <a:endParaRPr lang="en-US" altLang="zh-CN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55576" y="1640986"/>
            <a:ext cx="7056784" cy="2739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WF </a:t>
            </a: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 UE </a:t>
            </a:r>
            <a:r>
              <a:rPr lang="en-US" altLang="zh-CN" sz="4800" noProof="0" dirty="0">
                <a:latin typeface="+mj-lt"/>
                <a:ea typeface="+mj-ea"/>
                <a:cs typeface="+mj-cs"/>
              </a:rPr>
              <a:t>demodulation for NR HST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635896" y="4437112"/>
            <a:ext cx="3126567" cy="958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CMCC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41D34F-0EE1-45F8-B803-A462EB8220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380" y="8270"/>
            <a:ext cx="8229600" cy="1143000"/>
          </a:xfrm>
        </p:spPr>
        <p:txBody>
          <a:bodyPr/>
          <a:lstStyle/>
          <a:p>
            <a:r>
              <a:rPr lang="en-GB" altLang="zh-CN" dirty="0"/>
              <a:t>UE capabilities/features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F5AF3F5-7149-455F-AE7E-C33A82C7EE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628800"/>
            <a:ext cx="8568952" cy="5112568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800" dirty="0"/>
              <a:t>For HST fading channel requirements and HST single Tap channel demodulation requirements</a:t>
            </a:r>
          </a:p>
          <a:p>
            <a:pPr lvl="1"/>
            <a:r>
              <a:rPr lang="en-US" altLang="zh-CN" sz="1800" dirty="0"/>
              <a:t>Background:</a:t>
            </a:r>
          </a:p>
          <a:p>
            <a:pPr marL="1200150" lvl="3" indent="-342900"/>
            <a:r>
              <a:rPr lang="en-US" altLang="zh-CN" sz="1800" dirty="0"/>
              <a:t>For HST fading channel requirements take it as mandatory requirements for Rel-16 and no capability signaling will be introduced.(agreement in last meeting)</a:t>
            </a:r>
            <a:endParaRPr lang="zh-CN" altLang="zh-CN" sz="1800" dirty="0"/>
          </a:p>
          <a:p>
            <a:pPr marL="1200150" lvl="3" indent="-342900"/>
            <a:r>
              <a:rPr lang="en-US" altLang="zh-CN" sz="1800" dirty="0"/>
              <a:t>For HST single Tap channel demodulation requirements</a:t>
            </a:r>
          </a:p>
          <a:p>
            <a:pPr marL="1657350" lvl="4" indent="-342900"/>
            <a:r>
              <a:rPr lang="en-US" altLang="zh-CN" sz="1800" dirty="0"/>
              <a:t>no capability signaling will be introduced (agreement in last meeting)</a:t>
            </a:r>
          </a:p>
          <a:p>
            <a:pPr marL="1657350" lvl="4" indent="-342900"/>
            <a:r>
              <a:rPr lang="en-GB" altLang="zh-CN" sz="1800" dirty="0"/>
              <a:t>requirements is mandatory (</a:t>
            </a:r>
            <a:r>
              <a:rPr lang="en-US" altLang="zh-CN" sz="1800" dirty="0"/>
              <a:t>agreement in 1</a:t>
            </a:r>
            <a:r>
              <a:rPr lang="en-US" altLang="zh-CN" sz="1800" baseline="30000" dirty="0"/>
              <a:t>st</a:t>
            </a:r>
            <a:r>
              <a:rPr lang="en-US" altLang="zh-CN" sz="1800" dirty="0"/>
              <a:t> round</a:t>
            </a:r>
            <a:r>
              <a:rPr lang="en-GB" altLang="zh-CN" sz="1800" dirty="0"/>
              <a:t>)</a:t>
            </a:r>
            <a:endParaRPr lang="en-US" altLang="zh-CN" sz="1800" dirty="0"/>
          </a:p>
          <a:p>
            <a:pPr lvl="1"/>
            <a:r>
              <a:rPr lang="en-US" altLang="zh-CN" sz="1800" dirty="0"/>
              <a:t>Open issue: </a:t>
            </a:r>
          </a:p>
          <a:p>
            <a:pPr lvl="2"/>
            <a:r>
              <a:rPr lang="en-US" altLang="zh-CN" sz="1800" dirty="0"/>
              <a:t>Whether feature list will be introduced for HST fading channel, and HST single tap</a:t>
            </a:r>
            <a:endParaRPr lang="en-GB" altLang="zh-CN" sz="1800" dirty="0"/>
          </a:p>
          <a:p>
            <a:pPr marL="114300" indent="0">
              <a:buNone/>
            </a:pPr>
            <a:endParaRPr lang="en-GB" altLang="zh-CN" sz="1800" dirty="0"/>
          </a:p>
          <a:p>
            <a:pPr marL="114300" indent="0">
              <a:buNone/>
            </a:pP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42747134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2083" y="44326"/>
            <a:ext cx="8837179" cy="1143000"/>
          </a:xfrm>
        </p:spPr>
        <p:txBody>
          <a:bodyPr>
            <a:normAutofit/>
          </a:bodyPr>
          <a:lstStyle/>
          <a:p>
            <a:r>
              <a:rPr lang="en-US" altLang="zh-CN" dirty="0"/>
              <a:t>Applicability rule</a:t>
            </a:r>
            <a:endParaRPr lang="zh-CN" altLang="en-US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415340" y="1556792"/>
            <a:ext cx="8631058" cy="46853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2000" dirty="0"/>
              <a:t>Test applicability between HST-SFN, HST single tap and HST multi-path fading performance test cases</a:t>
            </a:r>
          </a:p>
          <a:p>
            <a:pPr lvl="1"/>
            <a:r>
              <a:rPr lang="en-US" altLang="zh-CN" sz="2000" dirty="0"/>
              <a:t>Option 1: Do not define any applicability rules between HST-SFN, HST single tap and HST multi-path fading performance test cases.</a:t>
            </a:r>
          </a:p>
          <a:p>
            <a:pPr lvl="1"/>
            <a:r>
              <a:rPr lang="en-US" altLang="zh-CN" sz="2000" dirty="0"/>
              <a:t>Option 2: Do not test UE under HST single-tap, if UE passes the requirements for HST-SFN.</a:t>
            </a:r>
          </a:p>
          <a:p>
            <a:pPr lvl="2"/>
            <a:r>
              <a:rPr lang="en-US" altLang="zh-CN" sz="2000" dirty="0"/>
              <a:t>Alt 1: Skip the Rel-15 HST single tap test, if UE passes the requirements for HST-SFN</a:t>
            </a:r>
          </a:p>
          <a:p>
            <a:pPr lvl="2"/>
            <a:r>
              <a:rPr lang="en-US" altLang="zh-CN" sz="2000" dirty="0"/>
              <a:t>Alt 2: Skip the Rel-16 HST single tap test, but do not skip the Rel-15 HST single tap test, if UE passes the requirements for HST-SFN</a:t>
            </a:r>
          </a:p>
          <a:p>
            <a:pPr lvl="2"/>
            <a:r>
              <a:rPr lang="en-US" altLang="zh-CN" sz="2000" dirty="0"/>
              <a:t>Alt 3: Skip both Rel-15 and Rel-16 HST single tap test, if UE passes the requirements for HST-SFN </a:t>
            </a:r>
          </a:p>
          <a:p>
            <a:pPr lvl="0"/>
            <a:endParaRPr lang="en-GB" altLang="zh-CN" sz="2000" dirty="0"/>
          </a:p>
          <a:p>
            <a:pPr marL="457200" lvl="1" indent="0" hangingPunct="0">
              <a:buNone/>
            </a:pPr>
            <a:endParaRPr lang="en-US" altLang="zh-CN" sz="2000" dirty="0"/>
          </a:p>
          <a:p>
            <a:pPr marL="457200" lvl="1" indent="0" hangingPunct="0">
              <a:buNone/>
            </a:pPr>
            <a:endParaRPr lang="en-US" altLang="zh-CN" sz="2000" strike="sngStrike" dirty="0"/>
          </a:p>
          <a:p>
            <a:pPr marL="457200" lvl="1" indent="0" hangingPunct="0">
              <a:buNone/>
            </a:pPr>
            <a:endParaRPr lang="zh-CN" altLang="zh-CN" sz="2000" dirty="0"/>
          </a:p>
          <a:p>
            <a:pPr marL="457200" lvl="1" indent="0">
              <a:buFont typeface="Arial" pitchFamily="34" charset="0"/>
              <a:buNone/>
            </a:pPr>
            <a:endParaRPr lang="en-US" altLang="zh-CN" sz="2000" dirty="0"/>
          </a:p>
          <a:p>
            <a:pPr lvl="2">
              <a:buFont typeface="Arial" pitchFamily="34" charset="0"/>
              <a:buNone/>
            </a:pPr>
            <a:endParaRPr lang="en-US" altLang="zh-CN" sz="20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8722205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2083" y="44326"/>
            <a:ext cx="8837179" cy="1143000"/>
          </a:xfrm>
        </p:spPr>
        <p:txBody>
          <a:bodyPr>
            <a:normAutofit/>
          </a:bodyPr>
          <a:lstStyle/>
          <a:p>
            <a:r>
              <a:rPr lang="en-US" altLang="zh-CN" dirty="0"/>
              <a:t>Applicability rule</a:t>
            </a:r>
            <a:endParaRPr lang="zh-CN" altLang="en-US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458106" y="1187326"/>
            <a:ext cx="8405132" cy="46853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2000" dirty="0"/>
              <a:t>Test applicability between different Doppler frequencies for the same channel model</a:t>
            </a:r>
          </a:p>
          <a:p>
            <a:pPr lvl="1"/>
            <a:r>
              <a:rPr lang="en-US" altLang="zh-CN" sz="2000" dirty="0"/>
              <a:t>Agreement in 1</a:t>
            </a:r>
            <a:r>
              <a:rPr lang="en-US" altLang="zh-CN" sz="2000" baseline="30000" dirty="0"/>
              <a:t>st</a:t>
            </a:r>
            <a:r>
              <a:rPr lang="en-US" altLang="zh-CN" sz="2000" dirty="0"/>
              <a:t> round: For HST single tap, UE can skip Rel-15 HST single tap test if UE has passed the Rel-16 HST single tap case</a:t>
            </a:r>
          </a:p>
          <a:p>
            <a:pPr lvl="1"/>
            <a:r>
              <a:rPr lang="en-US" altLang="zh-CN" sz="2000" dirty="0"/>
              <a:t>Open issues in 2</a:t>
            </a:r>
            <a:r>
              <a:rPr lang="en-US" altLang="zh-CN" sz="2000" baseline="30000" dirty="0"/>
              <a:t>nd</a:t>
            </a:r>
            <a:r>
              <a:rPr lang="en-US" altLang="zh-CN" sz="2000" dirty="0"/>
              <a:t> round</a:t>
            </a:r>
          </a:p>
          <a:p>
            <a:pPr lvl="2"/>
            <a:r>
              <a:rPr lang="en-US" altLang="zh-CN" sz="2000" dirty="0"/>
              <a:t>For FDD: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en-US" altLang="zh-CN" dirty="0"/>
              <a:t>Option 1a: Rel-15 multi-path fading with TDLB100-400 (Table 5.2.2.1.1-3 Test 1-1 and Table 5.2.3.1.1-3 Test 1-1) is not applicable for UE that passes Rel-16 multi-path fading tests TDLC300-600 for FDD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en-US" altLang="zh-CN" dirty="0"/>
              <a:t>Option 1b: Rel-15 multi-path fading with TDLC300-100 (Table 5.2.2.1.1-3 Test 1-2 and Table 5.2.3.1.1-3 Test 1-2) is not applicable for UE that passes Rel-16 multi-path fading tests TDLC300-600 for FDD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en-US" altLang="zh-CN" dirty="0"/>
              <a:t>Option 2: Not define any applicability rule for FDD multi-path fading tests between Rel-15 and Rel-16.</a:t>
            </a:r>
          </a:p>
          <a:p>
            <a:pPr lvl="0"/>
            <a:endParaRPr lang="en-GB" altLang="zh-CN" sz="2000" dirty="0"/>
          </a:p>
          <a:p>
            <a:pPr marL="457200" lvl="1" indent="0" hangingPunct="0">
              <a:buNone/>
            </a:pPr>
            <a:endParaRPr lang="en-US" altLang="zh-CN" sz="2000" dirty="0"/>
          </a:p>
          <a:p>
            <a:pPr marL="457200" lvl="1" indent="0" hangingPunct="0">
              <a:buNone/>
            </a:pPr>
            <a:endParaRPr lang="en-US" altLang="zh-CN" sz="2000" strike="sngStrike" dirty="0"/>
          </a:p>
          <a:p>
            <a:pPr marL="457200" lvl="1" indent="0" hangingPunct="0">
              <a:buNone/>
            </a:pPr>
            <a:endParaRPr lang="zh-CN" altLang="zh-CN" sz="2000" dirty="0"/>
          </a:p>
          <a:p>
            <a:pPr marL="457200" lvl="1" indent="0">
              <a:buFont typeface="Arial" pitchFamily="34" charset="0"/>
              <a:buNone/>
            </a:pPr>
            <a:endParaRPr lang="en-US" altLang="zh-CN" sz="2000" dirty="0"/>
          </a:p>
          <a:p>
            <a:pPr lvl="2">
              <a:buFont typeface="Arial" pitchFamily="34" charset="0"/>
              <a:buNone/>
            </a:pPr>
            <a:endParaRPr lang="en-US" altLang="zh-CN" sz="20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32903146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2083" y="44326"/>
            <a:ext cx="8837179" cy="1143000"/>
          </a:xfrm>
        </p:spPr>
        <p:txBody>
          <a:bodyPr>
            <a:normAutofit/>
          </a:bodyPr>
          <a:lstStyle/>
          <a:p>
            <a:r>
              <a:rPr lang="en-US" altLang="zh-CN" dirty="0"/>
              <a:t>Applicability rule</a:t>
            </a:r>
            <a:endParaRPr lang="zh-CN" altLang="en-US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458106" y="1187326"/>
            <a:ext cx="8405132" cy="46853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2000" dirty="0"/>
              <a:t>Test applicability between different Doppler frequencies for the same channel model</a:t>
            </a:r>
          </a:p>
          <a:p>
            <a:pPr lvl="1"/>
            <a:r>
              <a:rPr lang="en-US" altLang="zh-CN" sz="2000" dirty="0"/>
              <a:t>Open issues in 2</a:t>
            </a:r>
            <a:r>
              <a:rPr lang="en-US" altLang="zh-CN" sz="2000" baseline="30000" dirty="0"/>
              <a:t>nd</a:t>
            </a:r>
            <a:r>
              <a:rPr lang="en-US" altLang="zh-CN" sz="2000" dirty="0"/>
              <a:t> round</a:t>
            </a:r>
          </a:p>
          <a:p>
            <a:pPr lvl="2"/>
            <a:r>
              <a:rPr lang="en-US" altLang="zh-CN" sz="2000" dirty="0"/>
              <a:t>For TDD: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en-US" altLang="zh-CN" dirty="0"/>
              <a:t>Option 1a: Rel-15 multi-path fading with TDLB100-400 (Table 5.2.2.2.1-3 Test 1-1 and Table 5.2.3.2.1-3 Test 1-1) is not applicable for UE that passes Rel-16 multi-path fading tests TDLC300-1200 for TDD.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en-US" altLang="zh-CN" dirty="0"/>
              <a:t>Option 1b: Rel-15 multi-path fading with TDLC300-100 (Table 5.2.2.2.1-3 Test 1-2 and Table 5.2.3.2.1-3 Test 1-2) is not applicable for UE that passes Rel-16 multi-path fading tests TDLC300-1200 for TDD.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en-US" altLang="zh-CN" dirty="0"/>
              <a:t>Option 2: Not define any applicability rule for TDD multi-path fading tests between Rel-15 and Rel-16.</a:t>
            </a:r>
          </a:p>
          <a:p>
            <a:pPr lvl="0"/>
            <a:endParaRPr lang="en-GB" altLang="zh-CN" sz="2000" dirty="0"/>
          </a:p>
          <a:p>
            <a:pPr marL="457200" lvl="1" indent="0" hangingPunct="0">
              <a:buNone/>
            </a:pPr>
            <a:endParaRPr lang="en-US" altLang="zh-CN" sz="2000" dirty="0"/>
          </a:p>
          <a:p>
            <a:pPr marL="457200" lvl="1" indent="0" hangingPunct="0">
              <a:buNone/>
            </a:pPr>
            <a:endParaRPr lang="en-US" altLang="zh-CN" sz="2000" strike="sngStrike" dirty="0"/>
          </a:p>
          <a:p>
            <a:pPr marL="457200" lvl="1" indent="0" hangingPunct="0">
              <a:buNone/>
            </a:pPr>
            <a:endParaRPr lang="zh-CN" altLang="zh-CN" sz="2000" dirty="0"/>
          </a:p>
          <a:p>
            <a:pPr marL="457200" lvl="1" indent="0">
              <a:buFont typeface="Arial" pitchFamily="34" charset="0"/>
              <a:buNone/>
            </a:pPr>
            <a:endParaRPr lang="en-US" altLang="zh-CN" sz="2000" dirty="0"/>
          </a:p>
          <a:p>
            <a:pPr lvl="2">
              <a:buFont typeface="Arial" pitchFamily="34" charset="0"/>
              <a:buNone/>
            </a:pPr>
            <a:endParaRPr lang="en-US" altLang="zh-CN" sz="20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7161179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/>
          <a:lstStyle/>
          <a:p>
            <a:r>
              <a:rPr lang="en-US" altLang="zh-CN" dirty="0"/>
              <a:t>HST-SFN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772816"/>
            <a:ext cx="8435280" cy="3528392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2400" dirty="0"/>
              <a:t>Maximum Doppler frequency</a:t>
            </a:r>
          </a:p>
          <a:p>
            <a:pPr lvl="1" hangingPunct="0"/>
            <a:r>
              <a:rPr lang="en-US" altLang="zh-CN" sz="2400" dirty="0"/>
              <a:t>For FDD 15 </a:t>
            </a:r>
            <a:r>
              <a:rPr lang="en-US" altLang="zh-CN" sz="2400" dirty="0" err="1"/>
              <a:t>KHz</a:t>
            </a:r>
            <a:r>
              <a:rPr lang="en-US" altLang="zh-CN" sz="2400" dirty="0"/>
              <a:t> SCS, </a:t>
            </a:r>
            <a:r>
              <a:rPr lang="en-GB" altLang="zh-CN" sz="2400" dirty="0"/>
              <a:t>500km/h</a:t>
            </a:r>
            <a:endParaRPr lang="en-US" altLang="zh-CN" sz="2400" dirty="0"/>
          </a:p>
          <a:p>
            <a:pPr lvl="2" hangingPunct="0">
              <a:buFont typeface="Wingdings" pitchFamily="2" charset="2"/>
              <a:buChar char="Ø"/>
            </a:pPr>
            <a:r>
              <a:rPr lang="en-US" altLang="zh-CN" dirty="0"/>
              <a:t>870Hz</a:t>
            </a:r>
          </a:p>
          <a:p>
            <a:pPr lvl="3" hangingPunct="0">
              <a:buFont typeface="Wingdings" panose="05000000000000000000" pitchFamily="2" charset="2"/>
              <a:buChar char="ü"/>
            </a:pPr>
            <a:r>
              <a:rPr lang="en-US" altLang="zh-CN" sz="2400" dirty="0"/>
              <a:t>larger implementation margin of 1 dB instead of 0.5dB being added on top of average impairment simulation results</a:t>
            </a:r>
          </a:p>
          <a:p>
            <a:pPr lvl="3" hangingPunct="0">
              <a:buFont typeface="Wingdings" panose="05000000000000000000" pitchFamily="2" charset="2"/>
              <a:buChar char="ü"/>
            </a:pPr>
            <a:r>
              <a:rPr lang="en-US" altLang="zh-CN" sz="2400" dirty="0"/>
              <a:t>No conclusion on whether to use +/-0.1ppm frequency error margin when determining maximum Doppler frequency for HST-SFN</a:t>
            </a:r>
          </a:p>
          <a:p>
            <a:pPr marL="457200" lvl="1" indent="0">
              <a:buNone/>
            </a:pPr>
            <a:endParaRPr lang="en-US" altLang="zh-CN" sz="2400" dirty="0"/>
          </a:p>
          <a:p>
            <a:pPr lvl="2">
              <a:buNone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6789446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0144" y="170086"/>
            <a:ext cx="8229600" cy="1143000"/>
          </a:xfrm>
        </p:spPr>
        <p:txBody>
          <a:bodyPr/>
          <a:lstStyle/>
          <a:p>
            <a:r>
              <a:rPr lang="en-US" altLang="zh-CN" dirty="0"/>
              <a:t>Release independent </a:t>
            </a:r>
            <a:endParaRPr lang="zh-CN" altLang="en-US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410144" y="1700808"/>
            <a:ext cx="8424936" cy="44156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altLang="zh-CN" sz="2400" dirty="0"/>
              <a:t>Whether </a:t>
            </a:r>
            <a:r>
              <a:rPr lang="en-GB" altLang="zh-CN" sz="2400" dirty="0"/>
              <a:t>Rel.16 HST requirements can be release independent from Rel-15</a:t>
            </a:r>
            <a:endParaRPr lang="en-US" altLang="zh-CN" sz="2400" dirty="0"/>
          </a:p>
          <a:p>
            <a:pPr marL="742950" lvl="2" indent="-342900" hangingPunct="0">
              <a:buFont typeface="Wingdings" panose="05000000000000000000" pitchFamily="2" charset="2"/>
              <a:buChar char="Ø"/>
            </a:pPr>
            <a:r>
              <a:rPr lang="en-US" altLang="zh-CN" dirty="0"/>
              <a:t>Rel.16 HST requirements, including HST single tap and multi-path fading  are release independent from Rel-15</a:t>
            </a:r>
          </a:p>
          <a:p>
            <a:pPr marL="1200150" lvl="3" indent="-342900" hangingPunct="0">
              <a:buFont typeface="Wingdings" panose="05000000000000000000" pitchFamily="2" charset="2"/>
              <a:buChar char="ü"/>
            </a:pPr>
            <a:r>
              <a:rPr lang="en-US" altLang="zh-CN" sz="2400" dirty="0"/>
              <a:t>The requirements for Rel-16 HST single tap and multi-path fading test are optional for Rel-15 UEs</a:t>
            </a:r>
          </a:p>
          <a:p>
            <a:pPr marL="742950" lvl="2" indent="-342900" hangingPunct="0">
              <a:buFont typeface="Wingdings" panose="05000000000000000000" pitchFamily="2" charset="2"/>
              <a:buChar char="Ø"/>
            </a:pPr>
            <a:r>
              <a:rPr lang="en-GB" altLang="zh-CN" dirty="0"/>
              <a:t>RAN4 wait for the LS response from RAN2 to decide whether Rel-16 HST-SFN requirement is released independent from Rel-15 or not</a:t>
            </a:r>
            <a:endParaRPr lang="en-US" altLang="zh-CN" dirty="0"/>
          </a:p>
          <a:p>
            <a:pPr marL="457200" lvl="1" indent="0" hangingPunct="0">
              <a:buNone/>
            </a:pPr>
            <a:endParaRPr lang="en-US" altLang="zh-CN" sz="2400" strike="sngStrike" dirty="0"/>
          </a:p>
          <a:p>
            <a:pPr marL="457200" lvl="1" indent="0" hangingPunct="0">
              <a:buNone/>
            </a:pPr>
            <a:endParaRPr lang="zh-CN" altLang="zh-CN" sz="2400" dirty="0"/>
          </a:p>
          <a:p>
            <a:pPr marL="457200" lvl="1" indent="0">
              <a:buFont typeface="Arial" pitchFamily="34" charset="0"/>
              <a:buNone/>
            </a:pPr>
            <a:endParaRPr lang="en-US" altLang="zh-CN" sz="2400" dirty="0"/>
          </a:p>
          <a:p>
            <a:pPr lvl="2">
              <a:buFont typeface="Arial" pitchFamily="34" charset="0"/>
              <a:buNone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1313414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Updated simulation assumption for HST-SFN </a:t>
            </a:r>
            <a:endParaRPr lang="zh-CN" altLang="en-US" sz="2800" dirty="0"/>
          </a:p>
        </p:txBody>
      </p:sp>
      <p:graphicFrame>
        <p:nvGraphicFramePr>
          <p:cNvPr id="4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9126068"/>
              </p:ext>
            </p:extLst>
          </p:nvPr>
        </p:nvGraphicFramePr>
        <p:xfrm>
          <a:off x="611560" y="1196752"/>
          <a:ext cx="8131296" cy="4264095"/>
        </p:xfrm>
        <a:graphic>
          <a:graphicData uri="http://schemas.openxmlformats.org/drawingml/2006/table">
            <a:tbl>
              <a:tblPr firstRow="1" firstCol="1" bandRow="1"/>
              <a:tblGrid>
                <a:gridCol w="3658464">
                  <a:extLst>
                    <a:ext uri="{9D8B030D-6E8A-4147-A177-3AD203B41FA5}">
                      <a16:colId xmlns:a16="http://schemas.microsoft.com/office/drawing/2014/main" val="3857802106"/>
                    </a:ext>
                  </a:extLst>
                </a:gridCol>
                <a:gridCol w="2365069">
                  <a:extLst>
                    <a:ext uri="{9D8B030D-6E8A-4147-A177-3AD203B41FA5}">
                      <a16:colId xmlns:a16="http://schemas.microsoft.com/office/drawing/2014/main" val="119297559"/>
                    </a:ext>
                  </a:extLst>
                </a:gridCol>
                <a:gridCol w="21077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5358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2163341"/>
                  </a:ext>
                </a:extLst>
              </a:tr>
              <a:tr h="21813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FDD 15KH</a:t>
                      </a:r>
                      <a:r>
                        <a:rPr lang="en-US" altLang="zh-CN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600" b="1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TDD 30KH</a:t>
                      </a:r>
                      <a:r>
                        <a:rPr lang="en-US" altLang="zh-CN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600" b="1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alt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867769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Antenna co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figuration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×2; 2×4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2743549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type 1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7195867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1+1+1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8209073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TDD</a:t>
                      </a:r>
                      <a:r>
                        <a:rPr lang="en-US" altLang="ja-JP" sz="16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7D1S2U, S: 6D 4G 4U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MCS 13 </a:t>
                      </a:r>
                      <a:r>
                        <a:rPr lang="en-GB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based on 64QAM table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702665"/>
                  </a:ext>
                </a:extLst>
              </a:tr>
              <a:tr h="140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HST-SFN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2239906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TRS periodicity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10ms, 2slot pattern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PDSCH mapping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Type A, Start symbol 2, Duration 12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Ds and </a:t>
                      </a:r>
                      <a:r>
                        <a:rPr lang="en-US" altLang="ja-JP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Dmin</a:t>
                      </a:r>
                      <a:endParaRPr lang="ja-JP" alt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lvl="2" indent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Ds=700m, </a:t>
                      </a:r>
                      <a:r>
                        <a:rPr lang="en-GB" altLang="zh-CN" sz="16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Dmin</a:t>
                      </a:r>
                      <a:r>
                        <a:rPr lang="en-GB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=150m</a:t>
                      </a:r>
                      <a:endParaRPr lang="zh-CN" altLang="zh-CN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Rank = 2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640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BW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10MHz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40MHz</a:t>
                      </a:r>
                      <a:endParaRPr lang="ja-JP" altLang="zh-CN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9033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Maximum Doppler shift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altLang="zh-CN" sz="16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        870Hz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1667Hz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0679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Testing metric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SNR @70% of maximum throughput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05456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11560" y="6093296"/>
            <a:ext cx="4614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Note: The other parameters are same as Rel-15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39921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30622"/>
            <a:ext cx="8229600" cy="562074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Updated simulation assumption for HST-single tap</a:t>
            </a:r>
            <a:endParaRPr lang="zh-CN" altLang="en-US" sz="2400" dirty="0"/>
          </a:p>
        </p:txBody>
      </p:sp>
      <p:graphicFrame>
        <p:nvGraphicFramePr>
          <p:cNvPr id="4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964246"/>
              </p:ext>
            </p:extLst>
          </p:nvPr>
        </p:nvGraphicFramePr>
        <p:xfrm>
          <a:off x="204651" y="849792"/>
          <a:ext cx="8131296" cy="4723296"/>
        </p:xfrm>
        <a:graphic>
          <a:graphicData uri="http://schemas.openxmlformats.org/drawingml/2006/table">
            <a:tbl>
              <a:tblPr firstRow="1" firstCol="1" bandRow="1"/>
              <a:tblGrid>
                <a:gridCol w="3658464">
                  <a:extLst>
                    <a:ext uri="{9D8B030D-6E8A-4147-A177-3AD203B41FA5}">
                      <a16:colId xmlns:a16="http://schemas.microsoft.com/office/drawing/2014/main" val="3857802106"/>
                    </a:ext>
                  </a:extLst>
                </a:gridCol>
                <a:gridCol w="2581093">
                  <a:extLst>
                    <a:ext uri="{9D8B030D-6E8A-4147-A177-3AD203B41FA5}">
                      <a16:colId xmlns:a16="http://schemas.microsoft.com/office/drawing/2014/main" val="119297559"/>
                    </a:ext>
                  </a:extLst>
                </a:gridCol>
                <a:gridCol w="18917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5358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2163341"/>
                  </a:ext>
                </a:extLst>
              </a:tr>
              <a:tr h="21813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FDD 15KH</a:t>
                      </a:r>
                      <a:r>
                        <a:rPr lang="en-US" altLang="zh-CN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800" b="1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TDD 30KH</a:t>
                      </a:r>
                      <a:r>
                        <a:rPr lang="en-US" altLang="zh-CN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800" b="1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alt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867769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Antenna co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figuration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8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8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×2; 1×4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2743549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1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7195867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DMRS 1+1+1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8209073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17 based on 64QAM table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702665"/>
                  </a:ext>
                </a:extLst>
              </a:tr>
              <a:tr h="27650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TDD</a:t>
                      </a:r>
                      <a:r>
                        <a:rPr lang="en-US" altLang="ja-JP" sz="16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7D1S2U, S: 6D 4G 4U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0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HST-single tap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2239906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TRS periodicity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10ms, 2slot pattern</a:t>
                      </a:r>
                      <a:endParaRPr lang="ja-JP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PDSCH mapping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A, Start symbol 2, Duration 12</a:t>
                      </a:r>
                      <a:endParaRPr lang="ja-JP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Ds and </a:t>
                      </a:r>
                      <a:r>
                        <a:rPr lang="en-US" altLang="ja-JP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Dmin</a:t>
                      </a:r>
                      <a:endParaRPr lang="ja-JP" alt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lvl="2" indent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Ds= 300m, </a:t>
                      </a:r>
                      <a:r>
                        <a:rPr lang="en-GB" altLang="zh-CN" sz="18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Dmin</a:t>
                      </a:r>
                      <a:r>
                        <a:rPr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=2m</a:t>
                      </a:r>
                      <a:endParaRPr lang="zh-CN" altLang="zh-CN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Rank = 1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640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BW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10MHz</a:t>
                      </a:r>
                      <a:endParaRPr lang="ja-JP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40MHz</a:t>
                      </a:r>
                      <a:endParaRPr lang="ja-JP" altLang="zh-CN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903327"/>
                  </a:ext>
                </a:extLst>
              </a:tr>
              <a:tr h="43426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Maximum Doppler shift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lvl="1" indent="0" algn="ctr" defTabSz="914400" rtl="0" eaLnBrk="1" latinLnBrk="0" hangingPunct="0"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972Hz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1667Hz 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1589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Testing metric</a:t>
                      </a:r>
                      <a:endParaRPr lang="ja-JP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SNR @70% of maximum throughput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05456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1472" y="6357958"/>
            <a:ext cx="4614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Note: The other parameters are same as Rel-15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80561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Simulation assumption for multi-path fading channel</a:t>
            </a:r>
            <a:endParaRPr lang="zh-CN" altLang="en-US" sz="2400" dirty="0"/>
          </a:p>
        </p:txBody>
      </p:sp>
      <p:graphicFrame>
        <p:nvGraphicFramePr>
          <p:cNvPr id="4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0925145"/>
              </p:ext>
            </p:extLst>
          </p:nvPr>
        </p:nvGraphicFramePr>
        <p:xfrm>
          <a:off x="611560" y="1196752"/>
          <a:ext cx="8131296" cy="3994997"/>
        </p:xfrm>
        <a:graphic>
          <a:graphicData uri="http://schemas.openxmlformats.org/drawingml/2006/table">
            <a:tbl>
              <a:tblPr firstRow="1" firstCol="1" bandRow="1"/>
              <a:tblGrid>
                <a:gridCol w="3658464">
                  <a:extLst>
                    <a:ext uri="{9D8B030D-6E8A-4147-A177-3AD203B41FA5}">
                      <a16:colId xmlns:a16="http://schemas.microsoft.com/office/drawing/2014/main" val="3857802106"/>
                    </a:ext>
                  </a:extLst>
                </a:gridCol>
                <a:gridCol w="2365069">
                  <a:extLst>
                    <a:ext uri="{9D8B030D-6E8A-4147-A177-3AD203B41FA5}">
                      <a16:colId xmlns:a16="http://schemas.microsoft.com/office/drawing/2014/main" val="119297559"/>
                    </a:ext>
                  </a:extLst>
                </a:gridCol>
                <a:gridCol w="21077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5358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2163341"/>
                  </a:ext>
                </a:extLst>
              </a:tr>
              <a:tr h="21813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FDD 15KH</a:t>
                      </a:r>
                      <a:r>
                        <a:rPr lang="en-US" altLang="zh-CN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600" b="1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TDD 30KH</a:t>
                      </a:r>
                      <a:r>
                        <a:rPr lang="en-US" altLang="zh-CN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600" b="1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alt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867769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Antenna co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figuration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×2;</a:t>
                      </a: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2×4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2743549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1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7195867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DMRS 1+1+1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8209073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TDD</a:t>
                      </a:r>
                      <a:r>
                        <a:rPr lang="en-US" altLang="ja-JP" sz="16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7D1S2U,</a:t>
                      </a: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S: 6D 4G 4U</a:t>
                      </a:r>
                      <a:endParaRPr lang="en-US" altLang="zh-CN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13 </a:t>
                      </a:r>
                      <a:r>
                        <a:rPr lang="en-GB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based on 64QAM table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702665"/>
                  </a:ext>
                </a:extLst>
              </a:tr>
              <a:tr h="140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x-none" altLang="zh-CN" sz="1600" dirty="0">
                          <a:solidFill>
                            <a:schemeClr val="tx1"/>
                          </a:solidFill>
                        </a:rPr>
                        <a:t>TDL-C 300ns </a:t>
                      </a:r>
                      <a:endParaRPr lang="en-US" altLang="ja-JP" sz="1600" strike="sng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2239906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TRS periodicity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10ms, 2slot</a:t>
                      </a:r>
                      <a:r>
                        <a:rPr lang="en-GB" sz="16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PDSCH mapping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A, Start symbol 2, Duration 12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r>
                        <a:rPr lang="en-US" altLang="ja-JP" sz="16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= 1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640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BW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10MHz</a:t>
                      </a:r>
                      <a:endParaRPr lang="ja-JP" sz="1600" strike="sng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40MHz</a:t>
                      </a:r>
                      <a:endParaRPr lang="ja-JP" altLang="zh-CN" sz="1600" strike="sng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9033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Maximum Doppler shift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8650" marR="0" lvl="1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600Hz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1200Hz</a:t>
                      </a:r>
                      <a:endParaRPr lang="ja-JP" alt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679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Testing metric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SNR @70% of maximum throughput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05456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3568" y="5661248"/>
            <a:ext cx="4614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Note: The other parameters are same as Rel-15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5412" y="1320380"/>
            <a:ext cx="8435280" cy="4176464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The following WFs were approved:</a:t>
            </a:r>
          </a:p>
          <a:p>
            <a:pPr lvl="1"/>
            <a:r>
              <a:rPr lang="en-GB" altLang="zh-CN" dirty="0"/>
              <a:t>R4-1910050  WF on demodulation for UE NR HST, </a:t>
            </a:r>
            <a:r>
              <a:rPr lang="en-US" altLang="zh-CN" dirty="0"/>
              <a:t>RAN4#92</a:t>
            </a:r>
            <a:endParaRPr lang="zh-CN" altLang="en-US" dirty="0"/>
          </a:p>
          <a:p>
            <a:pPr lvl="1"/>
            <a:r>
              <a:rPr lang="en-GB" altLang="zh-CN" dirty="0"/>
              <a:t>R4-1912808 </a:t>
            </a:r>
            <a:r>
              <a:rPr lang="en-US" altLang="zh-CN" dirty="0"/>
              <a:t> Way forward on NR HST UE demodulation, RAN4#92BIS</a:t>
            </a:r>
          </a:p>
          <a:p>
            <a:pPr lvl="1"/>
            <a:r>
              <a:rPr lang="en-GB" altLang="zh-CN" dirty="0"/>
              <a:t>R4-1915926 </a:t>
            </a:r>
            <a:r>
              <a:rPr lang="en-US" altLang="zh-CN" dirty="0"/>
              <a:t> WF on UE demodulation for NR HST, RAN4#93</a:t>
            </a:r>
          </a:p>
          <a:p>
            <a:pPr lvl="1"/>
            <a:r>
              <a:rPr lang="en-GB" altLang="zh-CN" dirty="0"/>
              <a:t>R4-2002418 </a:t>
            </a:r>
            <a:r>
              <a:rPr lang="en-US" altLang="zh-CN" dirty="0"/>
              <a:t> WF on UE demodulation for NR HST, RAN4#94-e</a:t>
            </a:r>
          </a:p>
          <a:p>
            <a:pPr lvl="1"/>
            <a:r>
              <a:rPr lang="en-GB" altLang="zh-CN" dirty="0"/>
              <a:t>R4-2005532 </a:t>
            </a:r>
            <a:r>
              <a:rPr lang="en-US" altLang="zh-CN" dirty="0"/>
              <a:t> WF on UE demodulation for NR HST, RAN4#94bis-e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marL="457200" lvl="1" indent="0">
              <a:buNone/>
            </a:pPr>
            <a:endParaRPr lang="en-US" altLang="zh-CN" dirty="0"/>
          </a:p>
          <a:p>
            <a:pPr lvl="2">
              <a:buNone/>
            </a:pPr>
            <a:endParaRPr lang="en-US" altLang="zh-CN" sz="28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20081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/>
          <a:p>
            <a:r>
              <a:rPr lang="en-US" altLang="zh-CN" dirty="0"/>
              <a:t>HST single tap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3600400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2400" dirty="0"/>
              <a:t>Maximum Doppler frequency</a:t>
            </a:r>
          </a:p>
          <a:p>
            <a:pPr lvl="1" hangingPunct="0"/>
            <a:r>
              <a:rPr lang="en-US" altLang="zh-CN" sz="2400" dirty="0"/>
              <a:t>For 15KHz SCS, 500km/h</a:t>
            </a:r>
            <a:endParaRPr lang="zh-CN" altLang="zh-CN" sz="2400" dirty="0"/>
          </a:p>
          <a:p>
            <a:pPr lvl="2" hangingPunct="0">
              <a:buFont typeface="Wingdings" pitchFamily="2" charset="2"/>
              <a:buChar char="Ø"/>
            </a:pPr>
            <a:r>
              <a:rPr lang="en-US" altLang="zh-CN" dirty="0"/>
              <a:t>Using </a:t>
            </a:r>
            <a:r>
              <a:rPr lang="en-GB" altLang="zh-CN" dirty="0"/>
              <a:t>972Hz to define UE requirements</a:t>
            </a:r>
          </a:p>
          <a:p>
            <a:pPr lvl="3" hangingPunct="0">
              <a:buFont typeface="Wingdings" pitchFamily="2" charset="2"/>
              <a:buChar char="Ø"/>
            </a:pPr>
            <a:r>
              <a:rPr lang="en-GB" altLang="zh-CN" sz="2400" dirty="0"/>
              <a:t>RAN4 also aware that with this agreements, the maximum Doppler frequency not aligned between BS and UE requirements in Rel-16 HST WI. </a:t>
            </a:r>
          </a:p>
          <a:p>
            <a:pPr lvl="3" hangingPunct="0">
              <a:buFont typeface="Wingdings" pitchFamily="2" charset="2"/>
              <a:buChar char="Ø"/>
            </a:pPr>
            <a:r>
              <a:rPr lang="en-GB" altLang="zh-CN" sz="2400" dirty="0"/>
              <a:t>This value </a:t>
            </a:r>
            <a:r>
              <a:rPr lang="en-US" altLang="zh-CN" sz="2400" dirty="0"/>
              <a:t>is </a:t>
            </a:r>
            <a:r>
              <a:rPr lang="en-GB" altLang="zh-CN" sz="2400" dirty="0"/>
              <a:t>not maximum values  </a:t>
            </a:r>
            <a:r>
              <a:rPr lang="en-US" altLang="zh-CN" sz="2400" dirty="0"/>
              <a:t>of </a:t>
            </a:r>
            <a:r>
              <a:rPr lang="en-GB" altLang="zh-CN" sz="2400" dirty="0"/>
              <a:t>Doppler frequency on UE side </a:t>
            </a:r>
            <a:r>
              <a:rPr lang="en-US" altLang="zh-CN" sz="2400" dirty="0"/>
              <a:t>which UE can support</a:t>
            </a:r>
            <a:endParaRPr lang="en-GB" altLang="zh-CN" sz="2400" dirty="0"/>
          </a:p>
          <a:p>
            <a:pPr lvl="2" hangingPunct="0">
              <a:buFont typeface="Wingdings" pitchFamily="2" charset="2"/>
              <a:buChar char="Ø"/>
            </a:pPr>
            <a:endParaRPr lang="en-US" altLang="zh-CN" dirty="0"/>
          </a:p>
          <a:p>
            <a:pPr lvl="2" hangingPunct="0">
              <a:buFont typeface="Wingdings" pitchFamily="2" charset="2"/>
              <a:buChar char="Ø"/>
            </a:pPr>
            <a:endParaRPr lang="en-US" altLang="zh-CN" dirty="0"/>
          </a:p>
          <a:p>
            <a:pPr lvl="2" hangingPunct="0">
              <a:buFont typeface="Wingdings" pitchFamily="2" charset="2"/>
              <a:buChar char="Ø"/>
            </a:pPr>
            <a:endParaRPr lang="zh-CN" altLang="zh-CN" dirty="0"/>
          </a:p>
          <a:p>
            <a:endParaRPr lang="zh-CN" alt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zh-CN" dirty="0"/>
              <a:t>HST single tap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064896" cy="5400600"/>
          </a:xfrm>
        </p:spPr>
        <p:txBody>
          <a:bodyPr>
            <a:noAutofit/>
          </a:bodyPr>
          <a:lstStyle/>
          <a:p>
            <a:r>
              <a:rPr lang="en-GB" altLang="zh-CN" sz="1800" dirty="0"/>
              <a:t>The assumption of HST single tap requirements</a:t>
            </a:r>
          </a:p>
          <a:p>
            <a:pPr lvl="1"/>
            <a:r>
              <a:rPr lang="en-GB" altLang="zh-CN" sz="1800" dirty="0"/>
              <a:t>Background </a:t>
            </a:r>
          </a:p>
          <a:p>
            <a:pPr lvl="2"/>
            <a:r>
              <a:rPr lang="en-GB" altLang="zh-CN" sz="1800" dirty="0"/>
              <a:t>Do not mandate the specific TRS processing for requirement definition and left it up to company decision(agreement in  last meeting)</a:t>
            </a:r>
          </a:p>
          <a:p>
            <a:pPr lvl="2"/>
            <a:r>
              <a:rPr lang="en-US" altLang="zh-CN" sz="1800" dirty="0"/>
              <a:t>For HST single tap requirements, no capability </a:t>
            </a:r>
            <a:r>
              <a:rPr lang="en-US" altLang="zh-CN" sz="1800" dirty="0" err="1"/>
              <a:t>signalling</a:t>
            </a:r>
            <a:r>
              <a:rPr lang="en-US" altLang="zh-CN" sz="1800" dirty="0"/>
              <a:t> will be introduced (last meeting agreement), and the requirements is mandatory (</a:t>
            </a:r>
            <a:r>
              <a:rPr lang="en-GB" altLang="zh-CN" sz="1800" dirty="0"/>
              <a:t>agreement in  1</a:t>
            </a:r>
            <a:r>
              <a:rPr lang="en-GB" altLang="zh-CN" sz="1800" baseline="30000" dirty="0"/>
              <a:t>st</a:t>
            </a:r>
            <a:r>
              <a:rPr lang="en-GB" altLang="zh-CN" sz="1800" dirty="0"/>
              <a:t> round</a:t>
            </a:r>
            <a:r>
              <a:rPr lang="en-US" altLang="zh-CN" sz="1800" dirty="0"/>
              <a:t>)</a:t>
            </a:r>
            <a:endParaRPr lang="en-GB" altLang="zh-CN" sz="1800" dirty="0"/>
          </a:p>
          <a:p>
            <a:pPr lvl="1"/>
            <a:r>
              <a:rPr lang="en-GB" altLang="zh-CN" sz="1800" dirty="0"/>
              <a:t>Open issue</a:t>
            </a:r>
          </a:p>
          <a:p>
            <a:pPr lvl="2"/>
            <a:r>
              <a:rPr lang="en-GB" altLang="zh-CN" sz="1800" dirty="0"/>
              <a:t>whether to provide signalling during the HST single tap demodulation test</a:t>
            </a:r>
          </a:p>
          <a:p>
            <a:pPr lvl="3"/>
            <a:r>
              <a:rPr lang="en-GB" altLang="zh-CN" sz="1800" dirty="0"/>
              <a:t>Option 1 (Huawei, Ericsson, DOCOMO, CMCC, Qualcomm):</a:t>
            </a:r>
            <a:r>
              <a:rPr lang="en-GB" altLang="zh-CN" sz="1800" i="1" dirty="0"/>
              <a:t> </a:t>
            </a:r>
            <a:r>
              <a:rPr lang="en-GB" altLang="zh-CN" sz="1800" dirty="0"/>
              <a:t>Do not provide signalling during the HST single tap demodulation test</a:t>
            </a:r>
          </a:p>
          <a:p>
            <a:pPr lvl="3"/>
            <a:r>
              <a:rPr lang="en-GB" altLang="zh-CN" sz="1800" dirty="0"/>
              <a:t>Option 2(Intel): </a:t>
            </a:r>
            <a:r>
              <a:rPr lang="en-US" altLang="zh-CN" sz="1800" dirty="0"/>
              <a:t>Provide HST RRM </a:t>
            </a:r>
            <a:r>
              <a:rPr lang="en-US" altLang="zh-CN" sz="1800" dirty="0" err="1"/>
              <a:t>signalling</a:t>
            </a:r>
            <a:r>
              <a:rPr lang="en-US" altLang="zh-CN" sz="1800" dirty="0"/>
              <a:t> during the demodulation test as additional indication of HST conditions</a:t>
            </a:r>
            <a:endParaRPr lang="zh-CN" altLang="zh-CN" sz="1800" dirty="0"/>
          </a:p>
          <a:p>
            <a:pPr lvl="1"/>
            <a:r>
              <a:rPr lang="en-US" altLang="zh-CN" sz="1800" dirty="0"/>
              <a:t>Agreement in GTW</a:t>
            </a:r>
          </a:p>
          <a:p>
            <a:pPr lvl="2"/>
            <a:r>
              <a:rPr lang="en-US" altLang="zh-CN" sz="1800" dirty="0"/>
              <a:t>No conclusion in Rel-16 for this issue, RAN4 open to further discuss the signaling issue in the future releases. </a:t>
            </a:r>
          </a:p>
          <a:p>
            <a:pPr lvl="2"/>
            <a:endParaRPr lang="en-GB" altLang="zh-CN" sz="1800" dirty="0"/>
          </a:p>
          <a:p>
            <a:pPr marL="457200" lvl="1" indent="0">
              <a:buNone/>
            </a:pPr>
            <a:endParaRPr lang="zh-CN" altLang="zh-CN" sz="1800" dirty="0"/>
          </a:p>
          <a:p>
            <a:pPr marL="0" indent="0">
              <a:buNone/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36712"/>
          </a:xfrm>
        </p:spPr>
        <p:txBody>
          <a:bodyPr/>
          <a:lstStyle/>
          <a:p>
            <a:r>
              <a:rPr lang="en-US" altLang="zh-CN" dirty="0"/>
              <a:t>Transmission scheme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6856" y="1268760"/>
            <a:ext cx="8229600" cy="4752528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2000" dirty="0"/>
              <a:t>For DPS transmission scheme(including 1a and 1b), whether new specific UE receiver processing from </a:t>
            </a:r>
            <a:r>
              <a:rPr lang="en-US" altLang="zh-CN" sz="2000" dirty="0" err="1"/>
              <a:t>demod</a:t>
            </a:r>
            <a:r>
              <a:rPr lang="en-US" altLang="zh-CN" sz="2000" dirty="0"/>
              <a:t> aspect required compared to UE to handle HST-single Tap and HST-SFN channel model</a:t>
            </a:r>
          </a:p>
          <a:p>
            <a:pPr lvl="1" hangingPunct="0"/>
            <a:r>
              <a:rPr lang="en-US" altLang="zh-CN" sz="2000" dirty="0"/>
              <a:t>Agreement in 1</a:t>
            </a:r>
            <a:r>
              <a:rPr lang="en-US" altLang="zh-CN" sz="2000" baseline="30000" dirty="0"/>
              <a:t>st</a:t>
            </a:r>
            <a:r>
              <a:rPr lang="en-US" altLang="zh-CN" sz="2000" dirty="0"/>
              <a:t> round</a:t>
            </a:r>
          </a:p>
          <a:p>
            <a:pPr lvl="2" hangingPunct="0"/>
            <a:r>
              <a:rPr lang="en-US" altLang="zh-CN" sz="2000" dirty="0"/>
              <a:t>Frequency error tracking of Large Doppler shift jump in DPS cannot be verified in HST single tap. </a:t>
            </a:r>
          </a:p>
          <a:p>
            <a:pPr lvl="2" hangingPunct="0"/>
            <a:r>
              <a:rPr lang="en-US" altLang="zh-CN" sz="2000" dirty="0"/>
              <a:t>TCI state switch in DPS cannot be verified in HST single tap and HST-SFN</a:t>
            </a:r>
          </a:p>
          <a:p>
            <a:pPr lvl="1" hangingPunct="0"/>
            <a:r>
              <a:rPr lang="en-US" altLang="zh-CN" sz="2000" dirty="0"/>
              <a:t>Open issue in 2</a:t>
            </a:r>
            <a:r>
              <a:rPr lang="en-US" altLang="zh-CN" sz="2000" baseline="30000" dirty="0"/>
              <a:t>nd</a:t>
            </a:r>
            <a:r>
              <a:rPr lang="en-US" altLang="zh-CN" sz="2000" dirty="0"/>
              <a:t> round</a:t>
            </a:r>
          </a:p>
          <a:p>
            <a:pPr lvl="2" hangingPunct="0"/>
            <a:r>
              <a:rPr lang="en-US" altLang="zh-CN" sz="2000" dirty="0"/>
              <a:t>Whether the frequency error tracking can be verified in HST-SFN</a:t>
            </a:r>
          </a:p>
          <a:p>
            <a:pPr lvl="2" hangingPunct="0"/>
            <a:r>
              <a:rPr lang="en-US" altLang="zh-CN" sz="2000" dirty="0"/>
              <a:t> Whether TCI state switch can be verified in multi-TRP transmission requirements discussed in </a:t>
            </a:r>
            <a:r>
              <a:rPr lang="en-US" altLang="zh-CN" sz="2000" dirty="0" err="1"/>
              <a:t>eMIMO</a:t>
            </a:r>
            <a:endParaRPr lang="en-US" altLang="zh-CN" sz="2000" dirty="0"/>
          </a:p>
          <a:p>
            <a:pPr marL="457200" lvl="1" indent="0" hangingPunct="0">
              <a:buNone/>
            </a:pPr>
            <a:endParaRPr lang="en-US" altLang="zh-CN" sz="2000" dirty="0"/>
          </a:p>
          <a:p>
            <a:pPr lvl="1" hangingPunct="0"/>
            <a:endParaRPr lang="en-US" altLang="zh-CN" sz="2000" dirty="0"/>
          </a:p>
          <a:p>
            <a:pPr lvl="2">
              <a:buNone/>
            </a:pPr>
            <a:endParaRPr lang="en-US" altLang="zh-CN" sz="20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7414491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36712"/>
          </a:xfrm>
        </p:spPr>
        <p:txBody>
          <a:bodyPr/>
          <a:lstStyle/>
          <a:p>
            <a:r>
              <a:rPr lang="en-US" altLang="zh-CN" dirty="0"/>
              <a:t>Transmission scheme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6856" y="1268760"/>
            <a:ext cx="8229600" cy="4752528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2400" dirty="0"/>
              <a:t>Whether to define new requirements and tests for DPS transmission scheme</a:t>
            </a:r>
            <a:endParaRPr lang="en-US" altLang="zh-CN" sz="2400" dirty="0"/>
          </a:p>
          <a:p>
            <a:pPr marL="800100" lvl="1" hangingPunct="0"/>
            <a:r>
              <a:rPr lang="en-US" altLang="zh-CN" sz="2400" dirty="0"/>
              <a:t>Introduce test cases for DPS transmission schemes 1a ;  FFS for 1b </a:t>
            </a:r>
          </a:p>
          <a:p>
            <a:pPr marL="800100" lvl="1" hangingPunct="0"/>
            <a:r>
              <a:rPr lang="en-US" altLang="zh-CN" sz="2400" dirty="0"/>
              <a:t>Define RAN4 requirements with the assumption of frequency tracking up to UE implementation. </a:t>
            </a:r>
          </a:p>
          <a:p>
            <a:pPr marL="800100" lvl="1" hangingPunct="0"/>
            <a:r>
              <a:rPr lang="en-US" altLang="zh-CN" sz="2400" dirty="0"/>
              <a:t>In test cases, TCI states is known to UE (FFS for detailed test case set-up)</a:t>
            </a:r>
          </a:p>
          <a:p>
            <a:pPr marL="800100" lvl="1" hangingPunct="0"/>
            <a:r>
              <a:rPr lang="en-US" altLang="zh-CN" sz="2400" dirty="0"/>
              <a:t>FFS  for test applicable rule among 1a/[1b] with HST-SFN requirements </a:t>
            </a:r>
          </a:p>
          <a:p>
            <a:pPr marL="457200" lvl="1" indent="0" hangingPunct="0">
              <a:buNone/>
            </a:pPr>
            <a:endParaRPr lang="en-US" altLang="zh-CN" sz="2400" dirty="0"/>
          </a:p>
          <a:p>
            <a:pPr lvl="1" hangingPunct="0"/>
            <a:endParaRPr lang="en-US" altLang="zh-CN" sz="2400" dirty="0"/>
          </a:p>
          <a:p>
            <a:pPr lvl="2">
              <a:buNone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2358263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36712"/>
          </a:xfrm>
        </p:spPr>
        <p:txBody>
          <a:bodyPr/>
          <a:lstStyle/>
          <a:p>
            <a:r>
              <a:rPr lang="en-US" altLang="zh-CN" dirty="0"/>
              <a:t>Transmission scheme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6856" y="1268760"/>
            <a:ext cx="8229600" cy="4752528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1800" dirty="0"/>
              <a:t>Test setup for transmission scheme 1a</a:t>
            </a:r>
          </a:p>
          <a:p>
            <a:pPr lvl="1" hangingPunct="0"/>
            <a:r>
              <a:rPr lang="en-US" altLang="zh-CN" sz="1800" dirty="0"/>
              <a:t>Use following as baseline for DPS transmission scheme 1a test setup if it is agreed to introduce DPS test (agreement in 1</a:t>
            </a:r>
            <a:r>
              <a:rPr lang="en-US" altLang="zh-CN" sz="1800" baseline="30000" dirty="0"/>
              <a:t>st</a:t>
            </a:r>
            <a:r>
              <a:rPr lang="en-US" altLang="zh-CN" sz="1800" dirty="0"/>
              <a:t> round)</a:t>
            </a:r>
          </a:p>
          <a:p>
            <a:pPr marL="1314450" lvl="2" indent="-457200" hangingPunct="0">
              <a:buFont typeface="+mj-lt"/>
              <a:buAutoNum type="arabicPeriod"/>
            </a:pPr>
            <a:r>
              <a:rPr lang="en-US" altLang="zh-CN" sz="1800" dirty="0"/>
              <a:t>UE is configured with two different TCI states associated with two different RRHs by RRC </a:t>
            </a:r>
            <a:r>
              <a:rPr lang="en-US" altLang="zh-CN" sz="1800" dirty="0" err="1"/>
              <a:t>signalling</a:t>
            </a:r>
            <a:r>
              <a:rPr lang="en-US" altLang="zh-CN" sz="1800" dirty="0"/>
              <a:t> </a:t>
            </a:r>
            <a:r>
              <a:rPr lang="en-US" altLang="zh-CN" sz="1800" dirty="0" err="1"/>
              <a:t>tci-StatesToAddModList</a:t>
            </a:r>
            <a:r>
              <a:rPr lang="en-US" altLang="zh-CN" sz="1800" dirty="0"/>
              <a:t> in the PDSCH-Config and </a:t>
            </a:r>
            <a:r>
              <a:rPr lang="en-US" altLang="zh-CN" sz="1800" dirty="0" err="1"/>
              <a:t>tci-PresentInDCI</a:t>
            </a:r>
            <a:r>
              <a:rPr lang="en-US" altLang="zh-CN" sz="1800" dirty="0"/>
              <a:t> is not configured;</a:t>
            </a:r>
          </a:p>
          <a:p>
            <a:pPr marL="1314450" lvl="2" indent="-457200" hangingPunct="0">
              <a:buFont typeface="+mj-lt"/>
              <a:buAutoNum type="arabicPeriod"/>
            </a:pPr>
            <a:r>
              <a:rPr lang="en-US" altLang="zh-CN" sz="1800" dirty="0"/>
              <a:t>TE actives TCI #0 for PDCCH by “TCI State Indication for UE-specific PDCCH MAC CE”;</a:t>
            </a:r>
          </a:p>
          <a:p>
            <a:pPr marL="1314450" lvl="2" indent="-457200" hangingPunct="0">
              <a:buFont typeface="+mj-lt"/>
              <a:buAutoNum type="arabicPeriod"/>
            </a:pPr>
            <a:r>
              <a:rPr lang="en-US" altLang="zh-CN" sz="1800" dirty="0"/>
              <a:t>PDSCH associated with TCI #0 is transmitted during the slots from 0 to (n-1) + HARQ needed time + 3ms + first TRS + TRS processing time;</a:t>
            </a:r>
          </a:p>
          <a:p>
            <a:pPr marL="1314450" lvl="2" indent="-457200" hangingPunct="0">
              <a:buFont typeface="+mj-lt"/>
              <a:buAutoNum type="arabicPeriod"/>
            </a:pPr>
            <a:r>
              <a:rPr lang="en-US" altLang="zh-CN" sz="1800" dirty="0"/>
              <a:t>In slot n  TE start triggering TCI state switching command to TCI #1 by “TCI State Indication for UE-specific PDCCH MAC CE”;</a:t>
            </a:r>
          </a:p>
          <a:p>
            <a:pPr marL="1314450" lvl="2" indent="-457200" hangingPunct="0">
              <a:buFont typeface="+mj-lt"/>
              <a:buAutoNum type="arabicPeriod"/>
            </a:pPr>
            <a:r>
              <a:rPr lang="en-US" altLang="zh-CN" sz="1800" dirty="0"/>
              <a:t>PDSCH associated with TCI #1 is transmitted in slots from n + HARQ needed time + 3ms + first TRS + TRS processing time to N. </a:t>
            </a:r>
          </a:p>
          <a:p>
            <a:pPr marL="857250" lvl="2" indent="0" hangingPunct="0">
              <a:buNone/>
            </a:pPr>
            <a:r>
              <a:rPr lang="en-US" altLang="zh-CN" sz="1800" dirty="0"/>
              <a:t>where n slots are equivalent to time that needed to pass middle point between two RRHs, N slots is equivalent to time that needed to pass second RRH</a:t>
            </a:r>
          </a:p>
          <a:p>
            <a:pPr lvl="1" hangingPunct="0"/>
            <a:endParaRPr lang="en-US" altLang="zh-CN" sz="1800" dirty="0"/>
          </a:p>
          <a:p>
            <a:pPr marL="457200" lvl="1" indent="0" hangingPunct="0">
              <a:buNone/>
            </a:pPr>
            <a:endParaRPr lang="en-US" altLang="zh-CN" sz="1800" dirty="0"/>
          </a:p>
          <a:p>
            <a:pPr lvl="1" hangingPunct="0"/>
            <a:endParaRPr lang="en-US" altLang="zh-CN" sz="1800" dirty="0"/>
          </a:p>
          <a:p>
            <a:pPr lvl="2">
              <a:buNone/>
            </a:pPr>
            <a:endParaRPr lang="en-US" altLang="zh-CN" sz="18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17410392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836712"/>
          </a:xfrm>
        </p:spPr>
        <p:txBody>
          <a:bodyPr/>
          <a:lstStyle/>
          <a:p>
            <a:r>
              <a:rPr lang="en-US" altLang="zh-CN" dirty="0"/>
              <a:t>Transmission scheme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9838" y="1052736"/>
            <a:ext cx="8445624" cy="4752528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1400" dirty="0"/>
              <a:t>Test setup for transmission scheme 1b</a:t>
            </a:r>
          </a:p>
          <a:p>
            <a:pPr lvl="1" hangingPunct="0"/>
            <a:r>
              <a:rPr lang="en-US" altLang="zh-CN" sz="1400" dirty="0"/>
              <a:t>Use following as baseline for DPS transmission scheme 1b test setup if it is agreed to introduce DPS test (agreement in 1</a:t>
            </a:r>
            <a:r>
              <a:rPr lang="en-US" altLang="zh-CN" sz="1400" baseline="30000" dirty="0"/>
              <a:t>st</a:t>
            </a:r>
            <a:r>
              <a:rPr lang="en-US" altLang="zh-CN" sz="1400" dirty="0"/>
              <a:t> round)</a:t>
            </a:r>
          </a:p>
          <a:p>
            <a:pPr lvl="2" hangingPunct="0"/>
            <a:r>
              <a:rPr lang="en-US" altLang="zh-CN" sz="1400" dirty="0"/>
              <a:t>for scenario with 2 active TCI states</a:t>
            </a:r>
          </a:p>
          <a:p>
            <a:pPr marL="1314450" lvl="3" indent="0" hangingPunct="0">
              <a:buNone/>
            </a:pPr>
            <a:r>
              <a:rPr lang="en-US" altLang="zh-CN" sz="1400" dirty="0"/>
              <a:t>(total 2 active TCI states): PDCCH TCI state switching delay caused by MAC CE, but less than DPS 1a with pre-tracking of second TCI state and only HARQ needed time + 3ms delay is needed, UE tracks 2 active TCI states in advance so that UE can quickly get better Doppler shift estimation for the second TRP compared to DPS 1a.</a:t>
            </a:r>
          </a:p>
          <a:p>
            <a:pPr marL="1657350" lvl="3" indent="-342900" hangingPunct="0">
              <a:buFont typeface="+mj-lt"/>
              <a:buAutoNum type="arabicPeriod"/>
            </a:pPr>
            <a:r>
              <a:rPr lang="en-US" altLang="zh-CN" sz="1400" dirty="0"/>
              <a:t>UE is configured with two different TCI states (TCI #0 and TCI #1) associated with two different RRHs by RRC </a:t>
            </a:r>
            <a:r>
              <a:rPr lang="en-US" altLang="zh-CN" sz="1400" dirty="0" err="1"/>
              <a:t>signalling</a:t>
            </a:r>
            <a:r>
              <a:rPr lang="en-US" altLang="zh-CN" sz="1400" dirty="0"/>
              <a:t> </a:t>
            </a:r>
            <a:r>
              <a:rPr lang="en-US" altLang="zh-CN" sz="1400" dirty="0" err="1"/>
              <a:t>tci-StatesToAddModList</a:t>
            </a:r>
            <a:r>
              <a:rPr lang="en-US" altLang="zh-CN" sz="1400" dirty="0"/>
              <a:t> in the PDSCH-Config and </a:t>
            </a:r>
            <a:r>
              <a:rPr lang="en-US" altLang="zh-CN" sz="1400" dirty="0" err="1"/>
              <a:t>tci-PresentInDCI</a:t>
            </a:r>
            <a:r>
              <a:rPr lang="en-US" altLang="zh-CN" sz="1400" dirty="0"/>
              <a:t> is not configured;</a:t>
            </a:r>
          </a:p>
          <a:p>
            <a:pPr marL="1657350" lvl="3" indent="-342900" hangingPunct="0">
              <a:buFont typeface="+mj-lt"/>
              <a:buAutoNum type="arabicPeriod"/>
            </a:pPr>
            <a:r>
              <a:rPr lang="en-US" altLang="zh-CN" sz="1400" dirty="0"/>
              <a:t>TE activates TCI #0 and TCI #1 for PDSCH at the same time by “TCI States Activation/Deactivation for UE-specific PDSCH MAC CE” and activates TCI #0 for PDCCH by “TCI State Indication for UE-specific PDCCH MAC CE” command with the field of CORESET ID set to 0;</a:t>
            </a:r>
          </a:p>
          <a:p>
            <a:pPr marL="1657350" lvl="3" indent="-342900" hangingPunct="0">
              <a:buFont typeface="+mj-lt"/>
              <a:buAutoNum type="arabicPeriod"/>
            </a:pPr>
            <a:r>
              <a:rPr lang="en-US" altLang="zh-CN" sz="1400" dirty="0"/>
              <a:t>TE transmits PDCCH and PDSCH associated with TCI #0 from TRP#1 from slot 0 to n-1;</a:t>
            </a:r>
          </a:p>
          <a:p>
            <a:pPr marL="1657350" lvl="3" indent="-342900" hangingPunct="0">
              <a:buFont typeface="+mj-lt"/>
              <a:buAutoNum type="arabicPeriod"/>
            </a:pPr>
            <a:r>
              <a:rPr lang="en-US" altLang="zh-CN" sz="1400" dirty="0"/>
              <a:t>In slot n  TE start triggering TCI state switching command to TCI #1 by “TCI State Indication for UE-specific PDCCH MAC CE”;</a:t>
            </a:r>
          </a:p>
          <a:p>
            <a:pPr marL="1657350" lvl="3" indent="-342900" hangingPunct="0">
              <a:buFont typeface="+mj-lt"/>
              <a:buAutoNum type="arabicPeriod"/>
            </a:pPr>
            <a:r>
              <a:rPr lang="en-US" altLang="zh-CN" sz="1400" dirty="0"/>
              <a:t>TE transmits PDCCH and PDSCH associated with TCI #1 from TRP#2 from slot n to N.</a:t>
            </a:r>
          </a:p>
          <a:p>
            <a:pPr marL="1314450" lvl="3" indent="0" hangingPunct="0">
              <a:buNone/>
            </a:pPr>
            <a:r>
              <a:rPr lang="en-US" altLang="zh-CN" sz="1400" dirty="0"/>
              <a:t>where n slots are equivalent to time that needed to pass middle point between two RRHs, N slots is equivalent to time that needed to pass second RRH</a:t>
            </a:r>
          </a:p>
          <a:p>
            <a:pPr lvl="1" hangingPunct="0"/>
            <a:endParaRPr lang="en-US" altLang="zh-CN" sz="1400" dirty="0"/>
          </a:p>
          <a:p>
            <a:pPr lvl="1" hangingPunct="0"/>
            <a:endParaRPr lang="en-US" altLang="zh-CN" sz="14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3043893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4183" y="0"/>
            <a:ext cx="8229600" cy="836712"/>
          </a:xfrm>
        </p:spPr>
        <p:txBody>
          <a:bodyPr/>
          <a:lstStyle/>
          <a:p>
            <a:r>
              <a:rPr lang="en-US" altLang="zh-CN" dirty="0"/>
              <a:t>Transmission scheme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3480" y="1124744"/>
            <a:ext cx="8531007" cy="4752528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1400" dirty="0"/>
              <a:t>Test setup for transmission scheme 1b</a:t>
            </a:r>
          </a:p>
          <a:p>
            <a:pPr lvl="1" hangingPunct="0"/>
            <a:r>
              <a:rPr lang="en-US" altLang="zh-CN" sz="1400" dirty="0"/>
              <a:t>Use following as baseline for DPS transmission scheme 1b test setup if it is agreed to introduce DPS test (agreement in 1</a:t>
            </a:r>
            <a:r>
              <a:rPr lang="en-US" altLang="zh-CN" sz="1400" baseline="30000" dirty="0"/>
              <a:t>st</a:t>
            </a:r>
            <a:r>
              <a:rPr lang="en-US" altLang="zh-CN" sz="1400" dirty="0"/>
              <a:t> round)</a:t>
            </a:r>
          </a:p>
          <a:p>
            <a:pPr lvl="2" hangingPunct="0"/>
            <a:r>
              <a:rPr lang="en-US" altLang="zh-CN" sz="1400" dirty="0"/>
              <a:t>for scenario with 3 active TCI states</a:t>
            </a:r>
          </a:p>
          <a:p>
            <a:pPr marL="1314450" lvl="3" indent="0" hangingPunct="0">
              <a:buNone/>
            </a:pPr>
            <a:r>
              <a:rPr lang="en-US" altLang="zh-CN" sz="1400" dirty="0"/>
              <a:t>(Total 3 active TCI states): No PDCCH TCI state switching delay by using MAC CE, but 3 active TCI states to track, UE needs to report supporting of </a:t>
            </a:r>
            <a:r>
              <a:rPr lang="en-US" altLang="zh-CN" sz="1400" dirty="0" err="1"/>
              <a:t>maxNumberActiveTCI-PerBWP</a:t>
            </a:r>
            <a:r>
              <a:rPr lang="en-US" altLang="zh-CN" sz="1400" dirty="0"/>
              <a:t> = n4</a:t>
            </a:r>
          </a:p>
          <a:p>
            <a:pPr marL="1657350" lvl="3" indent="-342900" hangingPunct="0">
              <a:buFont typeface="+mj-lt"/>
              <a:buAutoNum type="arabicPeriod"/>
            </a:pPr>
            <a:r>
              <a:rPr lang="en-US" altLang="zh-CN" sz="1400" dirty="0"/>
              <a:t>UE is configured with three different TCI states (TCI #0, TCI #1 and TCI #2) associated with two different RRHs by RRC </a:t>
            </a:r>
            <a:r>
              <a:rPr lang="en-US" altLang="zh-CN" sz="1400" dirty="0" err="1"/>
              <a:t>signalling</a:t>
            </a:r>
            <a:r>
              <a:rPr lang="en-US" altLang="zh-CN" sz="1400" dirty="0"/>
              <a:t> </a:t>
            </a:r>
            <a:r>
              <a:rPr lang="en-US" altLang="zh-CN" sz="1400" dirty="0" err="1"/>
              <a:t>tci-StatesToAddModList</a:t>
            </a:r>
            <a:r>
              <a:rPr lang="en-US" altLang="zh-CN" sz="1400" dirty="0"/>
              <a:t> in the PDSCH-Config;</a:t>
            </a:r>
          </a:p>
          <a:p>
            <a:pPr marL="1657350" lvl="3" indent="-342900" hangingPunct="0">
              <a:buFont typeface="+mj-lt"/>
              <a:buAutoNum type="arabicPeriod"/>
            </a:pPr>
            <a:r>
              <a:rPr lang="en-US" altLang="zh-CN" sz="1400" dirty="0"/>
              <a:t>TE activates TCI #0 and TCI #1 for PDSCH at the same time by “TCI States Activation/Deactivation for UE-specific PDSCH MAC CE” and activates TCI #2 for PDCCH by “TCI State Indication for UE-specific PDCCH MAC CE” command with the field of CORESET ID set to 0;</a:t>
            </a:r>
          </a:p>
          <a:p>
            <a:pPr marL="1657350" lvl="3" indent="-342900" hangingPunct="0">
              <a:buFont typeface="+mj-lt"/>
              <a:buAutoNum type="arabicPeriod"/>
            </a:pPr>
            <a:r>
              <a:rPr lang="en-US" altLang="zh-CN" sz="1400" dirty="0"/>
              <a:t>TE transmits PDCCH associated with TCI#2 from TRP#1 and TRP#2 from slot 0 to N</a:t>
            </a:r>
          </a:p>
          <a:p>
            <a:pPr marL="1657350" lvl="3" indent="-342900" hangingPunct="0">
              <a:buFont typeface="+mj-lt"/>
              <a:buAutoNum type="arabicPeriod"/>
            </a:pPr>
            <a:r>
              <a:rPr lang="en-US" altLang="zh-CN" sz="1400" dirty="0"/>
              <a:t>DCI contains pointer to TCI#0 from slot 0 to n-1 and pointer to TCI#1 from slot n to N </a:t>
            </a:r>
          </a:p>
          <a:p>
            <a:pPr marL="1657350" lvl="3" indent="-342900" hangingPunct="0">
              <a:buFont typeface="+mj-lt"/>
              <a:buAutoNum type="arabicPeriod"/>
            </a:pPr>
            <a:r>
              <a:rPr lang="en-US" altLang="zh-CN" sz="1400" dirty="0"/>
              <a:t>TE transmits PDSCH associated with TCI #0 from TRP#0 from slot 0 to n-1</a:t>
            </a:r>
          </a:p>
          <a:p>
            <a:pPr marL="1657350" lvl="3" indent="-342900" hangingPunct="0">
              <a:buFont typeface="+mj-lt"/>
              <a:buAutoNum type="arabicPeriod"/>
            </a:pPr>
            <a:r>
              <a:rPr lang="en-US" altLang="zh-CN" sz="1400" dirty="0"/>
              <a:t>TE transmits PDSCH associated with TCI #1 from TRP#1 from slot n to N</a:t>
            </a:r>
          </a:p>
          <a:p>
            <a:pPr marL="1314450" lvl="3" indent="0" hangingPunct="0">
              <a:buNone/>
            </a:pPr>
            <a:r>
              <a:rPr lang="en-US" altLang="zh-CN" sz="1400" dirty="0"/>
              <a:t>where n slots are equivalent to time that needed to pass middle point between two RRHs, N slots is equivalent to time that needed to pass second RRH</a:t>
            </a:r>
          </a:p>
          <a:p>
            <a:pPr lvl="1" hangingPunct="0"/>
            <a:endParaRPr lang="en-US" altLang="zh-CN" sz="1400" dirty="0"/>
          </a:p>
          <a:p>
            <a:pPr lvl="2">
              <a:buNone/>
            </a:pPr>
            <a:endParaRPr lang="en-US" altLang="zh-CN" sz="14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52507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4853</TotalTime>
  <Words>2125</Words>
  <Application>Microsoft Office PowerPoint</Application>
  <PresentationFormat>全屏显示(4:3)</PresentationFormat>
  <Paragraphs>266</Paragraphs>
  <Slides>18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Arial</vt:lpstr>
      <vt:lpstr>Calibri</vt:lpstr>
      <vt:lpstr>Times New Roman</vt:lpstr>
      <vt:lpstr>Wingdings</vt:lpstr>
      <vt:lpstr>Office 主题</vt:lpstr>
      <vt:lpstr>PowerPoint 演示文稿</vt:lpstr>
      <vt:lpstr>Background</vt:lpstr>
      <vt:lpstr>HST single tap</vt:lpstr>
      <vt:lpstr>HST single tap</vt:lpstr>
      <vt:lpstr>Transmission scheme </vt:lpstr>
      <vt:lpstr>Transmission scheme </vt:lpstr>
      <vt:lpstr>Transmission scheme </vt:lpstr>
      <vt:lpstr>Transmission scheme </vt:lpstr>
      <vt:lpstr>Transmission scheme </vt:lpstr>
      <vt:lpstr>UE capabilities/features</vt:lpstr>
      <vt:lpstr>Applicability rule</vt:lpstr>
      <vt:lpstr>Applicability rule</vt:lpstr>
      <vt:lpstr>Applicability rule</vt:lpstr>
      <vt:lpstr>HST-SFN</vt:lpstr>
      <vt:lpstr>Release independent </vt:lpstr>
      <vt:lpstr>Updated simulation assumption for HST-SFN </vt:lpstr>
      <vt:lpstr>Updated simulation assumption for HST-single tap</vt:lpstr>
      <vt:lpstr>Simulation assumption for multi-path fading channel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jingjing chen</cp:lastModifiedBy>
  <cp:revision>312</cp:revision>
  <dcterms:created xsi:type="dcterms:W3CDTF">2018-01-09T09:10:37Z</dcterms:created>
  <dcterms:modified xsi:type="dcterms:W3CDTF">2020-06-04T07:06:33Z</dcterms:modified>
</cp:coreProperties>
</file>