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72" r:id="rId3"/>
    <p:sldId id="278" r:id="rId4"/>
    <p:sldId id="259" r:id="rId5"/>
    <p:sldId id="274" r:id="rId6"/>
    <p:sldId id="271" r:id="rId7"/>
    <p:sldId id="279" r:id="rId8"/>
    <p:sldId id="277" r:id="rId9"/>
    <p:sldId id="275" r:id="rId10"/>
    <p:sldId id="281" r:id="rId11"/>
    <p:sldId id="28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Grid="0">
      <p:cViewPr varScale="1">
        <p:scale>
          <a:sx n="70" d="100"/>
          <a:sy n="70" d="100"/>
        </p:scale>
        <p:origin x="344"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4B925-E0B6-41DC-8C12-11A7255E3C68}" type="datetimeFigureOut">
              <a:rPr lang="zh-CN" altLang="en-US" smtClean="0"/>
              <a:t>2020/6/4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5FCF9E-41E6-4EC0-BE53-EAC0E5F5D8D0}" type="slidenum">
              <a:rPr lang="zh-CN" altLang="en-US" smtClean="0"/>
              <a:t>‹#›</a:t>
            </a:fld>
            <a:endParaRPr lang="zh-CN" altLang="en-US"/>
          </a:p>
        </p:txBody>
      </p:sp>
    </p:spTree>
    <p:extLst>
      <p:ext uri="{BB962C8B-B14F-4D97-AF65-F5344CB8AC3E}">
        <p14:creationId xmlns:p14="http://schemas.microsoft.com/office/powerpoint/2010/main" val="202556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4</a:t>
            </a:fld>
            <a:endParaRPr lang="zh-CN" altLang="en-US"/>
          </a:p>
        </p:txBody>
      </p:sp>
    </p:spTree>
    <p:extLst>
      <p:ext uri="{BB962C8B-B14F-4D97-AF65-F5344CB8AC3E}">
        <p14:creationId xmlns:p14="http://schemas.microsoft.com/office/powerpoint/2010/main" val="4216630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824641-B679-4EAB-A903-135014AE9943}" type="slidenum">
              <a:rPr lang="zh-CN" altLang="en-US" smtClean="0"/>
              <a:t>5</a:t>
            </a:fld>
            <a:endParaRPr lang="zh-CN" altLang="en-US"/>
          </a:p>
        </p:txBody>
      </p:sp>
    </p:spTree>
    <p:extLst>
      <p:ext uri="{BB962C8B-B14F-4D97-AF65-F5344CB8AC3E}">
        <p14:creationId xmlns:p14="http://schemas.microsoft.com/office/powerpoint/2010/main" val="197906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829892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447091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072401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35547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175747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3029828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2817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42310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795799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1397146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9F9908-0239-47AB-9538-EE4D2EB796CB}"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37442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9F9908-0239-47AB-9538-EE4D2EB796CB}" type="datetimeFigureOut">
              <a:rPr lang="zh-CN" altLang="en-US" smtClean="0"/>
              <a:t>2020/6/4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10615-DD0C-4A78-AF1C-E56175032360}" type="slidenum">
              <a:rPr lang="zh-CN" altLang="en-US" smtClean="0"/>
              <a:t>‹#›</a:t>
            </a:fld>
            <a:endParaRPr lang="zh-CN" altLang="en-US"/>
          </a:p>
        </p:txBody>
      </p:sp>
    </p:spTree>
    <p:extLst>
      <p:ext uri="{BB962C8B-B14F-4D97-AF65-F5344CB8AC3E}">
        <p14:creationId xmlns:p14="http://schemas.microsoft.com/office/powerpoint/2010/main" val="2407551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8664" y="311524"/>
            <a:ext cx="11714672" cy="1035388"/>
          </a:xfrm>
        </p:spPr>
        <p:txBody>
          <a:bodyPr>
            <a:normAutofit fontScale="90000"/>
          </a:bodyPr>
          <a:lstStyle/>
          <a:p>
            <a:pPr algn="l">
              <a:lnSpc>
                <a:spcPct val="100000"/>
              </a:lnSpc>
            </a:pP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r>
            <a:br>
              <a:rPr lang="en-US" altLang="zh-CN" sz="2800" dirty="0" smtClean="0">
                <a:latin typeface="Times New Roman" panose="02020603050405020304" pitchFamily="18" charset="0"/>
                <a:cs typeface="Times New Roman" panose="02020603050405020304" pitchFamily="18" charset="0"/>
              </a:rPr>
            </a:br>
            <a:r>
              <a:rPr lang="en-US" altLang="zh-CN" sz="2800" dirty="0">
                <a:latin typeface="Times New Roman" panose="02020603050405020304" pitchFamily="18" charset="0"/>
                <a:cs typeface="Times New Roman" panose="02020603050405020304" pitchFamily="18" charset="0"/>
              </a:rPr>
              <a:t/>
            </a:r>
            <a:br>
              <a:rPr lang="en-US" altLang="zh-CN" sz="2800" dirty="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3GPP TSG-RAN WG4 Meeting </a:t>
            </a:r>
            <a:r>
              <a:rPr lang="en-GB" altLang="zh-CN" sz="2400" b="1" dirty="0" smtClean="0"/>
              <a:t> #95-e</a:t>
            </a:r>
            <a:r>
              <a:rPr lang="en-US" altLang="zh-CN" sz="2800" dirty="0" smtClean="0">
                <a:latin typeface="Times New Roman" panose="02020603050405020304" pitchFamily="18" charset="0"/>
                <a:cs typeface="Times New Roman" panose="02020603050405020304" pitchFamily="18" charset="0"/>
              </a:rPr>
              <a:t>				             R4-2008810	</a:t>
            </a:r>
            <a:br>
              <a:rPr lang="en-US" altLang="zh-CN" sz="2800" dirty="0" smtClean="0">
                <a:latin typeface="Times New Roman" panose="02020603050405020304" pitchFamily="18" charset="0"/>
                <a:cs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Electronic Meeting, </a:t>
            </a:r>
            <a:r>
              <a:rPr lang="en-GB" altLang="zh-CN" sz="2400" dirty="0" smtClean="0">
                <a:latin typeface="Arial" panose="020B0604020202020204" pitchFamily="34" charset="0"/>
              </a:rPr>
              <a:t>25</a:t>
            </a:r>
            <a:r>
              <a:rPr lang="en-GB" altLang="zh-CN" sz="2400" baseline="30000" dirty="0" smtClean="0">
                <a:latin typeface="Arial" panose="020B0604020202020204" pitchFamily="34" charset="0"/>
              </a:rPr>
              <a:t>th</a:t>
            </a:r>
            <a:r>
              <a:rPr lang="en-GB" altLang="zh-CN" sz="2400" dirty="0" smtClean="0">
                <a:latin typeface="Arial" panose="020B0604020202020204" pitchFamily="34" charset="0"/>
              </a:rPr>
              <a:t> May – 5</a:t>
            </a:r>
            <a:r>
              <a:rPr lang="en-GB" altLang="zh-CN" sz="2400" baseline="30000" dirty="0" smtClean="0">
                <a:latin typeface="Arial" panose="020B0604020202020204" pitchFamily="34" charset="0"/>
              </a:rPr>
              <a:t>th</a:t>
            </a:r>
            <a:r>
              <a:rPr lang="en-GB" altLang="zh-CN" sz="2400" dirty="0" smtClean="0">
                <a:latin typeface="Arial" panose="020B0604020202020204" pitchFamily="34" charset="0"/>
              </a:rPr>
              <a:t> June., </a:t>
            </a:r>
            <a:r>
              <a:rPr lang="en-GB" altLang="zh-CN" sz="2400" dirty="0">
                <a:latin typeface="Arial" panose="020B0604020202020204" pitchFamily="34" charset="0"/>
              </a:rPr>
              <a:t>2020</a:t>
            </a:r>
            <a:r>
              <a:rPr lang="zh-CN" altLang="zh-CN" sz="3200" dirty="0">
                <a:latin typeface="Times New Roman" panose="02020603050405020304" pitchFamily="18" charset="0"/>
              </a:rPr>
              <a:t/>
            </a:r>
            <a:br>
              <a:rPr lang="zh-CN" altLang="zh-CN" sz="3200" dirty="0">
                <a:latin typeface="Times New Roman" panose="02020603050405020304" pitchFamily="18" charset="0"/>
              </a:rPr>
            </a:br>
            <a:r>
              <a:rPr lang="en-US" altLang="zh-CN" sz="2800" dirty="0" smtClean="0">
                <a:latin typeface="Times New Roman" panose="02020603050405020304" pitchFamily="18" charset="0"/>
                <a:cs typeface="Times New Roman" panose="02020603050405020304" pitchFamily="18" charset="0"/>
              </a:rPr>
              <a:t>	</a:t>
            </a:r>
            <a:endParaRPr lang="zh-CN" altLang="en-US" sz="2800" dirty="0">
              <a:latin typeface="Times New Roman" panose="02020603050405020304" pitchFamily="18" charset="0"/>
              <a:cs typeface="Times New Roman" panose="02020603050405020304" pitchFamily="18" charset="0"/>
            </a:endParaRPr>
          </a:p>
        </p:txBody>
      </p:sp>
      <p:sp>
        <p:nvSpPr>
          <p:cNvPr id="3" name="副标题 2"/>
          <p:cNvSpPr>
            <a:spLocks noGrp="1"/>
          </p:cNvSpPr>
          <p:nvPr>
            <p:ph type="subTitle" idx="1"/>
          </p:nvPr>
        </p:nvSpPr>
        <p:spPr>
          <a:xfrm>
            <a:off x="1423358" y="4287574"/>
            <a:ext cx="9144000" cy="1655762"/>
          </a:xfrm>
        </p:spPr>
        <p:txBody>
          <a:bodyPr>
            <a:normAutofit/>
          </a:bodyPr>
          <a:lstStyle/>
          <a:p>
            <a:r>
              <a:rPr lang="en-US" altLang="zh-CN" sz="4000" dirty="0">
                <a:latin typeface="Times New Roman" panose="02020603050405020304" pitchFamily="18" charset="0"/>
                <a:cs typeface="Times New Roman" panose="02020603050405020304" pitchFamily="18" charset="0"/>
              </a:rPr>
              <a:t>Huawei, </a:t>
            </a:r>
            <a:r>
              <a:rPr lang="en-US" altLang="zh-CN" sz="4000" dirty="0" err="1">
                <a:latin typeface="Times New Roman" panose="02020603050405020304" pitchFamily="18" charset="0"/>
                <a:cs typeface="Times New Roman" panose="02020603050405020304" pitchFamily="18" charset="0"/>
              </a:rPr>
              <a:t>HiSilicon</a:t>
            </a:r>
            <a:endParaRPr lang="zh-CN" altLang="en-US" sz="4000" dirty="0">
              <a:latin typeface="Times New Roman" panose="02020603050405020304" pitchFamily="18" charset="0"/>
              <a:cs typeface="Times New Roman" panose="02020603050405020304" pitchFamily="18" charset="0"/>
            </a:endParaRPr>
          </a:p>
        </p:txBody>
      </p:sp>
      <p:sp>
        <p:nvSpPr>
          <p:cNvPr id="4" name="标题 1"/>
          <p:cNvSpPr txBox="1">
            <a:spLocks/>
          </p:cNvSpPr>
          <p:nvPr/>
        </p:nvSpPr>
        <p:spPr>
          <a:xfrm>
            <a:off x="296174" y="0"/>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2400">
              <a:latin typeface="Times New Roman" panose="02020603050405020304" pitchFamily="18" charset="0"/>
              <a:cs typeface="Times New Roman" panose="02020603050405020304" pitchFamily="18" charset="0"/>
            </a:endParaRPr>
          </a:p>
        </p:txBody>
      </p:sp>
      <p:sp>
        <p:nvSpPr>
          <p:cNvPr id="5" name="标题 1"/>
          <p:cNvSpPr txBox="1">
            <a:spLocks/>
          </p:cNvSpPr>
          <p:nvPr/>
        </p:nvSpPr>
        <p:spPr>
          <a:xfrm>
            <a:off x="1524000" y="1779205"/>
            <a:ext cx="9144000" cy="1764552"/>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20000"/>
              </a:lnSpc>
            </a:pPr>
            <a:r>
              <a:rPr lang="en-US" altLang="zh-CN" dirty="0">
                <a:latin typeface="Times New Roman" panose="02020603050405020304" pitchFamily="18" charset="0"/>
                <a:cs typeface="Times New Roman" panose="02020603050405020304" pitchFamily="18" charset="0"/>
              </a:rPr>
              <a:t>Way forward on NR URLLC </a:t>
            </a:r>
            <a:r>
              <a:rPr lang="en-US" altLang="zh-CN" dirty="0" smtClean="0">
                <a:latin typeface="Times New Roman" panose="02020603050405020304" pitchFamily="18" charset="0"/>
                <a:cs typeface="Times New Roman" panose="02020603050405020304" pitchFamily="18" charset="0"/>
              </a:rPr>
              <a:t> BS performance requirements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26861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r>
              <a:rPr lang="en-US" altLang="zh-CN" sz="2400" kern="0" dirty="0" smtClean="0">
                <a:highlight>
                  <a:srgbClr val="00FF00"/>
                </a:highlight>
                <a:latin typeface="Times New Roman" panose="02020603050405020304" pitchFamily="18" charset="0"/>
              </a:rPr>
              <a:t>Agreements:</a:t>
            </a:r>
          </a:p>
          <a:p>
            <a:pPr lvl="1" hangingPunct="0">
              <a:buFont typeface="Calibri" panose="020F0502020204030204" pitchFamily="34" charset="0"/>
              <a:buChar char="̶"/>
            </a:pPr>
            <a:r>
              <a:rPr lang="en-US" altLang="zh-CN" sz="2000" dirty="0"/>
              <a:t>Introduce new sections within the existing PUSCH requirements for each separate feature when incorporate URLLC requirements into the specification</a:t>
            </a:r>
            <a:r>
              <a:rPr lang="en-US" altLang="zh-CN" sz="2000" dirty="0" smtClean="0"/>
              <a:t>.</a:t>
            </a:r>
          </a:p>
          <a:p>
            <a:pPr lvl="1" hangingPunct="0">
              <a:buFont typeface="Calibri" panose="020F0502020204030204" pitchFamily="34" charset="0"/>
              <a:buChar char="̶"/>
            </a:pPr>
            <a:r>
              <a:rPr lang="en-GB" altLang="zh-CN" sz="2000" dirty="0"/>
              <a:t>Test applicability rule for different URLLC </a:t>
            </a:r>
            <a:r>
              <a:rPr lang="en-GB" altLang="zh-CN" sz="2000" dirty="0" smtClean="0"/>
              <a:t>features:</a:t>
            </a:r>
            <a:r>
              <a:rPr lang="en-US" altLang="zh-CN" sz="2000" dirty="0"/>
              <a:t> </a:t>
            </a:r>
            <a:r>
              <a:rPr lang="en-US" altLang="zh-CN" sz="1800" dirty="0" smtClean="0"/>
              <a:t>The </a:t>
            </a:r>
            <a:r>
              <a:rPr lang="en-US" altLang="zh-CN" sz="1800" dirty="0"/>
              <a:t>BS declares support of features listed below independently. </a:t>
            </a:r>
            <a:endParaRPr lang="zh-CN" altLang="zh-CN" sz="1800" dirty="0"/>
          </a:p>
          <a:p>
            <a:pPr lvl="3" hangingPunct="0">
              <a:buFont typeface="Wingdings" panose="05000000000000000000" pitchFamily="2" charset="2"/>
              <a:buChar char="Ø"/>
            </a:pPr>
            <a:r>
              <a:rPr lang="en-GB" altLang="zh-CN" dirty="0"/>
              <a:t>The alternative 64QAM MCS table.</a:t>
            </a:r>
            <a:endParaRPr lang="zh-CN" altLang="zh-CN" dirty="0"/>
          </a:p>
          <a:p>
            <a:pPr lvl="3" hangingPunct="0">
              <a:buFont typeface="Wingdings" panose="05000000000000000000" pitchFamily="2" charset="2"/>
              <a:buChar char="Ø"/>
            </a:pPr>
            <a:r>
              <a:rPr lang="en-GB" altLang="zh-CN" dirty="0"/>
              <a:t>PUSCH aggregation</a:t>
            </a:r>
            <a:endParaRPr lang="zh-CN" altLang="zh-CN" dirty="0"/>
          </a:p>
          <a:p>
            <a:pPr lvl="3" hangingPunct="0">
              <a:buFont typeface="Wingdings" panose="05000000000000000000" pitchFamily="2" charset="2"/>
              <a:buChar char="Ø"/>
            </a:pPr>
            <a:r>
              <a:rPr lang="en-GB" altLang="zh-CN" dirty="0"/>
              <a:t>PUSCH mapping Type A and Type B (update the existing test applicability rule)</a:t>
            </a:r>
          </a:p>
          <a:p>
            <a:pPr lvl="4">
              <a:buFont typeface="Wingdings" panose="05000000000000000000" pitchFamily="2" charset="2"/>
              <a:buChar char="l"/>
            </a:pPr>
            <a:r>
              <a:rPr lang="en-GB" altLang="zh-CN" dirty="0"/>
              <a:t>The updated test applicability rule for PUSCH mapping type (considering only performance for low latency with Type B defined): Unless otherwise stated, PUSCH requirement tests shall apply only for the mapping type declared to be supported. If both mapping type A and type B are declared to be supported, the tests shall be done for either type A or</a:t>
            </a:r>
            <a:r>
              <a:rPr lang="en-GB" altLang="zh-CN" strike="sngStrike" dirty="0"/>
              <a:t> </a:t>
            </a:r>
            <a:r>
              <a:rPr lang="en-GB" altLang="zh-CN" dirty="0"/>
              <a:t>type </a:t>
            </a:r>
            <a:r>
              <a:rPr lang="en-GB" altLang="zh-CN" dirty="0" smtClean="0"/>
              <a:t>B</a:t>
            </a:r>
            <a:r>
              <a:rPr lang="en-US" altLang="zh-CN" dirty="0" smtClean="0"/>
              <a:t>.</a:t>
            </a:r>
            <a:endParaRPr lang="zh-CN" altLang="zh-CN" sz="2000" dirty="0"/>
          </a:p>
          <a:p>
            <a:pPr lvl="1" hangingPunct="0">
              <a:buFont typeface="Calibri" panose="020F0502020204030204" pitchFamily="34" charset="0"/>
              <a:buChar char="̶"/>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fontScale="90000"/>
          </a:bodyPr>
          <a:lstStyle/>
          <a:p>
            <a:r>
              <a:rPr lang="en-US" altLang="zh-CN" sz="3600" b="1" dirty="0" smtClean="0"/>
              <a:t>PUSCH </a:t>
            </a:r>
            <a:r>
              <a:rPr lang="en-US" altLang="zh-CN" sz="3600" b="1" dirty="0"/>
              <a:t>demodulation requirements </a:t>
            </a:r>
            <a:r>
              <a:rPr lang="en-US" altLang="zh-CN" sz="3600" b="1" dirty="0" smtClean="0"/>
              <a:t>test applicability and specification layout</a:t>
            </a:r>
            <a:endParaRPr lang="zh-CN" altLang="en-US" sz="3600" dirty="0"/>
          </a:p>
        </p:txBody>
      </p:sp>
    </p:spTree>
    <p:extLst>
      <p:ext uri="{BB962C8B-B14F-4D97-AF65-F5344CB8AC3E}">
        <p14:creationId xmlns:p14="http://schemas.microsoft.com/office/powerpoint/2010/main" val="3098729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pPr marL="457200" lvl="1" indent="0" hangingPunct="0">
              <a:buNone/>
            </a:pPr>
            <a:endParaRPr lang="en-GB" altLang="zh-CN" sz="1800" dirty="0" smtClean="0"/>
          </a:p>
          <a:p>
            <a:pPr lvl="1"/>
            <a:endParaRPr lang="en-US" altLang="zh-CN" sz="1800" dirty="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a:t>
            </a:r>
            <a:r>
              <a:rPr lang="en-US" altLang="zh-CN" sz="3600" b="1" dirty="0" smtClean="0"/>
              <a:t>CR work split</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3759052519"/>
              </p:ext>
            </p:extLst>
          </p:nvPr>
        </p:nvGraphicFramePr>
        <p:xfrm>
          <a:off x="2237338" y="788845"/>
          <a:ext cx="7058348" cy="5877696"/>
        </p:xfrm>
        <a:graphic>
          <a:graphicData uri="http://schemas.openxmlformats.org/drawingml/2006/table">
            <a:tbl>
              <a:tblPr firstRow="1" firstCol="1" bandRow="1"/>
              <a:tblGrid>
                <a:gridCol w="1042180"/>
                <a:gridCol w="1016892"/>
                <a:gridCol w="920395"/>
                <a:gridCol w="1427508"/>
                <a:gridCol w="1427508"/>
                <a:gridCol w="1223865"/>
              </a:tblGrid>
              <a:tr h="226064">
                <a:tc>
                  <a:txBody>
                    <a:bodyPr/>
                    <a:lstStyle/>
                    <a:p>
                      <a:pPr algn="ctr" fontAlgn="base" hangingPunct="0">
                        <a:spcAft>
                          <a:spcPts val="900"/>
                        </a:spcAft>
                      </a:pPr>
                      <a:r>
                        <a:rPr lang="zh-CN" sz="500" b="1" dirty="0">
                          <a:effectLst/>
                          <a:latin typeface="Times New Roman" panose="02020603050405020304" pitchFamily="18" charset="0"/>
                          <a:ea typeface="宋体" panose="02010600030101010101" pitchFamily="2" charset="-122"/>
                        </a:rPr>
                        <a:t>Specifacation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zh-CN" sz="500" b="1">
                          <a:effectLst/>
                          <a:latin typeface="Times New Roman" panose="02020603050405020304" pitchFamily="18" charset="0"/>
                          <a:ea typeface="宋体" panose="02010600030101010101" pitchFamily="2" charset="-122"/>
                        </a:rPr>
                        <a:t>Requirements title</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zh-CN" sz="500" b="1">
                          <a:effectLst/>
                          <a:latin typeface="Times New Roman" panose="02020603050405020304" pitchFamily="18" charset="0"/>
                          <a:ea typeface="宋体" panose="02010600030101010101" pitchFamily="2" charset="-122"/>
                        </a:rPr>
                        <a:t>CR Specifacation</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zh-CN" sz="500" b="1">
                          <a:effectLst/>
                          <a:latin typeface="Times New Roman" panose="02020603050405020304" pitchFamily="18" charset="0"/>
                          <a:ea typeface="宋体" panose="02010600030101010101" pitchFamily="2" charset="-122"/>
                        </a:rPr>
                        <a:t>Frequency range</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en-GB" sz="500" b="1">
                          <a:effectLst/>
                          <a:latin typeface="Times New Roman" panose="02020603050405020304" pitchFamily="18" charset="0"/>
                          <a:ea typeface="宋体" panose="02010600030101010101" pitchFamily="2" charset="-122"/>
                        </a:rPr>
                        <a:t>CR work</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en-GB" sz="500" b="1">
                          <a:effectLst/>
                          <a:latin typeface="Times New Roman" panose="02020603050405020304" pitchFamily="18" charset="0"/>
                          <a:ea typeface="宋体" panose="02010600030101010101" pitchFamily="2" charset="-122"/>
                        </a:rPr>
                        <a:t>CR Responsibility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rowSpan="26">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BS demodulation (38.104/38.</a:t>
                      </a:r>
                      <a:r>
                        <a:rPr lang="en-US" sz="600">
                          <a:effectLst/>
                          <a:latin typeface="Times New Roman" panose="02020603050405020304" pitchFamily="18" charset="0"/>
                          <a:ea typeface="宋体" panose="02010600030101010101" pitchFamily="2" charset="-122"/>
                        </a:rPr>
                        <a:t>141-1/38.141-2)</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FRC for all test cases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38.104</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Nokia</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rowSpan="2">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FRC</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Huawei, HiSilicon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rowSpan="3">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zh-CN" sz="500">
                          <a:effectLst/>
                          <a:highlight>
                            <a:srgbClr val="FFFF00"/>
                          </a:highlight>
                          <a:latin typeface="Times New Roman" panose="02020603050405020304" pitchFamily="18" charset="0"/>
                          <a:ea typeface="宋体" panose="02010600030101010101" pitchFamily="2" charset="-122"/>
                        </a:rPr>
                        <a:t>38.104?</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N/A</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Nokia</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N/A</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altLang="zh-CN" sz="500" dirty="0" smtClean="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N/A</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methodology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0">
                        <a:lnSpc>
                          <a:spcPct val="100000"/>
                        </a:lnSpc>
                        <a:spcBef>
                          <a:spcPts val="0"/>
                        </a:spcBef>
                        <a:spcAft>
                          <a:spcPts val="900"/>
                        </a:spcAft>
                        <a:buClrTx/>
                        <a:buSzTx/>
                        <a:buFontTx/>
                        <a:buNone/>
                        <a:tabLst/>
                        <a:defRPr/>
                      </a:pPr>
                      <a:r>
                        <a:rPr lang="en-GB" altLang="zh-CN" sz="500" dirty="0" smtClean="0">
                          <a:effectLst/>
                          <a:latin typeface="Times New Roman" panose="02020603050405020304" pitchFamily="18" charset="0"/>
                          <a:ea typeface="+mn-ea"/>
                        </a:rPr>
                        <a:t>Nokia</a:t>
                      </a:r>
                      <a:r>
                        <a:rPr lang="en-US" altLang="zh-CN" sz="500" dirty="0" smtClean="0">
                          <a:effectLst/>
                          <a:latin typeface="Times New Roman" panose="02020603050405020304" pitchFamily="18" charset="0"/>
                          <a:ea typeface="宋体" panose="02010600030101010101" pitchFamily="2" charset="-122"/>
                        </a:rPr>
                        <a:t>/Huawei,</a:t>
                      </a:r>
                      <a:r>
                        <a:rPr lang="en-US" altLang="zh-CN" sz="500" baseline="0" dirty="0" smtClean="0">
                          <a:effectLst/>
                          <a:latin typeface="Times New Roman" panose="02020603050405020304" pitchFamily="18" charset="0"/>
                          <a:ea typeface="宋体" panose="02010600030101010101" pitchFamily="2" charset="-122"/>
                        </a:rPr>
                        <a:t> </a:t>
                      </a:r>
                      <a:r>
                        <a:rPr lang="en-US" altLang="zh-CN" sz="500" baseline="0" dirty="0" err="1" smtClean="0">
                          <a:effectLst/>
                          <a:latin typeface="Times New Roman" panose="02020603050405020304" pitchFamily="18" charset="0"/>
                          <a:ea typeface="宋体" panose="02010600030101010101" pitchFamily="2" charset="-122"/>
                        </a:rPr>
                        <a:t>HiSilicon</a:t>
                      </a:r>
                      <a:endParaRPr lang="zh-CN" altLang="zh-CN" sz="500" dirty="0" smtClean="0">
                        <a:effectLst/>
                        <a:latin typeface="Times New Roman" panose="02020603050405020304" pitchFamily="18" charset="0"/>
                        <a:ea typeface="+mn-ea"/>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rowSpan="3">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applicability for all test cases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Huawei, HiSilicon</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rowSpan="2">
                  <a:txBody>
                    <a:bodyPr/>
                    <a:lstStyle/>
                    <a:p>
                      <a:pPr algn="ct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Test applicability</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Ericsson</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rowSpan="5">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Requirements for PUSCH with ultra-low BLER target (10</a:t>
                      </a:r>
                      <a:r>
                        <a:rPr lang="en-GB" sz="500" baseline="30000" dirty="0">
                          <a:effectLst/>
                          <a:latin typeface="Times New Roman" panose="02020603050405020304" pitchFamily="18" charset="0"/>
                          <a:ea typeface="宋体" panose="02010600030101010101" pitchFamily="2" charset="-122"/>
                        </a:rPr>
                        <a:t>-5</a:t>
                      </a:r>
                      <a:r>
                        <a:rPr lang="en-GB" sz="500" dirty="0">
                          <a:effectLst/>
                          <a:latin typeface="Times New Roman" panose="02020603050405020304" pitchFamily="18" charset="0"/>
                          <a:ea typeface="宋体" panose="02010600030101010101" pitchFamily="2" charset="-122"/>
                        </a:rPr>
                        <a:t>)</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38.104</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Nokia</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Ericsson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rowSpan="5">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 for PUSCH with aggregation factor configured</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38.104</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Huawei, HiSilicon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Huawei, HiSilicon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Requirements / Measurement of Performance requirements Annex C.3</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0">
                        <a:lnSpc>
                          <a:spcPct val="100000"/>
                        </a:lnSpc>
                        <a:spcBef>
                          <a:spcPts val="0"/>
                        </a:spcBef>
                        <a:spcAft>
                          <a:spcPts val="900"/>
                        </a:spcAft>
                        <a:buClrTx/>
                        <a:buSzTx/>
                        <a:buFontTx/>
                        <a:buNone/>
                        <a:tabLst/>
                        <a:defRPr/>
                      </a:pPr>
                      <a:r>
                        <a:rPr lang="en-GB" altLang="zh-CN" sz="500" dirty="0" smtClean="0">
                          <a:effectLst/>
                          <a:latin typeface="Times New Roman" panose="02020603050405020304" pitchFamily="18" charset="0"/>
                          <a:ea typeface="+mn-ea"/>
                        </a:rPr>
                        <a:t>DoCoMo</a:t>
                      </a:r>
                      <a:endParaRPr lang="zh-CN" altLang="zh-CN" sz="500" dirty="0" smtClean="0">
                        <a:effectLst/>
                        <a:latin typeface="Times New Roman" panose="02020603050405020304" pitchFamily="18" charset="0"/>
                        <a:ea typeface="+mn-ea"/>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dirty="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rowSpan="5">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 for PUSCH for mapping Type B with low number of symbols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38.104</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Nokia</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dirty="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Requirements/Measurement of Performance requirements Annex C.3 / Measurement system set-up Annex D</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dirty="0">
                          <a:effectLst/>
                          <a:latin typeface="Times New Roman" panose="02020603050405020304" pitchFamily="18" charset="0"/>
                          <a:ea typeface="宋体" panose="02010600030101010101" pitchFamily="2" charset="-122"/>
                        </a:rPr>
                        <a:t>Huawei, HiSilicon</a:t>
                      </a:r>
                      <a:endParaRPr lang="zh-CN" sz="500" dirty="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162">
                <a:tc vMerge="1">
                  <a:txBody>
                    <a:bodyPr/>
                    <a:lstStyle/>
                    <a:p>
                      <a:endParaRPr lang="zh-CN" altLang="en-US"/>
                    </a:p>
                  </a:txBody>
                  <a:tcPr/>
                </a:tc>
                <a:tc vMerge="1">
                  <a:txBody>
                    <a:bodyPr/>
                    <a:lstStyle/>
                    <a:p>
                      <a:endParaRPr lang="zh-CN" altLang="en-US"/>
                    </a:p>
                  </a:txBody>
                  <a:tcPr/>
                </a:tc>
                <a:tc rowSpan="2">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38.141-2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FR1</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Requirements / Measurement of Performance requirements Annex C.3</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base" latinLnBrk="0" hangingPunct="0">
                        <a:lnSpc>
                          <a:spcPct val="100000"/>
                        </a:lnSpc>
                        <a:spcBef>
                          <a:spcPts val="0"/>
                        </a:spcBef>
                        <a:spcAft>
                          <a:spcPts val="900"/>
                        </a:spcAft>
                        <a:buClrTx/>
                        <a:buSzTx/>
                        <a:buFontTx/>
                        <a:buNone/>
                        <a:tabLst/>
                        <a:defRPr/>
                      </a:pPr>
                      <a:r>
                        <a:rPr lang="en-GB" altLang="zh-CN" sz="500" dirty="0" smtClean="0">
                          <a:effectLst/>
                          <a:latin typeface="Times New Roman" panose="02020603050405020304" pitchFamily="18" charset="0"/>
                          <a:ea typeface="+mn-ea"/>
                        </a:rPr>
                        <a:t>DoCoMo</a:t>
                      </a:r>
                      <a:endParaRPr lang="zh-CN" altLang="zh-CN" sz="500" dirty="0" smtClean="0">
                        <a:effectLst/>
                        <a:latin typeface="Times New Roman" panose="02020603050405020304" pitchFamily="18" charset="0"/>
                        <a:ea typeface="+mn-ea"/>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0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fontAlgn="base" hangingPunct="0">
                        <a:spcAft>
                          <a:spcPts val="900"/>
                        </a:spcAft>
                      </a:pPr>
                      <a:r>
                        <a:rPr lang="zh-CN" sz="500">
                          <a:effectLst/>
                          <a:latin typeface="Times New Roman" panose="02020603050405020304" pitchFamily="18" charset="0"/>
                          <a:ea typeface="宋体" panose="02010600030101010101" pitchFamily="2" charset="-122"/>
                        </a:rPr>
                        <a:t>FR2</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GB" sz="500">
                          <a:effectLst/>
                          <a:latin typeface="Times New Roman" panose="02020603050405020304" pitchFamily="18" charset="0"/>
                          <a:ea typeface="宋体" panose="02010600030101010101" pitchFamily="2" charset="-122"/>
                        </a:rPr>
                        <a:t>FFS</a:t>
                      </a:r>
                      <a:endParaRPr lang="zh-CN" sz="500">
                        <a:effectLst/>
                        <a:latin typeface="Times New Roman" panose="02020603050405020304" pitchFamily="18" charset="0"/>
                        <a:ea typeface="宋体" panose="02010600030101010101" pitchFamily="2" charset="-122"/>
                      </a:endParaRP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zh-CN" sz="500" dirty="0">
                          <a:effectLst/>
                          <a:latin typeface="Times New Roman" panose="02020603050405020304" pitchFamily="18" charset="0"/>
                          <a:ea typeface="宋体" panose="02010600030101010101" pitchFamily="2" charset="-122"/>
                        </a:rPr>
                        <a:t>FFS</a:t>
                      </a:r>
                    </a:p>
                  </a:txBody>
                  <a:tcPr marL="37656" marR="376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553636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9669" y="242371"/>
            <a:ext cx="11473132" cy="862642"/>
          </a:xfrm>
        </p:spPr>
        <p:txBody>
          <a:bodyPr>
            <a:normAutofit/>
          </a:bodyPr>
          <a:lstStyle/>
          <a:p>
            <a:pPr marL="685800" lvl="2" algn="ctr" hangingPunct="0">
              <a:lnSpc>
                <a:spcPct val="100000"/>
              </a:lnSpc>
              <a:spcBef>
                <a:spcPts val="1000"/>
              </a:spcBef>
            </a:pPr>
            <a:r>
              <a:rPr lang="en-US" altLang="zh-CN" sz="3600" dirty="0" smtClean="0"/>
              <a:t>Background</a:t>
            </a:r>
          </a:p>
        </p:txBody>
      </p:sp>
      <p:sp>
        <p:nvSpPr>
          <p:cNvPr id="5" name="内容占位符 4"/>
          <p:cNvSpPr>
            <a:spLocks noGrp="1"/>
          </p:cNvSpPr>
          <p:nvPr>
            <p:ph idx="1"/>
          </p:nvPr>
        </p:nvSpPr>
        <p:spPr/>
        <p:txBody>
          <a:bodyPr/>
          <a:lstStyle/>
          <a:p>
            <a:r>
              <a:rPr lang="en-US" altLang="zh-CN" dirty="0" smtClean="0"/>
              <a:t>The following WFs were approved:</a:t>
            </a:r>
          </a:p>
          <a:p>
            <a:pPr lvl="1">
              <a:buFont typeface="Calibri" panose="020F0502020204030204" pitchFamily="34" charset="0"/>
              <a:buChar char="̶"/>
            </a:pPr>
            <a:r>
              <a:rPr lang="en-US" altLang="zh-CN" dirty="0" smtClean="0"/>
              <a:t>R4-1915913: Way forward on NR URLLC demodulation and CSI requirements, RAN4 #93</a:t>
            </a:r>
          </a:p>
          <a:p>
            <a:pPr lvl="1">
              <a:buFont typeface="Calibri" panose="020F0502020204030204" pitchFamily="34" charset="0"/>
              <a:buChar char="̶"/>
            </a:pPr>
            <a:r>
              <a:rPr lang="en-US" altLang="zh-CN" dirty="0" smtClean="0"/>
              <a:t>R4-2002429</a:t>
            </a:r>
            <a:r>
              <a:rPr lang="en-US" altLang="zh-CN" dirty="0"/>
              <a:t>: Way forward for NR  BS URLLC performance </a:t>
            </a:r>
            <a:r>
              <a:rPr lang="en-US" altLang="zh-CN" dirty="0" smtClean="0"/>
              <a:t>requirements,  RAN4 #94-e</a:t>
            </a:r>
          </a:p>
          <a:p>
            <a:pPr lvl="1">
              <a:buFont typeface="Calibri" panose="020F0502020204030204" pitchFamily="34" charset="0"/>
              <a:buChar char="̶"/>
            </a:pPr>
            <a:r>
              <a:rPr lang="en-US" altLang="zh-CN" dirty="0" smtClean="0"/>
              <a:t>R4-2005528: </a:t>
            </a:r>
            <a:r>
              <a:rPr lang="en-US" altLang="zh-CN" dirty="0"/>
              <a:t>Way forward for NR  BS URLLC performance requirements,  RAN4 #</a:t>
            </a:r>
            <a:r>
              <a:rPr lang="en-US" altLang="zh-CN" dirty="0" smtClean="0"/>
              <a:t>94bis-e</a:t>
            </a:r>
            <a:endParaRPr lang="en-US" altLang="zh-CN" dirty="0"/>
          </a:p>
          <a:p>
            <a:pPr marL="457200" lvl="1" indent="0">
              <a:buNone/>
            </a:pPr>
            <a:endParaRPr lang="en-US" altLang="zh-CN" dirty="0"/>
          </a:p>
          <a:p>
            <a:endParaRPr lang="zh-CN" altLang="en-US" dirty="0"/>
          </a:p>
        </p:txBody>
      </p:sp>
    </p:spTree>
    <p:extLst>
      <p:ext uri="{BB962C8B-B14F-4D97-AF65-F5344CB8AC3E}">
        <p14:creationId xmlns:p14="http://schemas.microsoft.com/office/powerpoint/2010/main" val="1713247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80303"/>
            <a:ext cx="10515600" cy="5196660"/>
          </a:xfrm>
        </p:spPr>
        <p:txBody>
          <a:bodyPr/>
          <a:lstStyle/>
          <a:p>
            <a:r>
              <a:rPr lang="en-US" altLang="zh-CN" sz="2400" kern="0" dirty="0" smtClean="0">
                <a:highlight>
                  <a:srgbClr val="00FF00"/>
                </a:highlight>
                <a:latin typeface="Times New Roman" panose="02020603050405020304" pitchFamily="18" charset="0"/>
              </a:rPr>
              <a:t>Agreements:</a:t>
            </a:r>
          </a:p>
          <a:p>
            <a:pPr lvl="1">
              <a:buFont typeface="Calibri" panose="020F0502020204030204" pitchFamily="34" charset="0"/>
              <a:buChar char="̶"/>
            </a:pPr>
            <a:r>
              <a:rPr lang="en-GB" altLang="zh-CN" sz="1800" dirty="0" smtClean="0"/>
              <a:t>SCS/CBW</a:t>
            </a:r>
            <a:r>
              <a:rPr lang="en-US" altLang="zh-CN" sz="1800" dirty="0" smtClean="0"/>
              <a:t>: </a:t>
            </a:r>
            <a:r>
              <a:rPr lang="en-GB" altLang="zh-CN" sz="1800" dirty="0" smtClean="0"/>
              <a:t>15 </a:t>
            </a:r>
            <a:r>
              <a:rPr lang="en-GB" altLang="zh-CN" sz="1800" dirty="0"/>
              <a:t>KHz for 5/10 MHz, 30 KHz for 10/40 MHz with test applicability rule</a:t>
            </a:r>
            <a:r>
              <a:rPr lang="en-GB" altLang="zh-CN" sz="1800" dirty="0" smtClean="0"/>
              <a:t>.</a:t>
            </a:r>
          </a:p>
          <a:p>
            <a:pPr lvl="1">
              <a:buFont typeface="Calibri" panose="020F0502020204030204" pitchFamily="34" charset="0"/>
              <a:buChar char="̶"/>
            </a:pPr>
            <a:r>
              <a:rPr lang="en-GB" altLang="zh-CN" sz="1800" dirty="0"/>
              <a:t>Whether to define requirements for FR2</a:t>
            </a:r>
            <a:r>
              <a:rPr lang="zh-CN" altLang="en-US" sz="1800" dirty="0"/>
              <a:t>：</a:t>
            </a:r>
            <a:r>
              <a:rPr lang="en-GB" altLang="zh-CN" sz="1800" dirty="0"/>
              <a:t>Yes with test applicability rule. </a:t>
            </a:r>
            <a:endParaRPr lang="zh-CN" altLang="zh-CN" sz="1800" dirty="0"/>
          </a:p>
          <a:p>
            <a:pPr lvl="3">
              <a:buFont typeface="Wingdings" panose="05000000000000000000" pitchFamily="2" charset="2"/>
              <a:buChar char="Ø"/>
            </a:pPr>
            <a:r>
              <a:rPr lang="en-GB" altLang="zh-CN" sz="1400" dirty="0"/>
              <a:t>3a: The performance requirements are only applicable for BS only supporting FR2 or supporting both FR1 and FR2</a:t>
            </a:r>
            <a:endParaRPr lang="en-GB" altLang="zh-CN" sz="1800" dirty="0" smtClean="0"/>
          </a:p>
          <a:p>
            <a:pPr marL="457200" lvl="1" indent="0">
              <a:buNone/>
            </a:pPr>
            <a:endParaRPr lang="en-GB" altLang="zh-CN" sz="1800" dirty="0"/>
          </a:p>
          <a:p>
            <a:endParaRPr lang="en-US" altLang="zh-CN" sz="2400" kern="0" dirty="0" smtClean="0">
              <a:highlight>
                <a:srgbClr val="00FF00"/>
              </a:highlight>
              <a:latin typeface="Times New Roman" panose="02020603050405020304" pitchFamily="18" charset="0"/>
            </a:endParaRPr>
          </a:p>
          <a:p>
            <a:pPr marL="457200" lvl="1" indent="0">
              <a:buNone/>
            </a:pPr>
            <a:endParaRPr lang="zh-CN" altLang="en-US" dirty="0"/>
          </a:p>
        </p:txBody>
      </p:sp>
      <p:sp>
        <p:nvSpPr>
          <p:cNvPr id="5" name="标题 1"/>
          <p:cNvSpPr txBox="1">
            <a:spLocks/>
          </p:cNvSpPr>
          <p:nvPr/>
        </p:nvSpPr>
        <p:spPr>
          <a:xfrm>
            <a:off x="359434" y="117661"/>
            <a:ext cx="11473132" cy="8626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800" b="1" dirty="0" smtClean="0"/>
              <a:t>PUSCH demodulation requirements for high reliability with higher BLER and/or confidence level:</a:t>
            </a:r>
            <a:endParaRPr lang="zh-CN" altLang="en-US" sz="2800" dirty="0"/>
          </a:p>
        </p:txBody>
      </p:sp>
    </p:spTree>
    <p:extLst>
      <p:ext uri="{BB962C8B-B14F-4D97-AF65-F5344CB8AC3E}">
        <p14:creationId xmlns:p14="http://schemas.microsoft.com/office/powerpoint/2010/main" val="41659092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sz="2800" b="1" dirty="0"/>
              <a:t>PUSCH demodulation requirements for high reliability with higher BLER and/or confidence level:</a:t>
            </a:r>
            <a:endParaRPr lang="zh-CN" altLang="en-US" sz="2800" dirty="0"/>
          </a:p>
        </p:txBody>
      </p:sp>
      <p:sp>
        <p:nvSpPr>
          <p:cNvPr id="3" name="内容占位符 2"/>
          <p:cNvSpPr>
            <a:spLocks noGrp="1"/>
          </p:cNvSpPr>
          <p:nvPr>
            <p:ph idx="1"/>
          </p:nvPr>
        </p:nvSpPr>
        <p:spPr>
          <a:xfrm>
            <a:off x="327804" y="1145059"/>
            <a:ext cx="11473132" cy="5445522"/>
          </a:xfrm>
        </p:spPr>
        <p:txBody>
          <a:bodyPr>
            <a:noAutofit/>
          </a:bodyPr>
          <a:lstStyle/>
          <a:p>
            <a:r>
              <a:rPr lang="en-GB" altLang="zh-CN" sz="1600" b="1" u="sng" dirty="0" smtClean="0"/>
              <a:t>PUSCH aggregation </a:t>
            </a:r>
            <a:r>
              <a:rPr lang="en-GB" altLang="zh-CN" sz="1600" b="1" u="sng" dirty="0"/>
              <a:t>factor for 15 kHz </a:t>
            </a:r>
            <a:r>
              <a:rPr lang="en-GB" altLang="zh-CN" sz="1600" b="1" u="sng" dirty="0" smtClean="0"/>
              <a:t>SCS:</a:t>
            </a:r>
            <a:endParaRPr lang="zh-CN" altLang="zh-CN" sz="1600" dirty="0"/>
          </a:p>
          <a:p>
            <a:pPr lvl="2"/>
            <a:r>
              <a:rPr lang="en-GB" altLang="zh-CN" sz="1600" dirty="0"/>
              <a:t>Option 1: No requirement for 15 kHz SCS.</a:t>
            </a:r>
            <a:endParaRPr lang="zh-CN" altLang="zh-CN" sz="1600" dirty="0"/>
          </a:p>
          <a:p>
            <a:pPr lvl="2"/>
            <a:r>
              <a:rPr lang="en-GB" altLang="zh-CN" sz="1600" dirty="0"/>
              <a:t>Option 2: Only configure n2 for FDD and no requirement for TDD. </a:t>
            </a:r>
            <a:endParaRPr lang="en-GB" altLang="zh-CN" sz="1600" dirty="0" smtClean="0"/>
          </a:p>
          <a:p>
            <a:pPr lvl="2"/>
            <a:r>
              <a:rPr lang="en-GB" altLang="zh-CN" sz="1600" dirty="0"/>
              <a:t>Option 3: Configure n2 for FDD and n8 for TDD with </a:t>
            </a:r>
            <a:r>
              <a:rPr lang="en-GB" altLang="zh-CN" sz="1600" dirty="0" smtClean="0"/>
              <a:t>note.</a:t>
            </a:r>
            <a:endParaRPr lang="zh-CN" altLang="zh-CN" sz="1600" dirty="0"/>
          </a:p>
          <a:p>
            <a:pPr lvl="3">
              <a:buFont typeface="Wingdings" panose="05000000000000000000" pitchFamily="2" charset="2"/>
              <a:buChar char="Ø"/>
            </a:pPr>
            <a:r>
              <a:rPr lang="en-GB" altLang="zh-CN" sz="1400" dirty="0"/>
              <a:t>Note: The intention of this configuration is to have two effective transmissions of the transport block. To achieve this for the standard TDD pattern captured in this table, a value of n8 is necessary, while for FDD a value of n2 is necessary.</a:t>
            </a:r>
            <a:endParaRPr lang="zh-CN" altLang="zh-CN" sz="1400" dirty="0"/>
          </a:p>
          <a:p>
            <a:pPr marL="914400" lvl="2" indent="0">
              <a:buNone/>
            </a:pPr>
            <a:endParaRPr lang="zh-CN" altLang="zh-CN" sz="1600" dirty="0" smtClean="0"/>
          </a:p>
          <a:p>
            <a:pPr marL="914400" lvl="2" indent="0">
              <a:buNone/>
            </a:pPr>
            <a:endParaRPr lang="en-US" altLang="zh-CN" sz="1600" dirty="0" smtClean="0"/>
          </a:p>
          <a:p>
            <a:r>
              <a:rPr lang="en-GB" altLang="zh-CN" sz="1600" b="1" u="sng" dirty="0" smtClean="0"/>
              <a:t>Whether </a:t>
            </a:r>
            <a:r>
              <a:rPr lang="en-GB" altLang="zh-CN" sz="1600" b="1" u="sng" dirty="0"/>
              <a:t>to clarify the safety statement</a:t>
            </a:r>
            <a:endParaRPr lang="zh-CN" altLang="zh-CN" sz="1600" b="1" u="sng" dirty="0"/>
          </a:p>
          <a:p>
            <a:pPr lvl="1"/>
            <a:r>
              <a:rPr lang="en-GB" altLang="zh-CN" sz="1600" dirty="0" smtClean="0"/>
              <a:t>Option </a:t>
            </a:r>
            <a:r>
              <a:rPr lang="en-GB" altLang="zh-CN" sz="1600" dirty="0"/>
              <a:t>1: </a:t>
            </a:r>
            <a:r>
              <a:rPr lang="en-GB" altLang="zh-CN" sz="1600" dirty="0" smtClean="0"/>
              <a:t>No </a:t>
            </a:r>
            <a:r>
              <a:rPr lang="en-GB" altLang="zh-CN" sz="1600" dirty="0"/>
              <a:t>need to specify any safety statements in specification</a:t>
            </a:r>
            <a:endParaRPr lang="zh-CN" altLang="zh-CN" sz="1600" dirty="0" smtClean="0"/>
          </a:p>
          <a:p>
            <a:pPr lvl="1"/>
            <a:r>
              <a:rPr lang="en-GB" altLang="zh-CN" sz="1600" dirty="0" smtClean="0"/>
              <a:t>Option 2: Yes</a:t>
            </a:r>
            <a:endParaRPr lang="zh-CN" altLang="zh-CN" sz="1600" dirty="0" smtClean="0"/>
          </a:p>
          <a:p>
            <a:pPr lvl="2"/>
            <a:r>
              <a:rPr lang="en-GB" altLang="zh-CN" sz="1600" dirty="0" smtClean="0"/>
              <a:t>Option 1a: Since </a:t>
            </a:r>
            <a:r>
              <a:rPr lang="en-GB" altLang="zh-CN" sz="1600" dirty="0"/>
              <a:t>the URLLC features of 5G NR will potentially be used in safety critical applications, the ultimately chosen statistical testing methodology for testing of these features must be verified by an independent body of experts/statisticians, before requirements and test can be used as basis for safety critical implementations. All statistical analysis and discussions provided in this meeting are to be taken as a best effort and is not to be taken as due </a:t>
            </a:r>
            <a:r>
              <a:rPr lang="en-GB" altLang="zh-CN" sz="1600" dirty="0" smtClean="0"/>
              <a:t>diligence</a:t>
            </a:r>
          </a:p>
          <a:p>
            <a:pPr lvl="2"/>
            <a:r>
              <a:rPr lang="en-GB" altLang="zh-CN" sz="1600" dirty="0"/>
              <a:t>Option 1b: If the URLLC features of 5G NR would be used in safety or mission critical applications, the ultimately chosen statistical testing methodology for testing of these features must be verified by an independent body of experts/statisticians. It is also important to bear in mind that the demodulation requirements do not take account of all aspects of system operation (for example RF, transmitter, internal interfaces, higher layer protocol software etc.).</a:t>
            </a:r>
          </a:p>
        </p:txBody>
      </p:sp>
    </p:spTree>
    <p:extLst>
      <p:ext uri="{BB962C8B-B14F-4D97-AF65-F5344CB8AC3E}">
        <p14:creationId xmlns:p14="http://schemas.microsoft.com/office/powerpoint/2010/main" val="15452111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65902"/>
            <a:ext cx="11473132" cy="1005016"/>
          </a:xfrm>
        </p:spPr>
        <p:txBody>
          <a:bodyPr>
            <a:normAutofit/>
          </a:bodyPr>
          <a:lstStyle/>
          <a:p>
            <a:r>
              <a:rPr lang="en-US" altLang="zh-CN" sz="2800" b="1" dirty="0"/>
              <a:t>PUSCH demodulation requirements for high reliability with higher BLER and/or confidence level:</a:t>
            </a:r>
            <a:endParaRPr lang="zh-CN" altLang="en-US" sz="2800" dirty="0"/>
          </a:p>
        </p:txBody>
      </p:sp>
      <p:sp>
        <p:nvSpPr>
          <p:cNvPr id="3" name="内容占位符 2"/>
          <p:cNvSpPr>
            <a:spLocks noGrp="1"/>
          </p:cNvSpPr>
          <p:nvPr>
            <p:ph idx="1"/>
          </p:nvPr>
        </p:nvSpPr>
        <p:spPr>
          <a:xfrm>
            <a:off x="327804" y="1186249"/>
            <a:ext cx="11473132" cy="5404332"/>
          </a:xfrm>
        </p:spPr>
        <p:txBody>
          <a:bodyPr>
            <a:noAutofit/>
          </a:bodyPr>
          <a:lstStyle/>
          <a:p>
            <a:r>
              <a:rPr lang="en-GB" altLang="zh-CN" sz="1600" b="1" u="sng" dirty="0" smtClean="0"/>
              <a:t>Test applicability rule for FR1 and FR2 if BS declare to support both FR1 and FR2:</a:t>
            </a:r>
            <a:endParaRPr lang="zh-CN" altLang="zh-CN" sz="1600" dirty="0" smtClean="0"/>
          </a:p>
          <a:p>
            <a:pPr lvl="1"/>
            <a:r>
              <a:rPr lang="en-GB" altLang="zh-CN" sz="1600" dirty="0" smtClean="0"/>
              <a:t>Option </a:t>
            </a:r>
            <a:r>
              <a:rPr lang="en-GB" altLang="zh-CN" sz="1600" dirty="0"/>
              <a:t>1: Tests shall be done for either FR1 or FR2</a:t>
            </a:r>
            <a:endParaRPr lang="zh-CN" altLang="zh-CN" sz="1600" dirty="0"/>
          </a:p>
          <a:p>
            <a:pPr lvl="1"/>
            <a:r>
              <a:rPr lang="en-GB" altLang="zh-CN" sz="1600" dirty="0"/>
              <a:t>Option 2: Tests shall be done for both , and only 1 SCS will be tested for each frequency band with test applicability rule. </a:t>
            </a:r>
            <a:endParaRPr lang="en-GB" altLang="zh-CN" sz="1600" dirty="0" smtClean="0"/>
          </a:p>
          <a:p>
            <a:pPr lvl="1"/>
            <a:r>
              <a:rPr lang="en-GB" altLang="zh-CN" sz="1600" dirty="0"/>
              <a:t>Option 3: Tests shall be done for both, all supported SCS will be tested for FR1 and only 1 SCS need to be tested for FR2.</a:t>
            </a:r>
            <a:endParaRPr lang="zh-CN" altLang="zh-CN" sz="1600" dirty="0"/>
          </a:p>
          <a:p>
            <a:r>
              <a:rPr lang="en-GB" altLang="zh-CN" sz="1600" b="1" u="sng" dirty="0" smtClean="0"/>
              <a:t>SCS/BW </a:t>
            </a:r>
            <a:r>
              <a:rPr lang="en-GB" altLang="zh-CN" sz="1600" b="1" u="sng" dirty="0"/>
              <a:t>for FR2 (only if FR2 is defined)</a:t>
            </a:r>
            <a:endParaRPr lang="zh-CN" altLang="zh-CN" sz="1600" dirty="0"/>
          </a:p>
          <a:p>
            <a:pPr lvl="1"/>
            <a:r>
              <a:rPr lang="en-GB" altLang="zh-CN" sz="1600" dirty="0" smtClean="0"/>
              <a:t>60 </a:t>
            </a:r>
            <a:r>
              <a:rPr lang="en-GB" altLang="zh-CN" sz="1600" dirty="0"/>
              <a:t>KHz:</a:t>
            </a:r>
            <a:endParaRPr lang="zh-CN" altLang="zh-CN" sz="1600" dirty="0"/>
          </a:p>
          <a:p>
            <a:pPr lvl="2"/>
            <a:r>
              <a:rPr lang="en-GB" altLang="zh-CN" sz="1600" dirty="0"/>
              <a:t>Option 1: 50 MHz </a:t>
            </a:r>
            <a:endParaRPr lang="zh-CN" altLang="zh-CN" sz="1600" dirty="0"/>
          </a:p>
          <a:p>
            <a:pPr lvl="2"/>
            <a:r>
              <a:rPr lang="en-GB" altLang="zh-CN" sz="1600" dirty="0"/>
              <a:t>Option 2: 50 MHz and 100 MHz </a:t>
            </a:r>
            <a:endParaRPr lang="zh-CN" altLang="zh-CN" sz="1600" dirty="0"/>
          </a:p>
          <a:p>
            <a:pPr lvl="1"/>
            <a:r>
              <a:rPr lang="en-GB" altLang="zh-CN" sz="1600" dirty="0"/>
              <a:t>120 KHz</a:t>
            </a:r>
            <a:endParaRPr lang="zh-CN" altLang="zh-CN" sz="1600" dirty="0"/>
          </a:p>
          <a:p>
            <a:pPr lvl="2"/>
            <a:r>
              <a:rPr lang="en-GB" altLang="zh-CN" sz="1600" dirty="0"/>
              <a:t>Option 1: 100 MHz </a:t>
            </a:r>
            <a:endParaRPr lang="zh-CN" altLang="zh-CN" sz="1600" dirty="0"/>
          </a:p>
          <a:p>
            <a:pPr lvl="2"/>
            <a:r>
              <a:rPr lang="en-GB" altLang="zh-CN" sz="1600" dirty="0"/>
              <a:t>Option 2: 50 MHz and </a:t>
            </a:r>
            <a:r>
              <a:rPr lang="en-GB" altLang="zh-CN" sz="1600" dirty="0" smtClean="0"/>
              <a:t>100 </a:t>
            </a:r>
            <a:r>
              <a:rPr lang="en-GB" altLang="zh-CN" sz="1600" dirty="0"/>
              <a:t>MHz </a:t>
            </a:r>
            <a:endParaRPr lang="zh-CN" altLang="zh-CN" sz="1600" dirty="0"/>
          </a:p>
          <a:p>
            <a:pPr lvl="3"/>
            <a:endParaRPr lang="zh-CN" altLang="zh-CN" dirty="0"/>
          </a:p>
        </p:txBody>
      </p:sp>
    </p:spTree>
    <p:extLst>
      <p:ext uri="{BB962C8B-B14F-4D97-AF65-F5344CB8AC3E}">
        <p14:creationId xmlns:p14="http://schemas.microsoft.com/office/powerpoint/2010/main" val="1841641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4753" y="110169"/>
            <a:ext cx="11473132" cy="862642"/>
          </a:xfrm>
        </p:spPr>
        <p:txBody>
          <a:bodyPr>
            <a:normAutofit/>
          </a:bodyPr>
          <a:lstStyle/>
          <a:p>
            <a:r>
              <a:rPr lang="en-US" altLang="zh-CN" sz="2800" b="1" dirty="0" smtClean="0"/>
              <a:t>Simulation assumptions for PUSCH demodulation </a:t>
            </a:r>
            <a:r>
              <a:rPr lang="en-US" altLang="zh-CN" sz="2800" b="1" dirty="0"/>
              <a:t>requirements for high reliability with higher BLER and/or confidence </a:t>
            </a:r>
            <a:r>
              <a:rPr lang="en-US" altLang="zh-CN" sz="2800" b="1" dirty="0" smtClean="0"/>
              <a:t>level</a:t>
            </a:r>
            <a:r>
              <a:rPr lang="en-US" altLang="zh-CN" sz="2800" b="1" dirty="0"/>
              <a:t> </a:t>
            </a:r>
            <a:r>
              <a:rPr lang="en-US" altLang="zh-CN" sz="2800" b="1" dirty="0" smtClean="0"/>
              <a:t>for FR1</a:t>
            </a:r>
            <a:endParaRPr lang="zh-CN"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val="3787159288"/>
              </p:ext>
            </p:extLst>
          </p:nvPr>
        </p:nvGraphicFramePr>
        <p:xfrm>
          <a:off x="1543479" y="1174132"/>
          <a:ext cx="8648241" cy="5322838"/>
        </p:xfrm>
        <a:graphic>
          <a:graphicData uri="http://schemas.openxmlformats.org/drawingml/2006/table">
            <a:tbl>
              <a:tblPr firstRow="1" firstCol="1" bandRow="1">
                <a:tableStyleId>{5940675A-B579-460E-94D1-54222C63F5DA}</a:tableStyleId>
              </a:tblPr>
              <a:tblGrid>
                <a:gridCol w="2549594"/>
                <a:gridCol w="2419014"/>
                <a:gridCol w="3679633"/>
              </a:tblGrid>
              <a:tr h="241186">
                <a:tc gridSpan="2">
                  <a:txBody>
                    <a:bodyPr/>
                    <a:lstStyle/>
                    <a:p>
                      <a:pPr algn="ctr">
                        <a:spcAft>
                          <a:spcPts val="0"/>
                        </a:spcAft>
                      </a:pPr>
                      <a:r>
                        <a:rPr lang="en-US" sz="1400" kern="100" dirty="0">
                          <a:effectLst/>
                        </a:rPr>
                        <a:t>Parameter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dirty="0">
                          <a:effectLst/>
                        </a:rPr>
                        <a:t>Value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Frequency range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a:effectLst/>
                        </a:rPr>
                        <a:t>FR1</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41186">
                <a:tc gridSpan="2">
                  <a:txBody>
                    <a:bodyPr/>
                    <a:lstStyle/>
                    <a:p>
                      <a:pPr algn="just">
                        <a:spcAft>
                          <a:spcPts val="0"/>
                        </a:spcAft>
                      </a:pPr>
                      <a:r>
                        <a:rPr lang="en-US" sz="1400" kern="100" dirty="0">
                          <a:effectLst/>
                        </a:rPr>
                        <a:t>Transform precoding</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Disabled</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dirty="0">
                          <a:effectLst/>
                        </a:rPr>
                        <a:t>Antenna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1x2, </a:t>
                      </a:r>
                      <a:r>
                        <a:rPr lang="en-US" sz="1400" kern="100" dirty="0" smtClean="0">
                          <a:effectLst/>
                        </a:rPr>
                        <a:t>ULA Low</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rowSpan="4">
                  <a:txBody>
                    <a:bodyPr/>
                    <a:lstStyle/>
                    <a:p>
                      <a:pPr algn="just">
                        <a:spcAft>
                          <a:spcPts val="0"/>
                        </a:spcAft>
                      </a:pPr>
                      <a:r>
                        <a:rPr lang="en-US" sz="1400" kern="100" dirty="0">
                          <a:effectLst/>
                        </a:rPr>
                        <a:t>PUSCH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US" sz="1400" kern="100" dirty="0">
                          <a:effectLst/>
                        </a:rPr>
                        <a:t>Mapping type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Type A and Type </a:t>
                      </a:r>
                      <a:r>
                        <a:rPr lang="en-US" sz="1400" kern="100" dirty="0" smtClean="0">
                          <a:effectLst/>
                        </a:rPr>
                        <a:t>B</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Starting symbol (S) </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vMerge="1">
                  <a:txBody>
                    <a:bodyPr/>
                    <a:lstStyle/>
                    <a:p>
                      <a:endParaRPr lang="zh-CN" altLang="en-US"/>
                    </a:p>
                  </a:txBody>
                  <a:tcPr/>
                </a:tc>
                <a:tc>
                  <a:txBody>
                    <a:bodyPr/>
                    <a:lstStyle/>
                    <a:p>
                      <a:pPr algn="just">
                        <a:spcAft>
                          <a:spcPts val="0"/>
                        </a:spcAft>
                      </a:pPr>
                      <a:r>
                        <a:rPr lang="en-US" sz="1400" kern="100" dirty="0">
                          <a:effectLst/>
                        </a:rPr>
                        <a:t>Length (L)</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vMerge="1">
                  <a:txBody>
                    <a:bodyPr/>
                    <a:lstStyle/>
                    <a:p>
                      <a:endParaRPr lang="zh-CN" altLang="en-US"/>
                    </a:p>
                  </a:txBody>
                  <a:tcPr/>
                </a:tc>
                <a:tc>
                  <a:txBody>
                    <a:bodyPr/>
                    <a:lstStyle/>
                    <a:p>
                      <a:pPr algn="l">
                        <a:spcAft>
                          <a:spcPts val="0"/>
                        </a:spcAft>
                      </a:pPr>
                      <a:r>
                        <a:rPr lang="en-US" sz="1400" kern="100" dirty="0">
                          <a:effectLst/>
                        </a:rPr>
                        <a:t>PUSCH aggregation factor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smtClean="0">
                          <a:effectLst/>
                        </a:rPr>
                        <a:t>n2 </a:t>
                      </a:r>
                      <a:r>
                        <a:rPr lang="en-US" sz="1400" kern="100" dirty="0">
                          <a:effectLst/>
                        </a:rPr>
                        <a:t>for 30 kHz SCS</a:t>
                      </a:r>
                      <a:endParaRPr lang="zh-CN" sz="1400" kern="100" dirty="0">
                        <a:effectLst/>
                      </a:endParaRPr>
                    </a:p>
                    <a:p>
                      <a:pPr algn="ctr">
                        <a:spcAft>
                          <a:spcPts val="0"/>
                        </a:spcAft>
                      </a:pPr>
                      <a:r>
                        <a:rPr lang="en-US" sz="1400" kern="100" dirty="0">
                          <a:solidFill>
                            <a:srgbClr val="FF3300"/>
                          </a:solidFill>
                          <a:effectLst/>
                        </a:rPr>
                        <a:t>FFS 15 kHz SCS</a:t>
                      </a:r>
                      <a:endParaRPr lang="zh-CN" sz="1400" kern="100" dirty="0">
                        <a:solidFill>
                          <a:srgbClr val="FF33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rowSpan="3">
                  <a:txBody>
                    <a:bodyPr/>
                    <a:lstStyle/>
                    <a:p>
                      <a:pPr algn="just">
                        <a:spcAft>
                          <a:spcPts val="0"/>
                        </a:spcAft>
                      </a:pPr>
                      <a:r>
                        <a:rPr lang="en-US" sz="1400" kern="100">
                          <a:effectLst/>
                        </a:rPr>
                        <a:t>PUSCH DMRS configuration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marL="0" algn="l" defTabSz="914400" rtl="0" eaLnBrk="1" latinLnBrk="0" hangingPunct="1">
                        <a:spcAft>
                          <a:spcPts val="0"/>
                        </a:spcAft>
                      </a:pPr>
                      <a:r>
                        <a:rPr lang="en-US" sz="1400" kern="100">
                          <a:solidFill>
                            <a:schemeClr val="tx1"/>
                          </a:solidFill>
                          <a:effectLst/>
                          <a:latin typeface="+mn-lt"/>
                          <a:ea typeface="+mn-ea"/>
                          <a:cs typeface="+mn-cs"/>
                        </a:rPr>
                        <a:t>DMRS Type</a:t>
                      </a:r>
                      <a:endParaRPr lang="zh-CN" sz="1400" kern="10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US" sz="1400" kern="100" dirty="0">
                          <a:solidFill>
                            <a:schemeClr val="tx1"/>
                          </a:solidFill>
                          <a:effectLst/>
                          <a:latin typeface="+mn-lt"/>
                          <a:ea typeface="+mn-ea"/>
                          <a:cs typeface="+mn-cs"/>
                        </a:rPr>
                        <a:t>Type </a:t>
                      </a:r>
                      <a:r>
                        <a:rPr lang="en-US" sz="1400" kern="100" dirty="0" smtClean="0">
                          <a:solidFill>
                            <a:schemeClr val="tx1"/>
                          </a:solidFill>
                          <a:effectLst/>
                          <a:latin typeface="+mn-lt"/>
                          <a:ea typeface="+mn-ea"/>
                          <a:cs typeface="+mn-cs"/>
                        </a:rPr>
                        <a:t>1</a:t>
                      </a:r>
                    </a:p>
                  </a:txBody>
                  <a:tcPr marL="68580" marR="68580" marT="0" marB="0" anchor="ctr"/>
                </a:tc>
              </a:tr>
              <a:tr h="241186">
                <a:tc vMerge="1">
                  <a:txBody>
                    <a:bodyPr/>
                    <a:lstStyle/>
                    <a:p>
                      <a:endParaRPr lang="zh-CN" altLang="en-US"/>
                    </a:p>
                  </a:txBody>
                  <a:tcPr/>
                </a:tc>
                <a:tc>
                  <a:txBody>
                    <a:bodyPr/>
                    <a:lstStyle/>
                    <a:p>
                      <a:pPr marL="0" algn="l" defTabSz="914400" rtl="0" eaLnBrk="1" latinLnBrk="0" hangingPunct="1">
                        <a:spcAft>
                          <a:spcPts val="0"/>
                        </a:spcAft>
                      </a:pPr>
                      <a:r>
                        <a:rPr lang="en-GB" sz="1400" kern="100" dirty="0">
                          <a:solidFill>
                            <a:schemeClr val="tx1"/>
                          </a:solidFill>
                          <a:effectLst/>
                          <a:latin typeface="+mn-lt"/>
                          <a:ea typeface="+mn-ea"/>
                          <a:cs typeface="+mn-cs"/>
                        </a:rPr>
                        <a:t>DM-RS duration</a:t>
                      </a:r>
                      <a:endParaRPr lang="zh-CN" sz="1400" kern="100" dirty="0">
                        <a:solidFill>
                          <a:schemeClr val="tx1"/>
                        </a:solidFill>
                        <a:effectLst/>
                        <a:latin typeface="+mn-lt"/>
                        <a:ea typeface="+mn-ea"/>
                        <a:cs typeface="+mn-cs"/>
                      </a:endParaRPr>
                    </a:p>
                  </a:txBody>
                  <a:tcPr marL="68580" marR="68580" marT="0" marB="0" anchor="ctr"/>
                </a:tc>
                <a:tc>
                  <a:txBody>
                    <a:bodyPr/>
                    <a:lstStyle/>
                    <a:p>
                      <a:pPr marL="0" algn="ctr" defTabSz="914400" rtl="0" eaLnBrk="1" latinLnBrk="0" hangingPunct="1">
                        <a:spcAft>
                          <a:spcPts val="0"/>
                        </a:spcAft>
                      </a:pPr>
                      <a:r>
                        <a:rPr lang="en-GB" sz="1400" kern="100" dirty="0">
                          <a:solidFill>
                            <a:schemeClr val="tx1"/>
                          </a:solidFill>
                          <a:effectLst/>
                          <a:latin typeface="+mn-lt"/>
                          <a:ea typeface="+mn-ea"/>
                          <a:cs typeface="+mn-cs"/>
                        </a:rPr>
                        <a:t>S</a:t>
                      </a:r>
                      <a:r>
                        <a:rPr lang="en-GB" sz="1400" kern="100" dirty="0" smtClean="0">
                          <a:solidFill>
                            <a:schemeClr val="tx1"/>
                          </a:solidFill>
                          <a:effectLst/>
                          <a:latin typeface="+mn-lt"/>
                          <a:ea typeface="+mn-ea"/>
                          <a:cs typeface="+mn-cs"/>
                        </a:rPr>
                        <a:t>ingle-symbol </a:t>
                      </a:r>
                      <a:r>
                        <a:rPr lang="en-GB" sz="1400" kern="100" dirty="0">
                          <a:solidFill>
                            <a:schemeClr val="tx1"/>
                          </a:solidFill>
                          <a:effectLst/>
                          <a:latin typeface="+mn-lt"/>
                          <a:ea typeface="+mn-ea"/>
                          <a:cs typeface="+mn-cs"/>
                        </a:rPr>
                        <a:t>DM-RS</a:t>
                      </a:r>
                      <a:endParaRPr lang="zh-CN" sz="1400" kern="100" dirty="0">
                        <a:solidFill>
                          <a:schemeClr val="tx1"/>
                        </a:solidFill>
                        <a:effectLst/>
                        <a:latin typeface="+mn-lt"/>
                        <a:ea typeface="+mn-ea"/>
                        <a:cs typeface="+mn-cs"/>
                      </a:endParaRPr>
                    </a:p>
                  </a:txBody>
                  <a:tcPr marL="68580" marR="68580" marT="0" marB="0"/>
                </a:tc>
              </a:tr>
              <a:tr h="273378">
                <a:tc vMerge="1">
                  <a:txBody>
                    <a:bodyPr/>
                    <a:lstStyle/>
                    <a:p>
                      <a:endParaRPr lang="zh-CN" altLang="en-US"/>
                    </a:p>
                  </a:txBody>
                  <a:tcPr/>
                </a:tc>
                <a:tc>
                  <a:txBody>
                    <a:bodyPr/>
                    <a:lstStyle/>
                    <a:p>
                      <a:pPr algn="l">
                        <a:spcAft>
                          <a:spcPts val="0"/>
                        </a:spcAft>
                      </a:pPr>
                      <a:r>
                        <a:rPr lang="en-US" sz="1400" kern="100" dirty="0">
                          <a:effectLst/>
                        </a:rPr>
                        <a:t>Number of additional DMRS</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a:effectLst/>
                        </a:rPr>
                        <a:t>Propagation condition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smtClean="0">
                          <a:effectLst/>
                        </a:rPr>
                        <a:t>TDLB100-400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MCS Table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Table 3, MCS 5</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SCS and BW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00" dirty="0" smtClean="0">
                          <a:effectLst/>
                        </a:rPr>
                        <a:t>15 kHz for</a:t>
                      </a:r>
                      <a:r>
                        <a:rPr lang="en-US" sz="1400" kern="100" baseline="0" dirty="0" smtClean="0">
                          <a:effectLst/>
                        </a:rPr>
                        <a:t> 5/</a:t>
                      </a:r>
                      <a:r>
                        <a:rPr lang="en-US" sz="1400" kern="100" dirty="0" smtClean="0">
                          <a:solidFill>
                            <a:schemeClr val="tx1"/>
                          </a:solidFill>
                          <a:effectLst/>
                        </a:rPr>
                        <a:t>10 MHz </a:t>
                      </a:r>
                      <a:endParaRPr lang="zh-CN" sz="1400" kern="100" dirty="0" smtClean="0">
                        <a:solidFill>
                          <a:schemeClr val="tx1"/>
                        </a:solidFill>
                        <a:effectLst/>
                      </a:endParaRPr>
                    </a:p>
                    <a:p>
                      <a:pPr algn="ctr">
                        <a:spcAft>
                          <a:spcPts val="0"/>
                        </a:spcAft>
                      </a:pPr>
                      <a:r>
                        <a:rPr lang="en-US" sz="1400" kern="100" dirty="0" smtClean="0">
                          <a:effectLst/>
                        </a:rPr>
                        <a:t>30 </a:t>
                      </a:r>
                      <a:r>
                        <a:rPr lang="en-US" sz="1400" kern="100" dirty="0">
                          <a:effectLst/>
                        </a:rPr>
                        <a:t>kHz </a:t>
                      </a:r>
                      <a:r>
                        <a:rPr lang="en-US" sz="1400" kern="100" dirty="0" smtClean="0">
                          <a:effectLst/>
                        </a:rPr>
                        <a:t>for 10/</a:t>
                      </a:r>
                      <a:r>
                        <a:rPr lang="en-US" sz="1400" kern="100" dirty="0" smtClean="0">
                          <a:solidFill>
                            <a:schemeClr val="tx1"/>
                          </a:solidFill>
                          <a:effectLst/>
                        </a:rPr>
                        <a:t>40 MHz</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Frequency domain resource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Full </a:t>
                      </a:r>
                      <a:r>
                        <a:rPr lang="en-US" sz="1400" kern="100" dirty="0" smtClean="0">
                          <a:effectLst/>
                        </a:rPr>
                        <a:t>Bandwidth</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482374">
                <a:tc gridSpan="2">
                  <a:txBody>
                    <a:bodyPr/>
                    <a:lstStyle/>
                    <a:p>
                      <a:pPr algn="just">
                        <a:spcAft>
                          <a:spcPts val="0"/>
                        </a:spcAft>
                      </a:pPr>
                      <a:r>
                        <a:rPr lang="en-US" sz="1400" kern="100">
                          <a:effectLst/>
                        </a:rPr>
                        <a:t>TDD pattern </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 15 kHz SCS: 3D1S1U, S=10:2:2</a:t>
                      </a:r>
                      <a:endParaRPr lang="zh-CN" sz="1400" kern="100" dirty="0">
                        <a:effectLst/>
                      </a:endParaRPr>
                    </a:p>
                    <a:p>
                      <a:pPr indent="171450" algn="just">
                        <a:spcAft>
                          <a:spcPts val="0"/>
                        </a:spcAft>
                      </a:pPr>
                      <a:r>
                        <a:rPr lang="en-US" sz="1400" kern="100" dirty="0" smtClean="0">
                          <a:effectLst/>
                        </a:rPr>
                        <a:t>              30 </a:t>
                      </a:r>
                      <a:r>
                        <a:rPr lang="en-US" sz="1400" kern="100" dirty="0">
                          <a:effectLst/>
                        </a:rPr>
                        <a:t>kHz SCS: 7D1S2U, S=6:4:4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41186">
                <a:tc gridSpan="2">
                  <a:txBody>
                    <a:bodyPr/>
                    <a:lstStyle/>
                    <a:p>
                      <a:pPr algn="just">
                        <a:spcAft>
                          <a:spcPts val="0"/>
                        </a:spcAft>
                      </a:pPr>
                      <a:r>
                        <a:rPr lang="en-US" sz="1400" kern="100">
                          <a:effectLst/>
                        </a:rPr>
                        <a:t>Maximum number of HARQ transmissions</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81386">
                <a:tc gridSpan="2">
                  <a:txBody>
                    <a:bodyPr/>
                    <a:lstStyle/>
                    <a:p>
                      <a:pPr algn="just">
                        <a:spcAft>
                          <a:spcPts val="0"/>
                        </a:spcAft>
                      </a:pPr>
                      <a:r>
                        <a:rPr lang="en-US" sz="1400" kern="100" dirty="0">
                          <a:effectLst/>
                        </a:rPr>
                        <a:t>Testing metric</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effectLst/>
                        </a:rPr>
                        <a:t>Target BLER:  </a:t>
                      </a:r>
                      <a:r>
                        <a:rPr lang="en-US" sz="1400" kern="100" dirty="0" smtClean="0">
                          <a:effectLst/>
                        </a:rPr>
                        <a:t>10</a:t>
                      </a:r>
                      <a:r>
                        <a:rPr lang="en-US" sz="1400" kern="100" baseline="30000" dirty="0" smtClean="0">
                          <a:effectLst/>
                        </a:rPr>
                        <a:t>-2</a:t>
                      </a:r>
                    </a:p>
                    <a:p>
                      <a:pPr marL="0" algn="ctr" defTabSz="914400" rtl="0" eaLnBrk="1" latinLnBrk="0" hangingPunct="1">
                        <a:spcAft>
                          <a:spcPts val="0"/>
                        </a:spcAft>
                      </a:pPr>
                      <a:r>
                        <a:rPr lang="en-US" altLang="zh-CN" sz="1400" kern="100" dirty="0" smtClean="0">
                          <a:solidFill>
                            <a:schemeClr val="tx1"/>
                          </a:solidFill>
                          <a:effectLst/>
                          <a:latin typeface="+mn-lt"/>
                          <a:ea typeface="+mn-ea"/>
                          <a:cs typeface="+mn-cs"/>
                        </a:rPr>
                        <a:t>(Calculate the target BLER after all transmission)</a:t>
                      </a:r>
                      <a:endParaRPr lang="zh-CN" sz="1400" kern="100" dirty="0">
                        <a:solidFill>
                          <a:schemeClr val="tx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2456407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0400" y="980303"/>
            <a:ext cx="10693400" cy="5196660"/>
          </a:xfrm>
        </p:spPr>
        <p:txBody>
          <a:bodyPr/>
          <a:lstStyle/>
          <a:p>
            <a:r>
              <a:rPr lang="en-US" altLang="zh-CN" sz="2400" b="1" dirty="0"/>
              <a:t>BS FR1 URLLC demodulation requirements for PUSCH mapping Type </a:t>
            </a:r>
            <a:r>
              <a:rPr lang="en-US" altLang="zh-CN" sz="2400" b="1" dirty="0" smtClean="0"/>
              <a:t>B</a:t>
            </a:r>
            <a:endParaRPr lang="en-US" altLang="zh-CN" sz="2400" kern="0" dirty="0" smtClean="0">
              <a:highlight>
                <a:srgbClr val="00FF00"/>
              </a:highlight>
              <a:latin typeface="Times New Roman" panose="02020603050405020304" pitchFamily="18" charset="0"/>
            </a:endParaRPr>
          </a:p>
          <a:p>
            <a:r>
              <a:rPr lang="en-US" altLang="zh-CN" sz="2400" kern="0" dirty="0" smtClean="0">
                <a:highlight>
                  <a:srgbClr val="00FF00"/>
                </a:highlight>
                <a:latin typeface="Times New Roman" panose="02020603050405020304" pitchFamily="18" charset="0"/>
              </a:rPr>
              <a:t>Agreements:</a:t>
            </a:r>
          </a:p>
          <a:p>
            <a:pPr lvl="1" hangingPunct="0">
              <a:buFont typeface="Calibri" panose="020F0502020204030204" pitchFamily="34" charset="0"/>
              <a:buChar char="̶"/>
            </a:pPr>
            <a:r>
              <a:rPr lang="en-US" altLang="zh-CN" sz="1800" dirty="0"/>
              <a:t>Test metrics: 70% </a:t>
            </a:r>
            <a:r>
              <a:rPr lang="en-US" altLang="zh-CN" sz="1800" dirty="0" smtClean="0"/>
              <a:t>throughput</a:t>
            </a:r>
          </a:p>
          <a:p>
            <a:pPr lvl="1">
              <a:buFont typeface="Calibri" panose="020F0502020204030204" pitchFamily="34" charset="0"/>
              <a:buChar char="̶"/>
            </a:pPr>
            <a:r>
              <a:rPr lang="en-GB" altLang="zh-CN" sz="1800" dirty="0"/>
              <a:t>SCS/CBW</a:t>
            </a:r>
            <a:r>
              <a:rPr lang="en-US" altLang="zh-CN" sz="1800" dirty="0"/>
              <a:t>: </a:t>
            </a:r>
            <a:r>
              <a:rPr lang="en-GB" altLang="zh-CN" sz="1800" dirty="0"/>
              <a:t>15 KHz for 5/10 MHz, 30 KHz for 10/40 MHz with test applicability rule.</a:t>
            </a:r>
          </a:p>
          <a:p>
            <a:pPr lvl="1">
              <a:buFont typeface="Calibri" panose="020F0502020204030204" pitchFamily="34" charset="0"/>
              <a:buChar char="̶"/>
            </a:pPr>
            <a:r>
              <a:rPr lang="en-GB" altLang="zh-CN" sz="1800" dirty="0"/>
              <a:t>Whether to define requirements for </a:t>
            </a:r>
            <a:r>
              <a:rPr lang="en-GB" altLang="zh-CN" sz="1800" dirty="0" smtClean="0"/>
              <a:t>FR2</a:t>
            </a:r>
            <a:r>
              <a:rPr lang="zh-CN" altLang="en-US" sz="1800" dirty="0"/>
              <a:t>：</a:t>
            </a:r>
            <a:r>
              <a:rPr lang="en-GB" altLang="zh-CN" sz="1800" dirty="0" smtClean="0"/>
              <a:t>Yes </a:t>
            </a:r>
            <a:r>
              <a:rPr lang="en-GB" altLang="zh-CN" sz="1800" dirty="0"/>
              <a:t>with test applicability rule. </a:t>
            </a:r>
            <a:endParaRPr lang="zh-CN" altLang="zh-CN" sz="1800" dirty="0"/>
          </a:p>
          <a:p>
            <a:pPr lvl="3">
              <a:buFont typeface="Wingdings" panose="05000000000000000000" pitchFamily="2" charset="2"/>
              <a:buChar char="Ø"/>
            </a:pPr>
            <a:r>
              <a:rPr lang="en-GB" altLang="zh-CN" sz="1400" dirty="0" smtClean="0"/>
              <a:t>3a</a:t>
            </a:r>
            <a:r>
              <a:rPr lang="en-GB" altLang="zh-CN" sz="1400" dirty="0"/>
              <a:t>: The performance requirements are only applicable for BS only supporting FR2 or supporting both FR1 and FR2.</a:t>
            </a:r>
            <a:endParaRPr lang="en-US" altLang="zh-CN" sz="1400" dirty="0"/>
          </a:p>
          <a:p>
            <a:pPr lvl="1" hangingPunct="0">
              <a:buFont typeface="Calibri" panose="020F0502020204030204" pitchFamily="34" charset="0"/>
              <a:buChar char="̶"/>
            </a:pPr>
            <a:r>
              <a:rPr lang="en-US" altLang="zh-CN" sz="2000" dirty="0" smtClean="0"/>
              <a:t>Symbol length: 2os with higher [MCS10</a:t>
            </a:r>
            <a:r>
              <a:rPr lang="en-US" altLang="zh-CN" sz="2000" smtClean="0"/>
              <a:t>] </a:t>
            </a:r>
            <a:r>
              <a:rPr lang="en-US" altLang="zh-CN" sz="2000" smtClean="0"/>
              <a:t>from </a:t>
            </a:r>
            <a:r>
              <a:rPr lang="en-US" altLang="zh-CN" sz="2000" dirty="0" smtClean="0"/>
              <a:t>table 3.</a:t>
            </a:r>
            <a:endParaRPr lang="zh-CN" altLang="zh-CN" sz="2000" dirty="0"/>
          </a:p>
          <a:p>
            <a:pPr marL="914400" lvl="2" indent="0" hangingPunct="0">
              <a:buNone/>
            </a:pPr>
            <a:endParaRPr lang="en-GB" altLang="zh-CN" sz="1800" dirty="0" smtClean="0"/>
          </a:p>
          <a:p>
            <a:pPr lvl="1"/>
            <a:endParaRPr lang="zh-CN" altLang="en-US" sz="2000" dirty="0"/>
          </a:p>
        </p:txBody>
      </p:sp>
      <p:sp>
        <p:nvSpPr>
          <p:cNvPr id="4" name="标题 1"/>
          <p:cNvSpPr>
            <a:spLocks noGrp="1"/>
          </p:cNvSpPr>
          <p:nvPr>
            <p:ph type="title"/>
          </p:nvPr>
        </p:nvSpPr>
        <p:spPr>
          <a:xfrm>
            <a:off x="327804" y="0"/>
            <a:ext cx="11473132" cy="862642"/>
          </a:xfrm>
        </p:spPr>
        <p:txBody>
          <a:bodyPr>
            <a:normAutofit/>
          </a:bodyPr>
          <a:lstStyle/>
          <a:p>
            <a:r>
              <a:rPr lang="en-US" altLang="zh-CN" sz="3600" b="1" dirty="0" smtClean="0"/>
              <a:t>PUSCH </a:t>
            </a:r>
            <a:r>
              <a:rPr lang="en-US" altLang="zh-CN" sz="3600" b="1" dirty="0"/>
              <a:t>demodulation requirements for low latency</a:t>
            </a:r>
            <a:endParaRPr lang="zh-CN" altLang="en-US" sz="3600" dirty="0"/>
          </a:p>
        </p:txBody>
      </p:sp>
    </p:spTree>
    <p:extLst>
      <p:ext uri="{BB962C8B-B14F-4D97-AF65-F5344CB8AC3E}">
        <p14:creationId xmlns:p14="http://schemas.microsoft.com/office/powerpoint/2010/main" val="20494770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0"/>
            <a:ext cx="11473132" cy="862642"/>
          </a:xfrm>
        </p:spPr>
        <p:txBody>
          <a:bodyPr>
            <a:normAutofit/>
          </a:bodyPr>
          <a:lstStyle/>
          <a:p>
            <a:r>
              <a:rPr lang="en-US" altLang="zh-CN" b="1" dirty="0"/>
              <a:t>BS demodulation requirements for low latency</a:t>
            </a:r>
            <a:endParaRPr lang="zh-CN" altLang="en-US" dirty="0"/>
          </a:p>
        </p:txBody>
      </p:sp>
      <p:sp>
        <p:nvSpPr>
          <p:cNvPr id="3" name="内容占位符 2"/>
          <p:cNvSpPr>
            <a:spLocks noGrp="1"/>
          </p:cNvSpPr>
          <p:nvPr>
            <p:ph idx="1"/>
          </p:nvPr>
        </p:nvSpPr>
        <p:spPr>
          <a:xfrm>
            <a:off x="312708" y="862642"/>
            <a:ext cx="11473132" cy="5244860"/>
          </a:xfrm>
          <a:noFill/>
        </p:spPr>
        <p:txBody>
          <a:bodyPr>
            <a:noAutofit/>
          </a:bodyPr>
          <a:lstStyle/>
          <a:p>
            <a:r>
              <a:rPr lang="en-US" altLang="zh-CN" sz="2400" b="1" dirty="0" smtClean="0"/>
              <a:t>BS </a:t>
            </a:r>
            <a:r>
              <a:rPr lang="en-US" altLang="zh-CN" sz="2400" b="1" dirty="0"/>
              <a:t>URLLC demodulation </a:t>
            </a:r>
            <a:r>
              <a:rPr lang="en-US" altLang="zh-CN" sz="2400" b="1" dirty="0" smtClean="0"/>
              <a:t>requirements for PUSCH </a:t>
            </a:r>
            <a:r>
              <a:rPr lang="en-US" altLang="zh-CN" sz="2400" b="1" dirty="0"/>
              <a:t>mapping Type </a:t>
            </a:r>
            <a:r>
              <a:rPr lang="en-US" altLang="zh-CN" sz="2400" b="1" dirty="0" smtClean="0"/>
              <a:t>B</a:t>
            </a:r>
            <a:endParaRPr lang="zh-CN" altLang="zh-CN" sz="1600" dirty="0"/>
          </a:p>
          <a:p>
            <a:pPr lvl="1"/>
            <a:r>
              <a:rPr lang="en-GB" altLang="zh-CN" sz="1600" b="1" u="sng" dirty="0" smtClean="0"/>
              <a:t>Test </a:t>
            </a:r>
            <a:r>
              <a:rPr lang="en-GB" altLang="zh-CN" sz="1600" b="1" u="sng" dirty="0"/>
              <a:t>applicability rule for FR1 and FR2 if BS declare to support both FR1 and </a:t>
            </a:r>
            <a:r>
              <a:rPr lang="en-GB" altLang="zh-CN" sz="1600" b="1" u="sng" dirty="0" smtClean="0"/>
              <a:t>FR2:</a:t>
            </a:r>
            <a:endParaRPr lang="en-GB" altLang="zh-CN" sz="1600" dirty="0" smtClean="0"/>
          </a:p>
          <a:p>
            <a:pPr lvl="2"/>
            <a:r>
              <a:rPr lang="en-GB" altLang="zh-CN" sz="1600" dirty="0"/>
              <a:t>Option 1: Tests shall be done for either FR1 or </a:t>
            </a:r>
            <a:r>
              <a:rPr lang="en-GB" altLang="zh-CN" sz="1600" dirty="0" smtClean="0"/>
              <a:t>FR2</a:t>
            </a:r>
            <a:endParaRPr lang="zh-CN" altLang="zh-CN" sz="1600" dirty="0"/>
          </a:p>
          <a:p>
            <a:pPr lvl="2"/>
            <a:r>
              <a:rPr lang="en-GB" altLang="zh-CN" sz="1600" dirty="0"/>
              <a:t>Option 2: Tests shall be done for both , and only 1 SCS will be tested for each frequency band with test applicability rule. </a:t>
            </a:r>
          </a:p>
          <a:p>
            <a:pPr lvl="2"/>
            <a:r>
              <a:rPr lang="en-GB" altLang="zh-CN" sz="1600" dirty="0"/>
              <a:t>Option 3: Tests shall be done for both, all supported SCS will be tested for FR1 and only 1 SCS need to be tested for FR2.</a:t>
            </a:r>
            <a:endParaRPr lang="zh-CN" altLang="zh-CN" sz="1600" dirty="0"/>
          </a:p>
          <a:p>
            <a:pPr marL="914400" lvl="2" indent="0">
              <a:buNone/>
            </a:pPr>
            <a:endParaRPr lang="zh-CN" altLang="zh-CN" sz="1600" dirty="0"/>
          </a:p>
          <a:p>
            <a:pPr lvl="1"/>
            <a:r>
              <a:rPr lang="en-GB" altLang="zh-CN" sz="1600" b="1" u="sng" dirty="0" smtClean="0"/>
              <a:t>SCS/CBW </a:t>
            </a:r>
            <a:r>
              <a:rPr lang="en-GB" altLang="zh-CN" sz="1600" b="1" u="sng" dirty="0"/>
              <a:t>for FR2 (only if FR2 is agreed)</a:t>
            </a:r>
            <a:endParaRPr lang="zh-CN" altLang="zh-CN" sz="1600" dirty="0"/>
          </a:p>
          <a:p>
            <a:pPr lvl="2"/>
            <a:r>
              <a:rPr lang="en-GB" altLang="zh-CN" sz="1600" dirty="0" smtClean="0"/>
              <a:t>60 </a:t>
            </a:r>
            <a:r>
              <a:rPr lang="en-GB" altLang="zh-CN" sz="1600" dirty="0"/>
              <a:t>KHz:</a:t>
            </a:r>
            <a:endParaRPr lang="zh-CN" altLang="zh-CN" sz="1600" dirty="0"/>
          </a:p>
          <a:p>
            <a:pPr lvl="3"/>
            <a:r>
              <a:rPr lang="en-GB" altLang="zh-CN" sz="1600" dirty="0"/>
              <a:t>Option 1: 50 MHz </a:t>
            </a:r>
            <a:endParaRPr lang="zh-CN" altLang="zh-CN" sz="1600" dirty="0"/>
          </a:p>
          <a:p>
            <a:pPr lvl="3"/>
            <a:r>
              <a:rPr lang="en-GB" altLang="zh-CN" sz="1600" dirty="0"/>
              <a:t>Option 2: 50 MHz and 100 MHz </a:t>
            </a:r>
            <a:endParaRPr lang="zh-CN" altLang="zh-CN" sz="1600" dirty="0"/>
          </a:p>
          <a:p>
            <a:pPr lvl="2"/>
            <a:r>
              <a:rPr lang="en-GB" altLang="zh-CN" sz="1600" dirty="0"/>
              <a:t>120 KHz</a:t>
            </a:r>
            <a:endParaRPr lang="zh-CN" altLang="zh-CN" sz="1600" dirty="0"/>
          </a:p>
          <a:p>
            <a:pPr lvl="3"/>
            <a:r>
              <a:rPr lang="en-GB" altLang="zh-CN" sz="1600" dirty="0"/>
              <a:t>Option 1: 100 MHz </a:t>
            </a:r>
            <a:endParaRPr lang="zh-CN" altLang="zh-CN" sz="1600" dirty="0"/>
          </a:p>
          <a:p>
            <a:pPr lvl="3"/>
            <a:r>
              <a:rPr lang="en-GB" altLang="zh-CN" sz="1600" dirty="0"/>
              <a:t>Option 2: 50 MHz and 100 MHz </a:t>
            </a:r>
            <a:endParaRPr lang="zh-CN" altLang="zh-CN" sz="1600" dirty="0"/>
          </a:p>
          <a:p>
            <a:pPr marL="1371600" lvl="3" indent="0" hangingPunct="0">
              <a:buNone/>
            </a:pPr>
            <a:endParaRPr lang="zh-CN" altLang="zh-CN" sz="1600" dirty="0"/>
          </a:p>
        </p:txBody>
      </p:sp>
    </p:spTree>
    <p:extLst>
      <p:ext uri="{BB962C8B-B14F-4D97-AF65-F5344CB8AC3E}">
        <p14:creationId xmlns:p14="http://schemas.microsoft.com/office/powerpoint/2010/main" val="1360219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804" y="148281"/>
            <a:ext cx="11473132" cy="862642"/>
          </a:xfrm>
        </p:spPr>
        <p:txBody>
          <a:bodyPr>
            <a:noAutofit/>
          </a:bodyPr>
          <a:lstStyle/>
          <a:p>
            <a:r>
              <a:rPr lang="en-US" altLang="zh-CN" sz="3600" b="1" dirty="0" smtClean="0"/>
              <a:t>Simulation assumptions for PUSCH demodulation </a:t>
            </a:r>
            <a:r>
              <a:rPr lang="en-US" altLang="zh-CN" sz="3600" b="1" dirty="0"/>
              <a:t>requirements for </a:t>
            </a:r>
            <a:r>
              <a:rPr lang="en-US" altLang="zh-CN" sz="3600" b="1" dirty="0" smtClean="0"/>
              <a:t>mapping Type B for FR1</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367484335"/>
              </p:ext>
            </p:extLst>
          </p:nvPr>
        </p:nvGraphicFramePr>
        <p:xfrm>
          <a:off x="1142314" y="1385668"/>
          <a:ext cx="9601199" cy="4612895"/>
        </p:xfrm>
        <a:graphic>
          <a:graphicData uri="http://schemas.openxmlformats.org/drawingml/2006/table">
            <a:tbl>
              <a:tblPr firstRow="1" firstCol="1" lastRow="1" lastCol="1" bandRow="1" bandCol="1">
                <a:tableStyleId>{5940675A-B579-460E-94D1-54222C63F5DA}</a:tableStyleId>
              </a:tblPr>
              <a:tblGrid>
                <a:gridCol w="2891231"/>
                <a:gridCol w="3354984"/>
                <a:gridCol w="3354984"/>
              </a:tblGrid>
              <a:tr h="214764">
                <a:tc gridSpan="2">
                  <a:txBody>
                    <a:bodyPr/>
                    <a:lstStyle/>
                    <a:p>
                      <a:pPr algn="ctr">
                        <a:spcAft>
                          <a:spcPts val="0"/>
                        </a:spcAft>
                      </a:pPr>
                      <a:r>
                        <a:rPr lang="en-GB" sz="1400" kern="100" dirty="0">
                          <a:effectLst/>
                        </a:rPr>
                        <a:t>Parameter</a:t>
                      </a:r>
                      <a:endParaRPr lang="zh-CN" sz="1400" b="1"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a:effectLst/>
                        </a:rPr>
                        <a:t>Value</a:t>
                      </a:r>
                      <a:endParaRPr lang="zh-CN" sz="1400" b="1"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US" sz="1400" kern="100" dirty="0">
                          <a:effectLst/>
                        </a:rPr>
                        <a:t>Frequency range</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US" sz="1400" kern="100" dirty="0">
                          <a:effectLst/>
                        </a:rPr>
                        <a:t>FR1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GB" sz="1400" kern="100" dirty="0">
                          <a:effectLst/>
                        </a:rPr>
                        <a:t>Transform precoding</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a:effectLst/>
                        </a:rPr>
                        <a:t>Disabled</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US" sz="1400" kern="100" dirty="0">
                          <a:effectLst/>
                        </a:rPr>
                        <a:t>Antenna configuration</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a:effectLst/>
                        </a:rPr>
                        <a:t>1x2, ULA Low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14764">
                <a:tc rowSpan="4">
                  <a:txBody>
                    <a:bodyPr/>
                    <a:lstStyle/>
                    <a:p>
                      <a:pPr algn="just">
                        <a:spcAft>
                          <a:spcPts val="0"/>
                        </a:spcAft>
                      </a:pPr>
                      <a:r>
                        <a:rPr lang="en-GB" sz="1400" kern="100" dirty="0">
                          <a:effectLst/>
                        </a:rPr>
                        <a:t>PUSCH configuration</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en-GB" sz="1400" kern="100" dirty="0">
                          <a:effectLst/>
                        </a:rPr>
                        <a:t>PUSCH mapping type</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a:effectLst/>
                        </a:rPr>
                        <a:t>Type B</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dirty="0">
                          <a:effectLst/>
                        </a:rPr>
                        <a:t>Start symbol</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dirty="0">
                          <a:effectLst/>
                        </a:rPr>
                        <a:t>0 </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dirty="0">
                          <a:effectLst/>
                        </a:rPr>
                        <a:t>Allocation length</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400" kern="100" dirty="0" smtClean="0">
                          <a:solidFill>
                            <a:schemeClr val="tx1"/>
                          </a:solidFill>
                          <a:effectLst/>
                        </a:rPr>
                        <a:t>2</a:t>
                      </a:r>
                      <a:endParaRPr lang="zh-CN" sz="14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US" sz="1400" kern="100" dirty="0">
                          <a:effectLst/>
                        </a:rPr>
                        <a:t>PUSCH aggregation factor</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400" kern="100" dirty="0">
                          <a:solidFill>
                            <a:schemeClr val="tx1"/>
                          </a:solidFill>
                          <a:effectLst/>
                        </a:rPr>
                        <a:t>1</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r>
              <a:tr h="214764">
                <a:tc rowSpan="3">
                  <a:txBody>
                    <a:bodyPr/>
                    <a:lstStyle/>
                    <a:p>
                      <a:pPr algn="just">
                        <a:spcAft>
                          <a:spcPts val="0"/>
                        </a:spcAft>
                      </a:pPr>
                      <a:r>
                        <a:rPr lang="en-GB" sz="1400" kern="100">
                          <a:effectLst/>
                        </a:rPr>
                        <a:t>PUSCH DMRS configuration</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spcAft>
                          <a:spcPts val="0"/>
                        </a:spcAft>
                      </a:pPr>
                      <a:r>
                        <a:rPr lang="en-GB" sz="1400" kern="100" dirty="0">
                          <a:effectLst/>
                        </a:rPr>
                        <a:t>DMRS Type</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dirty="0">
                          <a:solidFill>
                            <a:schemeClr val="tx1"/>
                          </a:solidFill>
                          <a:effectLst/>
                        </a:rPr>
                        <a:t>Type 1</a:t>
                      </a:r>
                      <a:endParaRPr lang="zh-CN" sz="14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14764">
                <a:tc vMerge="1">
                  <a:txBody>
                    <a:bodyPr/>
                    <a:lstStyle/>
                    <a:p>
                      <a:endParaRPr lang="zh-CN" altLang="en-US"/>
                    </a:p>
                  </a:txBody>
                  <a:tcPr/>
                </a:tc>
                <a:tc>
                  <a:txBody>
                    <a:bodyPr/>
                    <a:lstStyle/>
                    <a:p>
                      <a:pPr algn="just">
                        <a:spcAft>
                          <a:spcPts val="0"/>
                        </a:spcAft>
                      </a:pPr>
                      <a:r>
                        <a:rPr lang="en-GB" sz="1400" kern="100" dirty="0">
                          <a:effectLst/>
                        </a:rPr>
                        <a:t>DM-RS duration</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a:solidFill>
                            <a:schemeClr val="tx1"/>
                          </a:solidFill>
                          <a:effectLst/>
                        </a:rPr>
                        <a:t>Single-symbol DM-RS</a:t>
                      </a:r>
                      <a:endParaRPr lang="zh-CN" sz="1400" kern="10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vMerge="1">
                  <a:txBody>
                    <a:bodyPr/>
                    <a:lstStyle/>
                    <a:p>
                      <a:endParaRPr lang="zh-CN" altLang="en-US"/>
                    </a:p>
                  </a:txBody>
                  <a:tcPr/>
                </a:tc>
                <a:tc>
                  <a:txBody>
                    <a:bodyPr/>
                    <a:lstStyle/>
                    <a:p>
                      <a:pPr algn="just">
                        <a:spcAft>
                          <a:spcPts val="0"/>
                        </a:spcAft>
                      </a:pPr>
                      <a:r>
                        <a:rPr lang="en-GB" sz="1400" kern="100">
                          <a:effectLst/>
                        </a:rPr>
                        <a:t>Number of additional DMRS</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1400" kern="100" dirty="0" smtClean="0">
                          <a:solidFill>
                            <a:schemeClr val="tx1"/>
                          </a:solidFill>
                          <a:effectLst/>
                        </a:rPr>
                        <a:t>0</a:t>
                      </a:r>
                      <a:endParaRPr lang="zh-CN" sz="14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534854">
                <a:tc gridSpan="2">
                  <a:txBody>
                    <a:bodyPr/>
                    <a:lstStyle/>
                    <a:p>
                      <a:pPr algn="just">
                        <a:spcAft>
                          <a:spcPts val="0"/>
                        </a:spcAft>
                      </a:pPr>
                      <a:r>
                        <a:rPr lang="en-US" sz="1400" kern="100">
                          <a:effectLst/>
                        </a:rPr>
                        <a:t>SCS and BW</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kern="100" dirty="0" smtClean="0">
                          <a:solidFill>
                            <a:schemeClr val="tx1"/>
                          </a:solidFill>
                          <a:effectLst/>
                        </a:rPr>
                        <a:t>15 kHz for</a:t>
                      </a:r>
                      <a:r>
                        <a:rPr lang="en-US" altLang="zh-CN" sz="1400" kern="100" baseline="0" dirty="0" smtClean="0">
                          <a:solidFill>
                            <a:schemeClr val="tx1"/>
                          </a:solidFill>
                          <a:effectLst/>
                        </a:rPr>
                        <a:t> 5/</a:t>
                      </a:r>
                      <a:r>
                        <a:rPr lang="en-US" altLang="zh-CN" sz="1400" kern="100" dirty="0" smtClean="0">
                          <a:solidFill>
                            <a:schemeClr val="tx1"/>
                          </a:solidFill>
                          <a:effectLst/>
                        </a:rPr>
                        <a:t>10 MHz </a:t>
                      </a:r>
                      <a:endParaRPr lang="zh-CN" altLang="zh-CN" sz="1400" kern="100" dirty="0" smtClean="0">
                        <a:solidFill>
                          <a:schemeClr val="tx1"/>
                        </a:solidFill>
                        <a:effectLst/>
                      </a:endParaRPr>
                    </a:p>
                    <a:p>
                      <a:pPr algn="ctr">
                        <a:spcAft>
                          <a:spcPts val="0"/>
                        </a:spcAft>
                      </a:pPr>
                      <a:r>
                        <a:rPr lang="en-US" altLang="zh-CN" sz="1400" kern="100" dirty="0" smtClean="0">
                          <a:solidFill>
                            <a:schemeClr val="tx1"/>
                          </a:solidFill>
                          <a:effectLst/>
                        </a:rPr>
                        <a:t>30 kHz for 10/40 MHz</a:t>
                      </a:r>
                      <a:endParaRPr lang="zh-CN" altLang="zh-CN" sz="1400" kern="10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nchor="ctr"/>
                </a:tc>
              </a:tr>
              <a:tr h="429528">
                <a:tc gridSpan="2">
                  <a:txBody>
                    <a:bodyPr/>
                    <a:lstStyle/>
                    <a:p>
                      <a:pPr algn="just">
                        <a:spcAft>
                          <a:spcPts val="0"/>
                        </a:spcAft>
                      </a:pPr>
                      <a:r>
                        <a:rPr lang="en-GB" sz="1400" kern="100">
                          <a:effectLst/>
                        </a:rPr>
                        <a:t>TDD pattern</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solidFill>
                            <a:schemeClr val="tx1"/>
                          </a:solidFill>
                          <a:effectLst/>
                        </a:rPr>
                        <a:t>15 kHz SCS: 3D1S1U, S=10:2:2</a:t>
                      </a:r>
                      <a:endParaRPr lang="zh-CN" sz="1400" kern="100" dirty="0">
                        <a:solidFill>
                          <a:schemeClr val="tx1"/>
                        </a:solidFill>
                        <a:effectLst/>
                      </a:endParaRPr>
                    </a:p>
                    <a:p>
                      <a:pPr indent="342900" algn="just">
                        <a:spcAft>
                          <a:spcPts val="0"/>
                        </a:spcAft>
                      </a:pPr>
                      <a:r>
                        <a:rPr lang="en-GB" sz="1400" kern="100" dirty="0" smtClean="0">
                          <a:solidFill>
                            <a:schemeClr val="tx1"/>
                          </a:solidFill>
                          <a:effectLst/>
                        </a:rPr>
                        <a:t>     30 </a:t>
                      </a:r>
                      <a:r>
                        <a:rPr lang="en-GB" sz="1400" kern="100" dirty="0">
                          <a:solidFill>
                            <a:schemeClr val="tx1"/>
                          </a:solidFill>
                          <a:effectLst/>
                        </a:rPr>
                        <a:t>kHz SCS: 7D1S2U, S=6:4:4</a:t>
                      </a:r>
                      <a:endParaRPr lang="zh-CN" sz="14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78530">
                <a:tc gridSpan="2">
                  <a:txBody>
                    <a:bodyPr/>
                    <a:lstStyle/>
                    <a:p>
                      <a:pPr algn="just">
                        <a:spcAft>
                          <a:spcPts val="0"/>
                        </a:spcAft>
                      </a:pPr>
                      <a:r>
                        <a:rPr lang="en-US" sz="1400" kern="100">
                          <a:effectLst/>
                        </a:rPr>
                        <a:t>MCS Table</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US" sz="1400" kern="100" dirty="0">
                          <a:solidFill>
                            <a:schemeClr val="tx1"/>
                          </a:solidFill>
                          <a:effectLst/>
                        </a:rPr>
                        <a:t>Table 3, MCS </a:t>
                      </a:r>
                      <a:r>
                        <a:rPr lang="en-US" sz="1400" kern="100" dirty="0" smtClean="0">
                          <a:solidFill>
                            <a:schemeClr val="tx1"/>
                          </a:solidFill>
                          <a:effectLst/>
                        </a:rPr>
                        <a:t>10</a:t>
                      </a:r>
                      <a:endParaRPr lang="zh-CN" sz="1400" kern="100" dirty="0">
                        <a:solidFill>
                          <a:schemeClr val="tx1"/>
                        </a:solidFill>
                        <a:effectLst/>
                      </a:endParaRPr>
                    </a:p>
                  </a:txBody>
                  <a:tcPr marL="68580" marR="68580" marT="0" marB="0" anchor="ctr"/>
                </a:tc>
              </a:tr>
              <a:tr h="214764">
                <a:tc gridSpan="2">
                  <a:txBody>
                    <a:bodyPr/>
                    <a:lstStyle/>
                    <a:p>
                      <a:pPr algn="just">
                        <a:spcAft>
                          <a:spcPts val="0"/>
                        </a:spcAft>
                      </a:pPr>
                      <a:r>
                        <a:rPr lang="en-US" sz="1400" kern="100">
                          <a:effectLst/>
                        </a:rPr>
                        <a:t>Propagation condition</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GB" sz="1400" kern="100" dirty="0">
                          <a:effectLst/>
                        </a:rPr>
                        <a:t>TDLC300-100 Low</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63287">
                <a:tc gridSpan="2">
                  <a:txBody>
                    <a:bodyPr/>
                    <a:lstStyle/>
                    <a:p>
                      <a:pPr algn="just">
                        <a:spcAft>
                          <a:spcPts val="0"/>
                        </a:spcAft>
                      </a:pPr>
                      <a:r>
                        <a:rPr lang="en-US" sz="1400" kern="100" dirty="0">
                          <a:effectLst/>
                        </a:rPr>
                        <a:t>Maximum number of HARQ transmissions</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spcAft>
                          <a:spcPts val="0"/>
                        </a:spcAft>
                      </a:pPr>
                      <a:r>
                        <a:rPr lang="en-GB" sz="1400" kern="100" dirty="0">
                          <a:effectLst/>
                        </a:rPr>
                        <a:t>1</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214764">
                <a:tc gridSpan="2">
                  <a:txBody>
                    <a:bodyPr/>
                    <a:lstStyle/>
                    <a:p>
                      <a:pPr algn="just">
                        <a:spcAft>
                          <a:spcPts val="0"/>
                        </a:spcAft>
                      </a:pPr>
                      <a:r>
                        <a:rPr lang="en-GB" sz="1400" kern="100">
                          <a:effectLst/>
                        </a:rPr>
                        <a:t>Frequency domain resource assignment</a:t>
                      </a:r>
                      <a:endParaRPr lang="zh-CN" sz="1400" kern="1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effectLst/>
                        </a:rPr>
                        <a:t>Full </a:t>
                      </a:r>
                      <a:r>
                        <a:rPr lang="en-GB" sz="1400" kern="100" dirty="0" smtClean="0">
                          <a:effectLst/>
                        </a:rPr>
                        <a:t>bandwidth For</a:t>
                      </a:r>
                      <a:r>
                        <a:rPr lang="en-GB" sz="1400" kern="100" baseline="0" dirty="0" smtClean="0">
                          <a:effectLst/>
                        </a:rPr>
                        <a:t> MCS5</a:t>
                      </a:r>
                      <a:endParaRPr lang="zh-CN" sz="1400" kern="100" dirty="0">
                        <a:solidFill>
                          <a:srgbClr val="FF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14764">
                <a:tc gridSpan="2">
                  <a:txBody>
                    <a:bodyPr/>
                    <a:lstStyle/>
                    <a:p>
                      <a:pPr algn="just">
                        <a:spcAft>
                          <a:spcPts val="0"/>
                        </a:spcAft>
                      </a:pPr>
                      <a:r>
                        <a:rPr lang="en-GB" sz="1400" kern="100" dirty="0">
                          <a:effectLst/>
                        </a:rPr>
                        <a:t>Test metric</a:t>
                      </a:r>
                      <a:endParaRPr lang="zh-CN" sz="1400" kern="1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ctr">
                        <a:spcAft>
                          <a:spcPts val="0"/>
                        </a:spcAft>
                      </a:pPr>
                      <a:r>
                        <a:rPr lang="en-GB" sz="1400" kern="100" dirty="0">
                          <a:solidFill>
                            <a:schemeClr val="tx1"/>
                          </a:solidFill>
                          <a:effectLst/>
                        </a:rPr>
                        <a:t>70% </a:t>
                      </a:r>
                      <a:r>
                        <a:rPr lang="en-GB" sz="1400" kern="100" dirty="0" smtClean="0">
                          <a:solidFill>
                            <a:schemeClr val="tx1"/>
                          </a:solidFill>
                          <a:effectLst/>
                        </a:rPr>
                        <a:t>TP</a:t>
                      </a:r>
                      <a:r>
                        <a:rPr lang="en-GB" sz="1400" kern="100" baseline="0" dirty="0" smtClean="0">
                          <a:solidFill>
                            <a:schemeClr val="tx1"/>
                          </a:solidFill>
                          <a:effectLst/>
                        </a:rPr>
                        <a:t> </a:t>
                      </a:r>
                      <a:endParaRPr lang="zh-CN" sz="1400" kern="100" dirty="0">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758249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TotalTime>
  <Words>1508</Words>
  <Application>Microsoft Office PowerPoint</Application>
  <PresentationFormat>宽屏</PresentationFormat>
  <Paragraphs>265</Paragraphs>
  <Slides>11</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宋体</vt:lpstr>
      <vt:lpstr>Arial</vt:lpstr>
      <vt:lpstr>Calibri</vt:lpstr>
      <vt:lpstr>Calibri Light</vt:lpstr>
      <vt:lpstr>Times New Roman</vt:lpstr>
      <vt:lpstr>Wingdings</vt:lpstr>
      <vt:lpstr>Office 主题</vt:lpstr>
      <vt:lpstr>          3GPP TSG-RAN WG4 Meeting  #95-e                 R4-2008810  Electronic Meeting, 25th May – 5th June., 2020  </vt:lpstr>
      <vt:lpstr>Background</vt:lpstr>
      <vt:lpstr>PowerPoint 演示文稿</vt:lpstr>
      <vt:lpstr>PUSCH demodulation requirements for high reliability with higher BLER and/or confidence level:</vt:lpstr>
      <vt:lpstr>PUSCH demodulation requirements for high reliability with higher BLER and/or confidence level:</vt:lpstr>
      <vt:lpstr>Simulation assumptions for PUSCH demodulation requirements for high reliability with higher BLER and/or confidence level for FR1</vt:lpstr>
      <vt:lpstr>PUSCH demodulation requirements for low latency</vt:lpstr>
      <vt:lpstr>BS demodulation requirements for low latency</vt:lpstr>
      <vt:lpstr>Simulation assumptions for PUSCH demodulation requirements for mapping Type B for FR1</vt:lpstr>
      <vt:lpstr>PUSCH demodulation requirements test applicability and specification layout</vt:lpstr>
      <vt:lpstr>PUSCH demodulation requirements CR work split</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#94-e                 R4-20xxxx   Electronic Meeting, Feb.24th – Mar.6th 2020</dc:title>
  <dc:creator>Huawei</dc:creator>
  <cp:lastModifiedBy>bailu (F)</cp:lastModifiedBy>
  <cp:revision>66</cp:revision>
  <dcterms:created xsi:type="dcterms:W3CDTF">2020-02-29T07:12:05Z</dcterms:created>
  <dcterms:modified xsi:type="dcterms:W3CDTF">2020-06-03T21:51:32Z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(3)L+UzzR/Ebi8/uSHl8WJSBQoMGM4SICG72/2IriDKXKqBlC2b95NjXV5fruQsxviTwzw/u4we
Va+5h/Z03yS2jnEXeZTupB+XQuyjtqrZ6lKI6DWaHnOiEZnjFugx3w9lOehRw6bBDdh+MhYx
G1wmc/OOhS6BqmlZZJ/2/r0j/7B0BE+LCyqCtbtU1+/dfsPCMtvh/1TWKearIxyo5a0nyfbI
RaNNgdUyXwEkj8sZse</vt:lpwstr>
  </property>
  <property fmtid="{D5CDD505-2E9C-101B-9397-08002B2CF9AE}" pid="3" name="_2015_ms_pID_7253431">
    <vt:lpwstr>JopgR/9QuwtV95z3uiubexlrKIOs3SUqT3g37xwQpylyx6bU6/tSUv
HeIlYzVCNyIf/EpkgIlfe+JKBaqp4KoMN96YtoPdCXUStw4CMPts1xImHw2TaBx5Zt1J1iZT
I5x6+ySZCEi93lTatdeAEyLcdXLOhX1L/mJN1DLx2MgM4iCt5xj/5dRZtwSVfGBFX27xQOOW
Lpn17ec7ZkcGmmC6mYXBo6Q1izLO9VuZJpK+</vt:lpwstr>
  </property>
  <property fmtid="{D5CDD505-2E9C-101B-9397-08002B2CF9AE}" pid="4" name="_2015_ms_pID_7253432">
    <vt:lpwstr>0f3vapmUGa0cS1PcufoOSaA=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1590825009</vt:lpwstr>
  </property>
  <property fmtid="{D5CDD505-2E9C-101B-9397-08002B2CF9AE}" pid="9" name="NSCPROP_SA">
    <vt:lpwstr>D:\RAN4 Meeting Doc\RAN4_95e\Draft R4-2008810 Way forward for NR BS URLLC performance requirements_v1.pptx</vt:lpwstr>
  </property>
</Properties>
</file>