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61" r:id="rId4"/>
    <p:sldId id="290" r:id="rId5"/>
    <p:sldId id="292" r:id="rId6"/>
    <p:sldId id="293" r:id="rId8"/>
    <p:sldId id="283" r:id="rId9"/>
    <p:sldId id="294" r:id="rId10"/>
    <p:sldId id="295" r:id="rId11"/>
    <p:sldId id="298" r:id="rId12"/>
    <p:sldId id="296" r:id="rId13"/>
    <p:sldId id="260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75527" autoAdjust="0"/>
  </p:normalViewPr>
  <p:slideViewPr>
    <p:cSldViewPr snapToGrid="0">
      <p:cViewPr>
        <p:scale>
          <a:sx n="112" d="100"/>
          <a:sy n="112" d="100"/>
        </p:scale>
        <p:origin x="-37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Huawei:</a:t>
            </a:r>
            <a:r>
              <a:rPr lang="en-US" altLang="zh-CN" baseline="0" dirty="0" smtClean="0"/>
              <a:t> Mask for 10MHz LAA mask also?</a:t>
            </a:r>
            <a:endParaRPr lang="en-US" altLang="zh-CN" baseline="0" dirty="0" smtClean="0"/>
          </a:p>
          <a:p>
            <a:r>
              <a:rPr lang="en-US" altLang="zh-CN" baseline="0" dirty="0" smtClean="0"/>
              <a:t>ZTE:  no need to align with LAA mask. In LAA we have 10 dB further decreasing , for NR-U not that case.</a:t>
            </a:r>
            <a:endParaRPr lang="en-US" altLang="zh-CN" baseline="0" dirty="0" smtClean="0"/>
          </a:p>
          <a:p>
            <a:r>
              <a:rPr lang="en-US" altLang="zh-CN" baseline="0" dirty="0" smtClean="0"/>
              <a:t>E///: previously we have agreement to use bran mask for NR-U.</a:t>
            </a:r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D4EB6-6904-4879-AF1A-C10C5D4B844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D4EB6-6904-4879-AF1A-C10C5D4B844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Nokia:</a:t>
            </a:r>
            <a:r>
              <a:rPr lang="en-US" altLang="zh-CN" baseline="0" dirty="0" smtClean="0"/>
              <a:t> -20dBm come from LAA</a:t>
            </a:r>
            <a:r>
              <a:rPr lang="zh-CN" altLang="en-US" baseline="0" dirty="0" smtClean="0"/>
              <a:t>， </a:t>
            </a:r>
            <a:r>
              <a:rPr lang="en-US" altLang="zh-CN" baseline="0" dirty="0" smtClean="0"/>
              <a:t>in UE we take [ ] on -20dBm for further check. Better aligned with in BS. Originally from regulatory.</a:t>
            </a:r>
            <a:endParaRPr lang="en-US" altLang="zh-CN" baseline="0" dirty="0" smtClean="0"/>
          </a:p>
          <a:p>
            <a:r>
              <a:rPr lang="en-US" altLang="zh-CN" baseline="0" dirty="0" smtClean="0"/>
              <a:t>Huawei: measurement BW [2MHz] already with [], not sure whether [] needed or for requirements [-20dBm].</a:t>
            </a:r>
            <a:endParaRPr lang="en-US" altLang="zh-CN" baseline="0" dirty="0" smtClean="0"/>
          </a:p>
          <a:p>
            <a:r>
              <a:rPr lang="en-US" altLang="zh-CN" baseline="0" dirty="0" smtClean="0"/>
              <a:t>Nokia: 38.104 CR quite heavy and lots of changes. How to handle this big running CR? </a:t>
            </a:r>
            <a:endParaRPr lang="en-US" altLang="zh-CN" baseline="0" dirty="0" smtClean="0"/>
          </a:p>
          <a:p>
            <a:r>
              <a:rPr lang="en-US" altLang="zh-CN" baseline="0" dirty="0" smtClean="0"/>
              <a:t>Session chair recommendation: Use single big CR for final agreed to introduce NR-U into TS38.104 core specifications.</a:t>
            </a:r>
            <a:endParaRPr lang="en-US" altLang="zh-CN" baseline="0" dirty="0" smtClean="0"/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For this meeting, there are overlapped CR from E/// , Nokia, ZTE; big CR to merge all the agreements ?</a:t>
            </a:r>
            <a:endParaRPr lang="en-US" altLang="zh-CN" baseline="0" dirty="0" smtClean="0"/>
          </a:p>
          <a:p>
            <a:r>
              <a:rPr lang="en-US" altLang="zh-CN" baseline="0" dirty="0" smtClean="0"/>
              <a:t>37.107 CR? </a:t>
            </a:r>
            <a:endParaRPr lang="en-US" altLang="zh-CN" baseline="0" dirty="0" smtClean="0"/>
          </a:p>
          <a:p>
            <a:r>
              <a:rPr lang="en-US" altLang="zh-CN" baseline="0" dirty="0" smtClean="0"/>
              <a:t>All the formal CRs will be agreed a package to BS specifications (38.104,37.104,36.104,37.107)</a:t>
            </a:r>
            <a:endParaRPr lang="en-US" altLang="zh-CN" baseline="0" dirty="0" smtClean="0"/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For 6GHz hold on the decision, pending on the decision on NR-U sys parameter discussion.</a:t>
            </a:r>
            <a:endParaRPr lang="en-US" altLang="zh-CN" baseline="0" dirty="0" smtClean="0"/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Whether need to support 1-H BS type for NR-U?</a:t>
            </a:r>
            <a:endParaRPr lang="en-US" altLang="zh-CN" baseline="0" dirty="0" smtClean="0"/>
          </a:p>
          <a:p>
            <a:endParaRPr lang="en-US" altLang="zh-CN" baseline="0" dirty="0" smtClean="0"/>
          </a:p>
          <a:p>
            <a:r>
              <a:rPr lang="en-US" altLang="zh-CN" baseline="0" dirty="0" smtClean="0"/>
              <a:t>-&gt; Further check this . </a:t>
            </a:r>
            <a:endParaRPr lang="en-US" altLang="zh-CN" baseline="0" dirty="0" smtClean="0"/>
          </a:p>
          <a:p>
            <a:r>
              <a:rPr lang="en-US" altLang="zh-CN" baseline="0" dirty="0" smtClean="0"/>
              <a:t>Nokia/E///: we think NR-U 1-C, 1-H.</a:t>
            </a:r>
            <a:endParaRPr lang="en-US" altLang="zh-CN" baseline="0" dirty="0" smtClean="0"/>
          </a:p>
          <a:p>
            <a:endParaRPr lang="en-US" altLang="zh-CN" baseline="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BD4EB6-6904-4879-AF1A-C10C5D4B8440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/>
          <a:lstStyle/>
          <a:p>
            <a:r>
              <a:rPr lang="en-US" dirty="0"/>
              <a:t>WF on NR-U BS OBUE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ZTE, </a:t>
            </a:r>
            <a:r>
              <a:rPr lang="en-US" dirty="0">
                <a:solidFill>
                  <a:srgbClr val="00B0F0"/>
                </a:solidFill>
              </a:rPr>
              <a:t>Nokia</a:t>
            </a:r>
            <a:r>
              <a:rPr lang="en-US" dirty="0"/>
              <a:t>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664166" y="474132"/>
            <a:ext cx="262472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R4-20xxxxx 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45770" y="288925"/>
            <a:ext cx="4480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#95e</a:t>
            </a:r>
            <a:endParaRPr lang="en-US" b="1" dirty="0"/>
          </a:p>
          <a:p>
            <a:r>
              <a:rPr lang="en-US" b="1" dirty="0"/>
              <a:t>25th May. - 5th June. 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20400" cy="1325880"/>
          </a:xfrm>
        </p:spPr>
        <p:txBody>
          <a:bodyPr>
            <a:normAutofit/>
          </a:bodyPr>
          <a:lstStyle/>
          <a:p>
            <a:r>
              <a:rPr lang="en-US" sz="2800" dirty="0">
                <a:sym typeface="+mn-ea"/>
              </a:rPr>
              <a:t>Absolute SEM for transmission bandwidths with non-transmitted channels on the edge of transmitted channels for UL and DL [40,60,80MHz]</a:t>
            </a:r>
            <a:endParaRPr lang="en-US" sz="2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5225" y="1530350"/>
            <a:ext cx="8930005" cy="34385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References: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1600" dirty="0">
                <a:solidFill>
                  <a:schemeClr val="tx1"/>
                </a:solidFill>
                <a:sym typeface="+mn-ea"/>
              </a:rPr>
              <a:t>[1]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R4-2007411,NR-U BS UEM requirement, ZTE Corporation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  <a:sym typeface="+mn-ea"/>
            </a:endParaRPr>
          </a:p>
          <a:p>
            <a:pPr marL="457200" lvl="1" indent="0">
              <a:buNone/>
            </a:pPr>
            <a:r>
              <a:rPr lang="en-US" sz="1600" dirty="0">
                <a:solidFill>
                  <a:schemeClr val="tx1"/>
                </a:solidFill>
                <a:sym typeface="+mn-ea"/>
              </a:rPr>
              <a:t>[2]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R4-2007412, CR for NR-U BS UEM requirement, ZTE Corporation</a:t>
            </a:r>
            <a:endParaRPr lang="en-US" altLang="en-US" sz="1600">
              <a:solidFill>
                <a:schemeClr val="tx1"/>
              </a:solidFill>
              <a:latin typeface="Arial" panose="020B0604020202020204" pitchFamily="34" charset="0"/>
              <a:sym typeface="+mn-ea"/>
            </a:endParaRPr>
          </a:p>
          <a:p>
            <a:pPr marL="457200" lvl="1" indent="0">
              <a:buNone/>
            </a:pPr>
            <a:r>
              <a:rPr lang="en-US" sz="16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[3]R4-2007480</a:t>
            </a:r>
            <a:r>
              <a:rPr lang="en-US" altLang="en-US" sz="16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, CR for NR-U BS UEM requirement, Nokia</a:t>
            </a:r>
            <a:r>
              <a:rPr lang="en-US" sz="160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 </a:t>
            </a:r>
            <a:endParaRPr lang="en-US" altLang="en-GB" dirty="0"/>
          </a:p>
          <a:p>
            <a:pPr marL="457200" lvl="1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/>
        </p:nvSpPr>
        <p:spPr>
          <a:xfrm>
            <a:off x="838200" y="-1405305"/>
            <a:ext cx="10515600" cy="53787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en-US" altLang="en-GB" sz="1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180975" lvl="1" indent="-180975">
              <a:spcBef>
                <a:spcPts val="0"/>
              </a:spcBef>
            </a:pPr>
            <a:r>
              <a:rPr lang="en-US" altLang="en-GB" sz="2000" dirty="0">
                <a:solidFill>
                  <a:schemeClr val="tx1"/>
                </a:solidFill>
              </a:rPr>
              <a:t>In RAN4#93, R4-1915979 WF </a:t>
            </a:r>
            <a:r>
              <a:rPr lang="en-US" sz="2000" dirty="0">
                <a:solidFill>
                  <a:schemeClr val="tx1"/>
                </a:solidFill>
                <a:sym typeface="+mn-ea"/>
              </a:rPr>
              <a:t>NR-U spectrum emission mask was approved where agreed mask is mainly defined in relative mask method instead of absolute mask method. For NR-U BS SEM defined in TS 38.104, it should be defined as absolute levels, therefore some further discuss how to implement that.</a:t>
            </a:r>
            <a:endParaRPr lang="en-US" sz="2000" dirty="0">
              <a:solidFill>
                <a:schemeClr val="tx1"/>
              </a:solidFill>
              <a:sym typeface="+mn-ea"/>
            </a:endParaRPr>
          </a:p>
          <a:p>
            <a:pPr marL="180975" lvl="1" indent="-180975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  <a:sym typeface="+mn-ea"/>
              </a:rPr>
              <a:t>To be more specific, there are two major issues needed to further discussion,  </a:t>
            </a:r>
            <a:endParaRPr lang="en-US" sz="2000" dirty="0">
              <a:solidFill>
                <a:schemeClr val="tx1"/>
              </a:solidFill>
              <a:sym typeface="+mn-ea"/>
            </a:endParaRPr>
          </a:p>
          <a:p>
            <a:pPr marL="720090" lvl="1" indent="-342900" fontAlgn="auto"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en-US" sz="2000" dirty="0">
                <a:solidFill>
                  <a:schemeClr val="tx1"/>
                </a:solidFill>
                <a:sym typeface="+mn-ea"/>
              </a:rPr>
              <a:t>10MHz SEM mask; </a:t>
            </a:r>
            <a:endParaRPr lang="en-US" sz="2000" dirty="0">
              <a:solidFill>
                <a:schemeClr val="tx1"/>
              </a:solidFill>
              <a:sym typeface="+mn-ea"/>
            </a:endParaRPr>
          </a:p>
          <a:p>
            <a:pPr marL="720090" lvl="1" indent="-342900" fontAlgn="auto">
              <a:spcBef>
                <a:spcPts val="0"/>
              </a:spcBef>
              <a:buFont typeface="Wingdings" panose="05000000000000000000" charset="0"/>
              <a:buChar char="Ø"/>
            </a:pPr>
            <a:r>
              <a:rPr lang="en-US" sz="2000" dirty="0">
                <a:solidFill>
                  <a:schemeClr val="tx1"/>
                </a:solidFill>
                <a:sym typeface="+mn-ea"/>
              </a:rPr>
              <a:t>scaling factor for absolute SEM considering different channel bandwidth supported by NR-U.</a:t>
            </a:r>
            <a:endParaRPr lang="en-US" altLang="en-GB" sz="2000" dirty="0"/>
          </a:p>
          <a:p>
            <a:pPr marL="180975" lvl="1" indent="-180975">
              <a:spcBef>
                <a:spcPts val="0"/>
              </a:spcBef>
            </a:pPr>
            <a:endParaRPr lang="en-US" alt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1158" y="1464082"/>
            <a:ext cx="8619192" cy="364065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67968"/>
            <a:ext cx="10515600" cy="5346841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72415" y="261620"/>
            <a:ext cx="12235815" cy="648970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Relative</a:t>
            </a:r>
            <a:r>
              <a:rPr lang="en-US" sz="2800" dirty="0"/>
              <a:t> SEM for transmission bandwidths without non-transmitted channels for </a:t>
            </a:r>
            <a:br>
              <a:rPr lang="en-US" sz="2800" dirty="0"/>
            </a:br>
            <a:r>
              <a:rPr lang="en-US" sz="2800" dirty="0"/>
              <a:t>up- and down-link [approved in R4-1915979]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810864" y="5142839"/>
            <a:ext cx="3285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N = Nominal Transmission Bandwidth</a:t>
            </a: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67968"/>
            <a:ext cx="10515600" cy="5346841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endParaRPr lang="en-GB" sz="2000" dirty="0"/>
          </a:p>
          <a:p>
            <a:pPr lvl="1"/>
            <a:r>
              <a:rPr lang="en-US" altLang="en-GB" sz="2000" dirty="0" smtClean="0">
                <a:solidFill>
                  <a:srgbClr val="00B050"/>
                </a:solidFill>
              </a:rPr>
              <a:t>For 10MHz, </a:t>
            </a:r>
            <a:r>
              <a:rPr lang="en-US" altLang="en-GB" sz="2000" dirty="0">
                <a:solidFill>
                  <a:srgbClr val="00B050"/>
                </a:solidFill>
              </a:rPr>
              <a:t>20MHz, 40MHz, 60MHz and 80MHz, it should follow the relative mask defined in Slide#3 </a:t>
            </a:r>
            <a:r>
              <a:rPr lang="en-US" altLang="en-GB" sz="2000" dirty="0" smtClean="0">
                <a:solidFill>
                  <a:srgbClr val="00B050"/>
                </a:solidFill>
              </a:rPr>
              <a:t>with below exception </a:t>
            </a:r>
            <a:endParaRPr lang="en-US" altLang="en-GB" sz="2000" dirty="0">
              <a:solidFill>
                <a:srgbClr val="00B050"/>
              </a:solidFill>
            </a:endParaRPr>
          </a:p>
          <a:p>
            <a:pPr lvl="2"/>
            <a:r>
              <a:rPr lang="en-US" altLang="en-GB" sz="1600" dirty="0">
                <a:solidFill>
                  <a:srgbClr val="00B050"/>
                </a:solidFill>
              </a:rPr>
              <a:t>For 10MHz,  the 1st breaking point should be 0.5N+0.5/-0.5N-0.5 instead of 0.5N+1/-0.5N-1 which is coming from LAA spec. </a:t>
            </a:r>
            <a:endParaRPr lang="en-GB" sz="1600" dirty="0">
              <a:solidFill>
                <a:srgbClr val="00B050"/>
              </a:solidFill>
            </a:endParaRPr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20003" y="356605"/>
            <a:ext cx="11151994" cy="648863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Applicability</a:t>
            </a:r>
            <a:r>
              <a:rPr lang="en-US" sz="2800" dirty="0"/>
              <a:t> for 10MHz, 20MHz, 60MHz and 80MHz</a:t>
            </a:r>
            <a:endParaRPr 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67968"/>
            <a:ext cx="10515600" cy="5346841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20065" y="337820"/>
            <a:ext cx="12235815" cy="648970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Scaling factor for absolute</a:t>
            </a:r>
            <a:r>
              <a:rPr lang="en-US" sz="2800" dirty="0"/>
              <a:t> SEM for NR-U</a:t>
            </a:r>
            <a:r>
              <a:rPr lang="en-US" sz="2000" dirty="0"/>
              <a:t> </a:t>
            </a:r>
            <a:r>
              <a:rPr lang="en-US" sz="2800" dirty="0"/>
              <a:t> </a:t>
            </a:r>
            <a:endParaRPr lang="en-US" sz="2800" dirty="0"/>
          </a:p>
        </p:txBody>
      </p:sp>
      <p:sp>
        <p:nvSpPr>
          <p:cNvPr id="15" name="Content Placeholder 2"/>
          <p:cNvSpPr>
            <a:spLocks noGrp="1"/>
          </p:cNvSpPr>
          <p:nvPr/>
        </p:nvSpPr>
        <p:spPr>
          <a:xfrm>
            <a:off x="769620" y="933958"/>
            <a:ext cx="10515600" cy="5346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0"/>
              </a:spcBef>
              <a:buNone/>
            </a:pPr>
            <a:endParaRPr lang="en-GB" sz="2000" dirty="0"/>
          </a:p>
          <a:p>
            <a:r>
              <a:rPr lang="en-US" altLang="en-GB" sz="2000" dirty="0"/>
              <a:t>Backgroung information</a:t>
            </a:r>
            <a:endParaRPr lang="en-US" altLang="en-GB" sz="2000" dirty="0"/>
          </a:p>
          <a:p>
            <a:pPr lvl="1"/>
            <a:r>
              <a:rPr lang="en-US" altLang="en-GB" sz="2000" dirty="0"/>
              <a:t> </a:t>
            </a:r>
            <a:r>
              <a:rPr lang="en-US" altLang="en-GB" sz="2000" dirty="0" smtClean="0"/>
              <a:t>for </a:t>
            </a:r>
            <a:r>
              <a:rPr lang="en-US" altLang="en-GB" sz="2000" dirty="0"/>
              <a:t>LAA 20MHz absolute mask, scaling factor [-32.6dB] for PSD calculation is dervied in the following way: </a:t>
            </a:r>
            <a:endParaRPr lang="en-US" altLang="en-GB" sz="2000" dirty="0"/>
          </a:p>
          <a:p>
            <a:pPr marL="1423035" lvl="1" indent="-342900" fontAlgn="auto">
              <a:buFont typeface="Arial" panose="020B0604020202020204" pitchFamily="34" charset="0"/>
              <a:buChar char="‒"/>
            </a:pPr>
            <a:r>
              <a:rPr lang="en-US" altLang="en-GB" sz="2000" dirty="0"/>
              <a:t> -10*log10(18MHz/100KHz)-10dB for 1st adjacent emission mask where 10dB is coming from WiFi mask alignment.</a:t>
            </a:r>
            <a:endParaRPr lang="en-US" altLang="en-GB" sz="2000" dirty="0"/>
          </a:p>
          <a:p>
            <a:pPr lvl="1"/>
            <a:r>
              <a:rPr lang="en-US" altLang="en-GB" sz="2000" dirty="0"/>
              <a:t> for LAA 10MHz absolute mask, scaling factor [-29.5dB]for PSD calculation is dervied in the following way:</a:t>
            </a:r>
            <a:endParaRPr lang="en-US" altLang="en-GB" sz="2000" dirty="0"/>
          </a:p>
          <a:p>
            <a:pPr marL="1423035" lvl="1" indent="-342900" fontAlgn="auto">
              <a:buFont typeface="Arial" panose="020B0604020202020204" pitchFamily="34" charset="0"/>
              <a:buChar char="‒"/>
            </a:pPr>
            <a:r>
              <a:rPr lang="en-US" altLang="en-GB" sz="2000" dirty="0">
                <a:sym typeface="+mn-ea"/>
              </a:rPr>
              <a:t>-10*log10(9MHz/100KHz)-10dB for 1st adjacent emission mask where 10dB is coming from WiFi mask alignment.</a:t>
            </a:r>
            <a:endParaRPr lang="en-US" altLang="en-GB" sz="2000" dirty="0"/>
          </a:p>
          <a:p>
            <a:pPr lvl="1"/>
            <a:endParaRPr lang="en-US" altLang="en-GB" sz="2000" dirty="0"/>
          </a:p>
          <a:p>
            <a:r>
              <a:rPr lang="en-US" altLang="en-GB" sz="2000" dirty="0" smtClean="0">
                <a:solidFill>
                  <a:srgbClr val="00B050"/>
                </a:solidFill>
              </a:rPr>
              <a:t>Agreement </a:t>
            </a:r>
            <a:r>
              <a:rPr lang="en-US" altLang="en-GB" sz="2000" dirty="0">
                <a:solidFill>
                  <a:srgbClr val="00B050"/>
                </a:solidFill>
              </a:rPr>
              <a:t>for NR-U:</a:t>
            </a:r>
            <a:endParaRPr lang="en-US" altLang="en-GB" sz="2000" dirty="0">
              <a:solidFill>
                <a:srgbClr val="00B050"/>
              </a:solidFill>
            </a:endParaRPr>
          </a:p>
          <a:p>
            <a:pPr marL="1423035" lvl="1" indent="-342900" fontAlgn="auto">
              <a:buFont typeface="Arial" panose="020B0604020202020204" pitchFamily="34" charset="0"/>
              <a:buChar char="‒"/>
            </a:pPr>
            <a:r>
              <a:rPr lang="en-US" altLang="en-GB" sz="2000" dirty="0">
                <a:solidFill>
                  <a:srgbClr val="00B050"/>
                </a:solidFill>
              </a:rPr>
              <a:t>P</a:t>
            </a:r>
            <a:r>
              <a:rPr lang="en-US" altLang="en-GB" sz="2000" baseline="-25000" dirty="0">
                <a:solidFill>
                  <a:srgbClr val="00B050"/>
                </a:solidFill>
              </a:rPr>
              <a:t>rated,c,AC</a:t>
            </a:r>
            <a:r>
              <a:rPr lang="en-US" altLang="en-GB" sz="2000" dirty="0">
                <a:solidFill>
                  <a:srgbClr val="00B050"/>
                </a:solidFill>
              </a:rPr>
              <a:t>-10*log10(</a:t>
            </a:r>
            <a:r>
              <a:rPr lang="en-US" altLang="en-GB" sz="2000" dirty="0" err="1">
                <a:solidFill>
                  <a:srgbClr val="00B050"/>
                </a:solidFill>
              </a:rPr>
              <a:t>BW</a:t>
            </a:r>
            <a:r>
              <a:rPr lang="en-US" altLang="en-GB" sz="2000" baseline="-25000" dirty="0" err="1">
                <a:solidFill>
                  <a:srgbClr val="00B050"/>
                </a:solidFill>
              </a:rPr>
              <a:t>Channel</a:t>
            </a:r>
            <a:r>
              <a:rPr lang="en-US" altLang="en-GB" sz="2000" dirty="0">
                <a:solidFill>
                  <a:srgbClr val="00B050"/>
                </a:solidFill>
              </a:rPr>
              <a:t>/100KHz)</a:t>
            </a:r>
            <a:endParaRPr lang="en-US" altLang="en-GB" sz="2000" dirty="0">
              <a:solidFill>
                <a:srgbClr val="00B050"/>
              </a:solidFill>
            </a:endParaRPr>
          </a:p>
          <a:p>
            <a:pPr marL="1423035" lvl="1" indent="-342900" fontAlgn="auto">
              <a:buFont typeface="Arial" panose="020B0604020202020204" pitchFamily="34" charset="0"/>
              <a:buChar char="‒"/>
            </a:pPr>
            <a:r>
              <a:rPr lang="en-US" altLang="en-GB" sz="2000" dirty="0" err="1" smtClean="0">
                <a:solidFill>
                  <a:srgbClr val="00B050"/>
                </a:solidFill>
              </a:rPr>
              <a:t>BW</a:t>
            </a:r>
            <a:r>
              <a:rPr lang="en-US" altLang="en-GB" sz="2000" baseline="-25000" dirty="0" err="1" smtClean="0">
                <a:solidFill>
                  <a:srgbClr val="00B050"/>
                </a:solidFill>
              </a:rPr>
              <a:t>Channel</a:t>
            </a:r>
            <a:r>
              <a:rPr lang="en-US" altLang="en-GB" sz="2000" baseline="-25000" dirty="0" smtClean="0">
                <a:solidFill>
                  <a:srgbClr val="00B050"/>
                </a:solidFill>
              </a:rPr>
              <a:t> </a:t>
            </a:r>
            <a:r>
              <a:rPr lang="en-US" altLang="en-GB" sz="2000" dirty="0">
                <a:solidFill>
                  <a:srgbClr val="00B050"/>
                </a:solidFill>
              </a:rPr>
              <a:t>is used as this is independent of SCS. </a:t>
            </a:r>
            <a:r>
              <a:rPr lang="en-US" altLang="en-GB" sz="2000" dirty="0" smtClean="0">
                <a:solidFill>
                  <a:srgbClr val="00B050"/>
                </a:solidFill>
              </a:rPr>
              <a:t>See </a:t>
            </a:r>
            <a:r>
              <a:rPr lang="en-US" altLang="en-GB" sz="2000" dirty="0">
                <a:solidFill>
                  <a:srgbClr val="00B050"/>
                </a:solidFill>
              </a:rPr>
              <a:t>definition in 38.104</a:t>
            </a:r>
            <a:r>
              <a:rPr lang="en-US" altLang="en-GB" sz="2000" dirty="0" smtClean="0">
                <a:solidFill>
                  <a:srgbClr val="00B050"/>
                </a:solidFill>
              </a:rPr>
              <a:t>. </a:t>
            </a:r>
            <a:endParaRPr lang="en-GB" sz="2000" dirty="0">
              <a:solidFill>
                <a:srgbClr val="00B050"/>
              </a:solidFill>
            </a:endParaRPr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GB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ym typeface="+mn-ea"/>
              </a:rPr>
              <a:t>Absolute SEM for transmission bandwidths without non-transmitted channels for up- and down-link</a:t>
            </a:r>
            <a:r>
              <a:rPr lang="en-US" sz="2800" dirty="0"/>
              <a:t> [20,40,60,80MHz]</a:t>
            </a:r>
            <a:endParaRPr 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4185" y="1447800"/>
            <a:ext cx="5542915" cy="53333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ym typeface="+mn-ea"/>
              </a:rPr>
              <a:t>Absolute SEM for transmission bandwidths without non-transmitted channels for up- and down-link</a:t>
            </a:r>
            <a:r>
              <a:rPr lang="en-US" sz="2800" dirty="0"/>
              <a:t> [10MHz]</a:t>
            </a:r>
            <a:endParaRPr 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6905" y="1514475"/>
            <a:ext cx="7908290" cy="45593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ym typeface="+mn-ea"/>
              </a:rPr>
              <a:t>Absolute SEM for transmission bandwidths with single non-transmitted channels for up- and down-link</a:t>
            </a:r>
            <a:r>
              <a:rPr lang="en-US" sz="2800" dirty="0"/>
              <a:t> [60,80MHz]</a:t>
            </a:r>
            <a:endParaRPr 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5645" y="1691005"/>
            <a:ext cx="8220710" cy="41306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ym typeface="+mn-ea"/>
              </a:rPr>
              <a:t>Absolute SEM for transmission bandwidths with two non-transmitted channels for up- and down-link</a:t>
            </a:r>
            <a:r>
              <a:rPr lang="en-US" sz="2800" dirty="0"/>
              <a:t> [80MHz]</a:t>
            </a:r>
            <a:endParaRPr lang="en-US" sz="28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3000" y="1499235"/>
            <a:ext cx="7884160" cy="480568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2390</Words>
  <Application>WPS 演示</Application>
  <PresentationFormat>自定义</PresentationFormat>
  <Paragraphs>103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Calibri Light</vt:lpstr>
      <vt:lpstr>Calibri</vt:lpstr>
      <vt:lpstr>微软雅黑</vt:lpstr>
      <vt:lpstr>Arial Unicode MS</vt:lpstr>
      <vt:lpstr>等线</vt:lpstr>
      <vt:lpstr>Office Theme</vt:lpstr>
      <vt:lpstr>WF on NR-U BS OBUE</vt:lpstr>
      <vt:lpstr>Background </vt:lpstr>
      <vt:lpstr>Relative SEM for transmission bandwidths without non-transmitted channels for  up- and down-link [approved in R4-1915979]</vt:lpstr>
      <vt:lpstr>Applicability for 10MHz, 20MHz, 60MHz and 80MHz</vt:lpstr>
      <vt:lpstr>Scaling factor for absolute SEM for NR-U  </vt:lpstr>
      <vt:lpstr>Absolute SEM for transmission bandwidths without non-transmitted channels for up- and down-link [20,40,60,80MHz]</vt:lpstr>
      <vt:lpstr>Absolute SEM for transmission bandwidths without non-transmitted channels for up- and down-link [10MHz]</vt:lpstr>
      <vt:lpstr>Absolute SEM for transmission bandwidths with single non-transmitted channels for up- and down-link [40,60,80MHz]</vt:lpstr>
      <vt:lpstr>Absolute SEM for transmission bandwidths with two non-transmitted channels for up- and down-link [60,80MHz]</vt:lpstr>
      <vt:lpstr>Absolute SEM for transmission bandwidths with non-transmitted channels on the edge of transmitted channels for UL and DL [40,60,80MHz]</vt:lpstr>
      <vt:lpstr>References: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xuefei1</cp:lastModifiedBy>
  <cp:revision>111</cp:revision>
  <dcterms:created xsi:type="dcterms:W3CDTF">2018-08-21T06:09:00Z</dcterms:created>
  <dcterms:modified xsi:type="dcterms:W3CDTF">2020-06-03T08:49:20Z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  <property fmtid="{D5CDD505-2E9C-101B-9397-08002B2CF9AE}" pid="3" name="KSOProductBuildVer">
    <vt:lpwstr>2052-10.8.2.6613</vt:lpwstr>
  </property>
  <property fmtid="{D5CDD505-2E9C-101B-9397-08002B2CF9AE}" pid="4" name="NSCPROP_SA">
    <vt:lpwstr>C:\Users\Administrator\Downloads\R4-2008766 draft  WF on NR-U BS OBUE_NOK.pptx</vt:lpwstr>
  </property>
</Properties>
</file>