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263" r:id="rId6"/>
    <p:sldId id="279" r:id="rId7"/>
    <p:sldId id="267" r:id="rId8"/>
    <p:sldId id="262" r:id="rId9"/>
    <p:sldId id="277" r:id="rId10"/>
    <p:sldId id="275" r:id="rId11"/>
    <p:sldId id="265" r:id="rId12"/>
    <p:sldId id="268" r:id="rId13"/>
    <p:sldId id="274" r:id="rId14"/>
    <p:sldId id="269" r:id="rId15"/>
    <p:sldId id="276" r:id="rId16"/>
    <p:sldId id="26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CB" lastIdx="1" clrIdx="0">
    <p:extLst>
      <p:ext uri="{19B8F6BF-5375-455C-9EA6-DF929625EA0E}">
        <p15:presenceInfo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FD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1" autoAdjust="0"/>
    <p:restoredTop sz="79287" autoAdjust="0"/>
  </p:normalViewPr>
  <p:slideViewPr>
    <p:cSldViewPr snapToGrid="0">
      <p:cViewPr varScale="1">
        <p:scale>
          <a:sx n="55" d="100"/>
          <a:sy n="55" d="100"/>
        </p:scale>
        <p:origin x="124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AC6770-9C6C-4078-9598-C7174AFA08F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A5090F-AA93-4777-9539-F6DF928E30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895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5090F-AA93-4777-9539-F6DF928E30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829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704D7F-50D3-4C11-904C-96FA94D321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FEB31D7-9823-4DB5-B6A6-FD7BF2ABFE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F8A0923-F39B-41D2-85AA-1300E6744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0AE9-203A-4DB2-9115-1D4B257A3789}" type="datetime1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43CC5C4-7902-41CA-AB99-E9AA9C501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B49B74A-A365-417D-94BC-2786D018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61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7B8E34E-230E-4A10-BB69-3767648CB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DD20178-A687-4E4F-8023-5AE6B7CEA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C5AE922-8959-44D0-9DD9-9D67F6E99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6B3B6-5BAF-4CFC-AA28-5207237A605B}" type="datetime1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2D8D52A-F2C3-4A6A-B33A-97927C66D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0FF3B32-64D5-48AC-A56E-6DEF42247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66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02987A7-A8F1-424F-8C5B-B6C43024B7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571010F-30E7-4910-948D-4450116C8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F2A3D04-B48E-4A64-9E9B-02AEE5CBD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EFB7F-3ECC-4F97-8C09-35F98B666872}" type="datetime1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385E552-9399-48BF-8214-1ACA90737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D1046A-D67C-49CC-A430-0163BA16B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68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3A7D956-562C-45DB-B258-269163E23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387B628-A184-4CEE-92D0-6DDA78F41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2B27EA2-26C3-41C4-8739-706F70BE5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66AA5-C882-43E7-86CE-20F5C2316B85}" type="datetime1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884AA8-B871-4CB4-9F83-3F75A0160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C9FCFC6-330D-41D6-9893-7560F7EE0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7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F4F50B-F457-41FD-BB27-257D1B8C4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311BF22-16AA-405D-BDBA-BA0C1EE967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2D5EF55-D9FF-41C2-A391-FFA6C2679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00023-087F-4082-99C9-C721F2CBC980}" type="datetime1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198DDE0-3E28-4CDB-8A9B-B3C1C1A1C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C0AB6DB-30EB-434C-8A07-A40BD62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49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3672BA1-C59A-4B3D-8BF8-67C7FB7E5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F750152-06C0-4072-87F8-7682755CF0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F895AA2-9B54-4EF8-BF64-F97A3B39B8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BAB22C4-C909-4442-A6F1-DD4AC8FE3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AF76-E5A7-49CB-B7CD-EB04C85865C7}" type="datetime1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F5A756F-91B5-4AC1-BEE8-9ACED148A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6634A76-0FD7-4685-AB6F-B210BA2CE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88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25DC5E-42FE-4FC4-896C-A4C42AAC1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418DA3-C43B-434A-8468-5B4D5825B3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663A6B3-FFAF-42C3-ACAB-5F2332A09C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C8E6DA45-4AA7-4590-936B-AB5F0ABF2E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7837114-C678-4F34-A053-F3030B4F97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B9A54CB-4005-443F-A39F-C7AD073D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4BB03-09F9-48CC-B0B3-F55781307924}" type="datetime1">
              <a:rPr lang="en-US" smtClean="0"/>
              <a:t>6/4/2020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2632F23-2B1F-4C6C-9583-E14A0C6DB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24E08D09-6888-43B4-8922-DDADDB030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71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6B0B7B-7499-4BAA-9B77-DB56172ED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96254CC-785E-4573-ACB2-A070F08B5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FA2B0-3BC1-4E06-8B45-1A1A9648F3E6}" type="datetime1">
              <a:rPr lang="en-US" smtClean="0"/>
              <a:t>6/4/2020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77F4623-083A-4F99-A322-89763BD4B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6269FEB-F99D-4F7A-B100-10522EC24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403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76D40B9-B976-4258-A5F6-DBD369D4A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5EBC2-E9ED-41D9-9EF4-9D115BD05D94}" type="datetime1">
              <a:rPr lang="en-US" smtClean="0"/>
              <a:t>6/4/2020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DBDA3CE-233F-46DF-B736-CC7CBCBC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359F634-3D4B-4243-B771-E711B4AE5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7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E3A5C2C-A412-44CA-AFC5-FB29AA2D8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9F69D82-B4F1-4C17-9AEB-6325492E0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1DA2A60-179B-4A51-AAFB-3AB612CE99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B84D93A-BE08-4A10-BD1D-533B3BE8D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62160-000C-43DE-B8F4-01228A18ADD9}" type="datetime1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5B13B24-A6B4-4F44-BE11-2A117DBB1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FFCF6AB-D0E0-48CE-93DF-EA97D8034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739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207A6F-8E38-4772-BE5B-871660715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2564C7A-1AB3-475F-B8E0-B652F0FBF6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3CCF045-7DDE-4EB9-A349-AADE1301C2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D0753FF-DE8B-49A6-9DCB-BC52B2D9B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750B9-EFA7-40C6-83F0-1F00AF68574E}" type="datetime1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2EAA2C2-08F8-4525-809A-8B8BDC970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DF3E128-ABA7-40CE-A153-8D9AFB903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4E10364-05F5-4816-8105-A738683A8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153FBDE-1B2B-4D73-B0F9-92125402DF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3EBB77F-D2DE-407A-9B52-0103E87E0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922E5-BF08-4053-865D-77932E9AAC12}" type="datetime1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1B9333-31E4-45A5-9EE1-8600892AC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745E15A-4E2A-4B0F-A46E-2506DF03CC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49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B33DFF4-BE1C-4248-9506-C13DE2459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982803"/>
            <a:ext cx="9776059" cy="1527159"/>
          </a:xfrm>
        </p:spPr>
        <p:txBody>
          <a:bodyPr>
            <a:normAutofit/>
          </a:bodyPr>
          <a:lstStyle/>
          <a:p>
            <a:r>
              <a:rPr lang="en-US" b="1" dirty="0"/>
              <a:t>WF on </a:t>
            </a:r>
            <a:r>
              <a:rPr lang="en-US" altLang="zh-TW" b="1" dirty="0"/>
              <a:t>FR2</a:t>
            </a:r>
            <a:r>
              <a:rPr lang="zh-TW" altLang="en-US" b="1" dirty="0"/>
              <a:t> </a:t>
            </a:r>
            <a:r>
              <a:rPr lang="en-US" b="1" dirty="0"/>
              <a:t>inter-band DL CA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4AB6A75-A957-48C0-B637-21121F1241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Media</a:t>
            </a:r>
            <a:r>
              <a:rPr lang="en-US" altLang="zh-TW"/>
              <a:t>T</a:t>
            </a:r>
            <a:r>
              <a:rPr lang="en-US"/>
              <a:t>ek</a:t>
            </a:r>
            <a:r>
              <a:rPr lang="en-US" dirty="0"/>
              <a:t> Inc</a:t>
            </a:r>
            <a:r>
              <a:rPr lang="en-US" altLang="zh-TW" dirty="0"/>
              <a:t>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2520ABB-3198-4A44-A646-06478548360D}"/>
              </a:ext>
            </a:extLst>
          </p:cNvPr>
          <p:cNvSpPr txBox="1"/>
          <p:nvPr/>
        </p:nvSpPr>
        <p:spPr>
          <a:xfrm>
            <a:off x="10761138" y="55230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R4-</a:t>
            </a:r>
            <a:r>
              <a:rPr lang="en-US" altLang="zh-TW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2008487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B309B03-5A8F-4D40-A125-35824604743E}"/>
              </a:ext>
            </a:extLst>
          </p:cNvPr>
          <p:cNvSpPr txBox="1"/>
          <p:nvPr/>
        </p:nvSpPr>
        <p:spPr>
          <a:xfrm>
            <a:off x="169266" y="101397"/>
            <a:ext cx="3667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</a:t>
            </a:r>
            <a:r>
              <a:rPr lang="en-US" altLang="zh-TW" b="1" dirty="0"/>
              <a:t>5</a:t>
            </a:r>
            <a:r>
              <a:rPr lang="en-GB" b="1" dirty="0"/>
              <a:t>-e</a:t>
            </a:r>
          </a:p>
          <a:p>
            <a:r>
              <a:rPr lang="en-GB" b="1" dirty="0"/>
              <a:t>Online, 2</a:t>
            </a:r>
            <a:r>
              <a:rPr lang="en-US" altLang="zh-TW" b="1" dirty="0"/>
              <a:t>5</a:t>
            </a:r>
            <a:r>
              <a:rPr lang="en-GB" b="1" baseline="30000" dirty="0" err="1"/>
              <a:t>th</a:t>
            </a:r>
            <a:r>
              <a:rPr lang="en-GB" b="1" dirty="0"/>
              <a:t> </a:t>
            </a:r>
            <a:r>
              <a:rPr lang="en-US" altLang="zh-TW" b="1" dirty="0"/>
              <a:t>May </a:t>
            </a:r>
            <a:r>
              <a:rPr lang="en-GB" b="1" dirty="0"/>
              <a:t>- 5</a:t>
            </a:r>
            <a:r>
              <a:rPr lang="en-GB" b="1" baseline="30000" dirty="0"/>
              <a:t>th </a:t>
            </a:r>
            <a:r>
              <a:rPr lang="en-GB" b="1" dirty="0"/>
              <a:t>June 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34286" y="6492875"/>
            <a:ext cx="2743200" cy="365125"/>
          </a:xfrm>
        </p:spPr>
        <p:txBody>
          <a:bodyPr/>
          <a:lstStyle/>
          <a:p>
            <a:fld id="{DED1FC55-10DE-4B5F-A044-B4473A0E941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49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TW" sz="4000" dirty="0"/>
              <a:t>Inter-band DL CA relaxation value portfolio</a:t>
            </a:r>
            <a:br>
              <a:rPr lang="en-US" altLang="zh-TW" sz="4000" dirty="0"/>
            </a:br>
            <a:endParaRPr lang="en-US" sz="4000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742950" y="1252875"/>
            <a:ext cx="10820400" cy="5693570"/>
          </a:xfrm>
        </p:spPr>
        <p:txBody>
          <a:bodyPr>
            <a:normAutofit fontScale="92500"/>
          </a:bodyPr>
          <a:lstStyle/>
          <a:p>
            <a:r>
              <a:rPr lang="en-US" altLang="zh-TW" dirty="0"/>
              <a:t>About</a:t>
            </a:r>
            <a:r>
              <a:rPr lang="en-US" dirty="0"/>
              <a:t> different band pairs, relaxation value is defined</a:t>
            </a:r>
            <a:r>
              <a:rPr lang="en-US" altLang="zh-TW" dirty="0"/>
              <a:t>:</a:t>
            </a:r>
          </a:p>
          <a:p>
            <a:pPr lvl="1"/>
            <a:r>
              <a:rPr lang="en-US" dirty="0"/>
              <a:t>Alt</a:t>
            </a:r>
            <a:r>
              <a:rPr lang="en-US" altLang="zh-TW" dirty="0"/>
              <a:t>-</a:t>
            </a:r>
            <a:r>
              <a:rPr lang="en-US" dirty="0"/>
              <a:t>1</a:t>
            </a:r>
            <a:r>
              <a:rPr lang="en-US" altLang="zh-TW" dirty="0"/>
              <a:t>:</a:t>
            </a:r>
            <a:r>
              <a:rPr lang="en-US" dirty="0"/>
              <a:t> per band pair </a:t>
            </a:r>
          </a:p>
          <a:p>
            <a:pPr lvl="2"/>
            <a:r>
              <a:rPr lang="en-US" dirty="0"/>
              <a:t>Ex: “n257+n260” and “n258+n260” may have different relaxation value</a:t>
            </a:r>
          </a:p>
          <a:p>
            <a:pPr lvl="1"/>
            <a:r>
              <a:rPr lang="en-US" dirty="0"/>
              <a:t>Alt</a:t>
            </a:r>
            <a:r>
              <a:rPr lang="en-US" altLang="zh-TW" dirty="0"/>
              <a:t>-</a:t>
            </a:r>
            <a:r>
              <a:rPr lang="en-US" dirty="0"/>
              <a:t>2</a:t>
            </a:r>
            <a:r>
              <a:rPr lang="en-US" altLang="zh-TW" dirty="0"/>
              <a:t>:</a:t>
            </a:r>
            <a:r>
              <a:rPr lang="en-US" dirty="0"/>
              <a:t> per band pair type</a:t>
            </a:r>
            <a:r>
              <a:rPr lang="zh-TW" altLang="en-US" dirty="0"/>
              <a:t> </a:t>
            </a:r>
            <a:r>
              <a:rPr lang="en-US" altLang="zh-TW" dirty="0"/>
              <a:t>among existed bands </a:t>
            </a:r>
            <a:br>
              <a:rPr lang="en-US" altLang="zh-TW" dirty="0"/>
            </a:br>
            <a:r>
              <a:rPr lang="en-US" altLang="zh-TW" dirty="0"/>
              <a:t>           (i.e. i</a:t>
            </a:r>
            <a:r>
              <a:rPr lang="en-US" dirty="0"/>
              <a:t>ntra-group and inter-group concept</a:t>
            </a:r>
            <a:r>
              <a:rPr lang="en-US" altLang="zh-TW" dirty="0"/>
              <a:t>)</a:t>
            </a:r>
            <a:endParaRPr lang="en-US" dirty="0"/>
          </a:p>
          <a:p>
            <a:pPr lvl="2"/>
            <a:r>
              <a:rPr lang="en-US" dirty="0"/>
              <a:t>Ex: all L(28)+H(39) band pairs apply same relaxation value. Ex: “n257(L)+n260(H)” and “n258(L)+n260(H)” have same relaxation</a:t>
            </a:r>
          </a:p>
          <a:p>
            <a:endParaRPr lang="en-US" sz="2400" dirty="0"/>
          </a:p>
          <a:p>
            <a:r>
              <a:rPr lang="en-US" altLang="zh-TW" dirty="0"/>
              <a:t>About UE IBM/CBM capability, relaxation value is defined:</a:t>
            </a:r>
          </a:p>
          <a:p>
            <a:pPr lvl="1"/>
            <a:r>
              <a:rPr lang="en-US" dirty="0"/>
              <a:t>Alt</a:t>
            </a:r>
            <a:r>
              <a:rPr lang="en-US" altLang="zh-TW" dirty="0"/>
              <a:t>-</a:t>
            </a:r>
            <a:r>
              <a:rPr lang="en-US" dirty="0"/>
              <a:t>1</a:t>
            </a:r>
            <a:r>
              <a:rPr lang="en-US" altLang="zh-TW" dirty="0"/>
              <a:t>:</a:t>
            </a:r>
            <a:r>
              <a:rPr lang="en-US" dirty="0"/>
              <a:t> as one relaxation </a:t>
            </a:r>
            <a:r>
              <a:rPr lang="en-US" dirty="0"/>
              <a:t>value </a:t>
            </a:r>
            <a:r>
              <a:rPr lang="en-US" dirty="0"/>
              <a:t>that </a:t>
            </a:r>
            <a:r>
              <a:rPr lang="en-US" dirty="0"/>
              <a:t>covers both </a:t>
            </a:r>
            <a:r>
              <a:rPr lang="en-US" dirty="0"/>
              <a:t>IBM/CBM capability</a:t>
            </a:r>
          </a:p>
          <a:p>
            <a:pPr lvl="1"/>
            <a:r>
              <a:rPr lang="en-US" dirty="0"/>
              <a:t>Alt</a:t>
            </a:r>
            <a:r>
              <a:rPr lang="en-US" altLang="zh-TW" dirty="0"/>
              <a:t>-</a:t>
            </a:r>
            <a:r>
              <a:rPr lang="en-US" dirty="0"/>
              <a:t>2</a:t>
            </a:r>
            <a:r>
              <a:rPr lang="en-US" altLang="zh-TW" dirty="0"/>
              <a:t>: </a:t>
            </a:r>
            <a:r>
              <a:rPr lang="en-US" altLang="zh-TW" dirty="0"/>
              <a:t>as </a:t>
            </a:r>
            <a:r>
              <a:rPr lang="en-US" altLang="zh-TW" dirty="0"/>
              <a:t>separate </a:t>
            </a:r>
            <a:r>
              <a:rPr lang="en-US" altLang="zh-TW" dirty="0"/>
              <a:t>relaxation values for same band pair/ band pair type (depends on first bullet) depending on IBM or CBM </a:t>
            </a:r>
            <a:r>
              <a:rPr lang="en-US" altLang="zh-TW" dirty="0"/>
              <a:t>capability,  respectively</a:t>
            </a:r>
          </a:p>
          <a:p>
            <a:endParaRPr lang="en-US" dirty="0"/>
          </a:p>
          <a:p>
            <a:r>
              <a:rPr lang="en-US" dirty="0"/>
              <a:t>If inter-band DL CA relaxation value of specific band pair is not defined yet, it means that there is no corresponding inter-band DL CA requirement.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9448800" y="6507389"/>
            <a:ext cx="2743200" cy="365125"/>
          </a:xfrm>
        </p:spPr>
        <p:txBody>
          <a:bodyPr/>
          <a:lstStyle/>
          <a:p>
            <a:fld id="{DED1FC55-10DE-4B5F-A044-B4473A0E941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145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331355"/>
            <a:ext cx="12192000" cy="1325563"/>
          </a:xfrm>
        </p:spPr>
        <p:txBody>
          <a:bodyPr anchor="t">
            <a:normAutofit/>
          </a:bodyPr>
          <a:lstStyle/>
          <a:p>
            <a:pPr algn="ctr"/>
            <a:r>
              <a:rPr lang="en-US" altLang="zh-TW" sz="4000" dirty="0"/>
              <a:t>Inter-band DL CA relaxation value evaluation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9289278"/>
              </p:ext>
            </p:extLst>
          </p:nvPr>
        </p:nvGraphicFramePr>
        <p:xfrm>
          <a:off x="2097769" y="4213910"/>
          <a:ext cx="7996463" cy="226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514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224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224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Example</a:t>
                      </a:r>
                      <a:r>
                        <a:rPr lang="zh-TW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TW" sz="1600" b="1" dirty="0">
                          <a:solidFill>
                            <a:schemeClr val="bg1"/>
                          </a:solidFill>
                        </a:rPr>
                        <a:t>for reference</a:t>
                      </a:r>
                      <a:r>
                        <a:rPr lang="en-US" altLang="zh-TW" sz="1600" b="1" baseline="0" dirty="0">
                          <a:solidFill>
                            <a:schemeClr val="bg1"/>
                          </a:solidFill>
                        </a:rPr>
                        <a:t> only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54000" marR="54000" marT="18000" marB="18000" anchor="ctr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54000" marR="54000" marT="18000" marB="180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For L+H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band pair type</a:t>
                      </a:r>
                      <a:r>
                        <a:rPr lang="zh-TW" altLang="en-US" sz="1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inter-band DL CA relaxation value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4000" marR="54000" marT="18000" marB="180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/>
                    </a:p>
                  </a:txBody>
                  <a:tcPr marL="54000" marR="54000" marT="18000" marB="180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54000" marR="54000" marT="18000" marB="180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Loss components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(dB)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54000" marR="54000" marT="18000" marB="180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Relexation_p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eak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18000" marB="1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Relexation_</a:t>
                      </a:r>
                      <a:r>
                        <a:rPr lang="en-US" altLang="zh-TW" sz="1600" b="0" baseline="0" dirty="0" err="1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US" sz="1600" b="0" baseline="0" dirty="0" err="1">
                          <a:solidFill>
                            <a:schemeClr val="tx1"/>
                          </a:solidFill>
                        </a:rPr>
                        <a:t>pherical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18000" marB="18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Extra</a:t>
                      </a:r>
                      <a:r>
                        <a:rPr lang="en-US" sz="1600" baseline="0" dirty="0"/>
                        <a:t> hardware component loss</a:t>
                      </a:r>
                      <a:endParaRPr lang="en-US" sz="1600" dirty="0"/>
                    </a:p>
                  </a:txBody>
                  <a:tcPr marL="54000" marR="54000" marT="18000" marB="18000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54000" marR="54000" marT="18000" marB="180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54000" marR="54000" marT="18000" marB="1800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Beam squint loss</a:t>
                      </a:r>
                    </a:p>
                  </a:txBody>
                  <a:tcPr marL="54000" marR="54000" marT="18000" marB="18000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54000" marR="54000" marT="18000" marB="180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54000" marR="54000" marT="18000" marB="1800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Common coverage loss</a:t>
                      </a:r>
                    </a:p>
                  </a:txBody>
                  <a:tcPr marL="54000" marR="54000" marT="18000" marB="18000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54000" marR="54000" marT="18000" marB="180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54000" marR="54000" marT="18000" marB="1800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Other </a:t>
                      </a:r>
                      <a:r>
                        <a:rPr lang="en-US" sz="1600" baseline="0" dirty="0"/>
                        <a:t>loss</a:t>
                      </a:r>
                      <a:endParaRPr lang="en-US" sz="1600" dirty="0"/>
                    </a:p>
                  </a:txBody>
                  <a:tcPr marL="54000" marR="54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 marL="54000" marR="54000" marT="18000" marB="18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 marL="54000" marR="54000" marT="18000" marB="1800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 baseline="0" dirty="0"/>
                        <a:t>Proposal</a:t>
                      </a:r>
                      <a:endParaRPr lang="en-US" sz="1600" dirty="0"/>
                    </a:p>
                  </a:txBody>
                  <a:tcPr marL="54000" marR="54000" marT="18000" marB="18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 marL="54000" marR="54000" marT="18000" marB="180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 marL="54000" marR="54000" marT="18000" marB="180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>
          <a:xfrm>
            <a:off x="298449" y="1215118"/>
            <a:ext cx="11595103" cy="299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Companies are encouraged to provide inter-band DL CA band pair requests from market demand</a:t>
            </a:r>
          </a:p>
          <a:p>
            <a:r>
              <a:rPr lang="en-US" dirty="0"/>
              <a:t>Companies are encouraged to show what loss components are included of</a:t>
            </a:r>
            <a:r>
              <a:rPr lang="zh-TW" altLang="en-US" dirty="0"/>
              <a:t> </a:t>
            </a:r>
            <a:r>
              <a:rPr lang="en-US" altLang="zh-TW" dirty="0"/>
              <a:t>the proposed</a:t>
            </a:r>
            <a:r>
              <a:rPr lang="en-US" dirty="0"/>
              <a:t> inter-band D</a:t>
            </a:r>
            <a:r>
              <a:rPr lang="en-US" altLang="zh-TW" dirty="0"/>
              <a:t>L</a:t>
            </a:r>
            <a:r>
              <a:rPr lang="zh-TW" altLang="en-US" dirty="0"/>
              <a:t> </a:t>
            </a:r>
            <a:r>
              <a:rPr lang="en-US" altLang="zh-TW" dirty="0"/>
              <a:t>C</a:t>
            </a:r>
            <a:r>
              <a:rPr lang="en-US" dirty="0"/>
              <a:t>A relaxation value</a:t>
            </a:r>
          </a:p>
          <a:p>
            <a:pPr lvl="1"/>
            <a:r>
              <a:rPr lang="en-US" dirty="0"/>
              <a:t>If the specific loss component is not applicable for specific proposal</a:t>
            </a:r>
            <a:r>
              <a:rPr lang="zh-TW" altLang="en-US" dirty="0"/>
              <a:t> </a:t>
            </a:r>
            <a:r>
              <a:rPr lang="en-US" altLang="zh-TW" dirty="0"/>
              <a:t>from technical judgement</a:t>
            </a:r>
            <a:r>
              <a:rPr lang="en-US" dirty="0"/>
              <a:t>, to show </a:t>
            </a:r>
            <a:r>
              <a:rPr lang="en-US" altLang="zh-TW" dirty="0"/>
              <a:t>“</a:t>
            </a:r>
            <a:r>
              <a:rPr lang="en-US" dirty="0"/>
              <a:t>0 dB</a:t>
            </a:r>
            <a:r>
              <a:rPr lang="en-US" altLang="zh-TW" dirty="0"/>
              <a:t>”</a:t>
            </a:r>
            <a:r>
              <a:rPr lang="en-US" dirty="0"/>
              <a:t> is suggested rather than remove </a:t>
            </a:r>
            <a:r>
              <a:rPr lang="en-US" altLang="zh-TW" dirty="0"/>
              <a:t>the whole loss component</a:t>
            </a:r>
            <a:r>
              <a:rPr lang="en-US" dirty="0"/>
              <a:t>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63314" y="6507389"/>
            <a:ext cx="2743200" cy="365125"/>
          </a:xfrm>
        </p:spPr>
        <p:txBody>
          <a:bodyPr/>
          <a:lstStyle/>
          <a:p>
            <a:fld id="{DED1FC55-10DE-4B5F-A044-B4473A0E941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463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4DABD1F-0FFD-4577-97FF-48F02904E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PSD difference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89CA059-10BA-4CCF-AA84-C1D178D36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PSD for CBM band pair</a:t>
            </a:r>
          </a:p>
          <a:p>
            <a:pPr lvl="1"/>
            <a:r>
              <a:rPr lang="en-US" dirty="0"/>
              <a:t>Minimize PSD </a:t>
            </a:r>
            <a:r>
              <a:rPr lang="en-US" dirty="0" smtClean="0"/>
              <a:t>difference</a:t>
            </a:r>
            <a:r>
              <a:rPr lang="zh-TW" altLang="en-US" dirty="0" smtClean="0"/>
              <a:t> </a:t>
            </a:r>
            <a:r>
              <a:rPr lang="en-US" dirty="0"/>
              <a:t>at baseband</a:t>
            </a:r>
            <a:r>
              <a:rPr lang="en-US" dirty="0"/>
              <a:t> </a:t>
            </a:r>
            <a:r>
              <a:rPr lang="en-US" dirty="0"/>
              <a:t>in </a:t>
            </a:r>
            <a:r>
              <a:rPr lang="en-US" dirty="0"/>
              <a:t>test condition for L+L, H+H</a:t>
            </a:r>
          </a:p>
          <a:p>
            <a:pPr lvl="1"/>
            <a:r>
              <a:rPr lang="en-US" dirty="0"/>
              <a:t>FFS for L+H</a:t>
            </a:r>
          </a:p>
          <a:p>
            <a:r>
              <a:rPr lang="en-US" dirty="0"/>
              <a:t>PSD for IBM band pair is FFS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63314" y="6507389"/>
            <a:ext cx="2743200" cy="365125"/>
          </a:xfrm>
        </p:spPr>
        <p:txBody>
          <a:bodyPr/>
          <a:lstStyle/>
          <a:p>
            <a:r>
              <a:rPr lang="en-US" dirty="0" smtClean="0"/>
              <a:t>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4388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prstClr val="black"/>
                </a:solidFill>
              </a:rPr>
              <a:t>References</a:t>
            </a:r>
            <a:endParaRPr lang="en-US" sz="4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058609"/>
              </p:ext>
            </p:extLst>
          </p:nvPr>
        </p:nvGraphicFramePr>
        <p:xfrm>
          <a:off x="876834" y="1690688"/>
          <a:ext cx="10438331" cy="8340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4295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599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07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279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17018"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>
                          <a:effectLst/>
                          <a:latin typeface="+mn-lt"/>
                        </a:rPr>
                        <a:t>Tdoc</a:t>
                      </a:r>
                      <a:r>
                        <a:rPr lang="en-US" sz="1600" b="1" u="none" strike="noStrike" dirty="0">
                          <a:effectLst/>
                          <a:latin typeface="+mn-lt"/>
                        </a:rPr>
                        <a:t> #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  <a:latin typeface="+mn-lt"/>
                        </a:rPr>
                        <a:t>Title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  <a:latin typeface="+mn-lt"/>
                        </a:rPr>
                        <a:t>Source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effectLst/>
                          <a:latin typeface="+mn-lt"/>
                        </a:rPr>
                        <a:t>[1]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/>
                        <a:t>R4-2005736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/>
                        <a:t>WF on inter-band DL CA_v3 GTW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434286" y="6492875"/>
            <a:ext cx="2743200" cy="365125"/>
          </a:xfrm>
        </p:spPr>
        <p:txBody>
          <a:bodyPr/>
          <a:lstStyle/>
          <a:p>
            <a:fld id="{DED1FC55-10DE-4B5F-A044-B4473A0E941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970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778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Background and wording alignment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52789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000" b="1" dirty="0"/>
              <a:t>UE</a:t>
            </a:r>
            <a:r>
              <a:rPr lang="zh-TW" altLang="en-US" sz="2000" b="1" dirty="0"/>
              <a:t> </a:t>
            </a:r>
            <a:r>
              <a:rPr lang="en-US" altLang="zh-TW" sz="2000" dirty="0"/>
              <a:t>band pairs capability [1]</a:t>
            </a:r>
            <a:endParaRPr lang="en-US" sz="2000" dirty="0"/>
          </a:p>
          <a:p>
            <a:pPr lvl="1"/>
            <a:r>
              <a:rPr lang="en-US" sz="1800" dirty="0"/>
              <a:t>CBM = common beam management between the band pair</a:t>
            </a:r>
          </a:p>
          <a:p>
            <a:pPr lvl="1"/>
            <a:r>
              <a:rPr lang="en-US" sz="1800" dirty="0"/>
              <a:t>IBM = independent beam management between the band pairs</a:t>
            </a:r>
          </a:p>
          <a:p>
            <a:pPr lvl="2"/>
            <a:r>
              <a:rPr lang="en-US" sz="1800" dirty="0"/>
              <a:t>Network assumes IBM UE supports both co-located and non-co-located deployments</a:t>
            </a:r>
          </a:p>
          <a:p>
            <a:r>
              <a:rPr lang="en-US" sz="2000" b="1" dirty="0"/>
              <a:t>Network</a:t>
            </a:r>
            <a:r>
              <a:rPr lang="en-US" sz="2000" dirty="0"/>
              <a:t> deployment</a:t>
            </a:r>
            <a:r>
              <a:rPr lang="zh-TW" altLang="en-US" sz="2000" dirty="0"/>
              <a:t> </a:t>
            </a:r>
            <a:r>
              <a:rPr lang="en-US" altLang="zh-TW" sz="2000" dirty="0"/>
              <a:t>scenarios [1]</a:t>
            </a:r>
            <a:endParaRPr lang="en-US" sz="2000" dirty="0"/>
          </a:p>
          <a:p>
            <a:pPr lvl="1"/>
            <a:r>
              <a:rPr lang="en-US" sz="1800" dirty="0"/>
              <a:t>co-located deployment</a:t>
            </a:r>
          </a:p>
          <a:p>
            <a:pPr lvl="1"/>
            <a:r>
              <a:rPr lang="en-US" sz="1800" dirty="0"/>
              <a:t>non-co-located </a:t>
            </a:r>
            <a:r>
              <a:rPr lang="en-US" sz="1800" dirty="0" smtClean="0"/>
              <a:t>deployment</a:t>
            </a:r>
          </a:p>
          <a:p>
            <a:r>
              <a:rPr lang="en-US" sz="2100" dirty="0"/>
              <a:t>Network does not assume CBM UE supports non-co-located </a:t>
            </a:r>
            <a:r>
              <a:rPr lang="en-US" sz="2100" dirty="0" smtClean="0"/>
              <a:t>deployment [1]</a:t>
            </a:r>
            <a:endParaRPr lang="en-US" sz="2100" dirty="0"/>
          </a:p>
          <a:p>
            <a:pPr lvl="1"/>
            <a:r>
              <a:rPr lang="en-US" sz="1700" dirty="0"/>
              <a:t>This doesn’t mean the network cannot configure CBM UE in non-co-located </a:t>
            </a:r>
            <a:r>
              <a:rPr lang="en-US" sz="1700" dirty="0" smtClean="0"/>
              <a:t>deployment [1] </a:t>
            </a:r>
            <a:endParaRPr lang="en-US" sz="1700" dirty="0"/>
          </a:p>
          <a:p>
            <a:r>
              <a:rPr lang="en-US" sz="2100" dirty="0"/>
              <a:t>Network assumes IBM UE supports both co-located and non-co-located deployments</a:t>
            </a:r>
            <a:r>
              <a:rPr lang="en-US" sz="2100" dirty="0" smtClean="0"/>
              <a:t>. [1]</a:t>
            </a:r>
            <a:endParaRPr lang="en-US" sz="2100" dirty="0"/>
          </a:p>
          <a:p>
            <a:endParaRPr lang="en-US" sz="2200" dirty="0"/>
          </a:p>
        </p:txBody>
      </p:sp>
      <p:sp>
        <p:nvSpPr>
          <p:cNvPr id="1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34286" y="6492875"/>
            <a:ext cx="2743200" cy="365125"/>
          </a:xfrm>
        </p:spPr>
        <p:txBody>
          <a:bodyPr/>
          <a:lstStyle/>
          <a:p>
            <a:r>
              <a:rPr lang="en-US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181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778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Background and wording </a:t>
            </a:r>
            <a:r>
              <a:rPr lang="en-US" altLang="zh-TW" dirty="0" smtClean="0"/>
              <a:t>alignment </a:t>
            </a:r>
            <a:r>
              <a:rPr lang="en-US" altLang="zh-TW" dirty="0" smtClean="0"/>
              <a:t>(cont’d</a:t>
            </a:r>
            <a:r>
              <a:rPr lang="en-US" altLang="zh-TW" dirty="0" smtClean="0"/>
              <a:t>)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pSp>
        <p:nvGrpSpPr>
          <p:cNvPr id="108" name="Group 107"/>
          <p:cNvGrpSpPr/>
          <p:nvPr/>
        </p:nvGrpSpPr>
        <p:grpSpPr>
          <a:xfrm>
            <a:off x="1868714" y="1192827"/>
            <a:ext cx="8056915" cy="3298453"/>
            <a:chOff x="1138382" y="1415611"/>
            <a:chExt cx="10100957" cy="4135272"/>
          </a:xfrm>
        </p:grpSpPr>
        <p:sp>
          <p:nvSpPr>
            <p:cNvPr id="55" name="Rectangle 54"/>
            <p:cNvSpPr/>
            <p:nvPr/>
          </p:nvSpPr>
          <p:spPr>
            <a:xfrm>
              <a:off x="1138382" y="1415611"/>
              <a:ext cx="4779817" cy="13700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dirty="0"/>
                <a:t>Network:</a:t>
              </a:r>
              <a:r>
                <a:rPr lang="zh-TW" altLang="en-US" sz="1600" b="1" dirty="0"/>
                <a:t> </a:t>
              </a:r>
              <a:r>
                <a:rPr lang="en-US" altLang="zh-TW" sz="1600" b="1" dirty="0"/>
                <a:t/>
              </a:r>
              <a:br>
                <a:rPr lang="en-US" altLang="zh-TW" sz="1600" b="1" dirty="0"/>
              </a:br>
              <a:r>
                <a:rPr lang="en-US" altLang="zh-TW" sz="1600" b="1" dirty="0"/>
                <a:t>co-located</a:t>
              </a:r>
              <a:r>
                <a:rPr lang="zh-TW" altLang="en-US" sz="1600" b="1" dirty="0"/>
                <a:t> </a:t>
              </a:r>
              <a:r>
                <a:rPr lang="en-US" sz="1600" b="1" dirty="0"/>
                <a:t>deployment</a:t>
              </a: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3270250" y="2785843"/>
              <a:ext cx="495300" cy="687829"/>
              <a:chOff x="1619250" y="2375694"/>
              <a:chExt cx="495300" cy="687829"/>
            </a:xfrm>
          </p:grpSpPr>
          <p:cxnSp>
            <p:nvCxnSpPr>
              <p:cNvPr id="58" name="Straight Connector 57"/>
              <p:cNvCxnSpPr/>
              <p:nvPr/>
            </p:nvCxnSpPr>
            <p:spPr>
              <a:xfrm flipH="1">
                <a:off x="1619250" y="2375694"/>
                <a:ext cx="247650" cy="68500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1866900" y="2378517"/>
                <a:ext cx="247650" cy="68500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>
                <a:off x="1788319" y="2600325"/>
                <a:ext cx="178594" cy="5476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 flipH="1">
                <a:off x="1766887" y="2597502"/>
                <a:ext cx="178594" cy="5476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2" name="Group 61"/>
              <p:cNvGrpSpPr/>
              <p:nvPr/>
            </p:nvGrpSpPr>
            <p:grpSpPr>
              <a:xfrm>
                <a:off x="1716881" y="2723576"/>
                <a:ext cx="307996" cy="88679"/>
                <a:chOff x="1716881" y="2723577"/>
                <a:chExt cx="200026" cy="57592"/>
              </a:xfrm>
            </p:grpSpPr>
            <p:cxnSp>
              <p:nvCxnSpPr>
                <p:cNvPr id="66" name="Straight Connector 65"/>
                <p:cNvCxnSpPr/>
                <p:nvPr/>
              </p:nvCxnSpPr>
              <p:spPr>
                <a:xfrm>
                  <a:off x="1738313" y="2726400"/>
                  <a:ext cx="178594" cy="5476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/>
                <p:cNvCxnSpPr/>
                <p:nvPr/>
              </p:nvCxnSpPr>
              <p:spPr>
                <a:xfrm flipH="1">
                  <a:off x="1716881" y="2723577"/>
                  <a:ext cx="178594" cy="5476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Group 62"/>
              <p:cNvGrpSpPr/>
              <p:nvPr/>
            </p:nvGrpSpPr>
            <p:grpSpPr>
              <a:xfrm>
                <a:off x="1650445" y="2871256"/>
                <a:ext cx="448450" cy="129119"/>
                <a:chOff x="1716881" y="2723577"/>
                <a:chExt cx="200026" cy="57592"/>
              </a:xfrm>
            </p:grpSpPr>
            <p:cxnSp>
              <p:nvCxnSpPr>
                <p:cNvPr id="64" name="Straight Connector 63"/>
                <p:cNvCxnSpPr/>
                <p:nvPr/>
              </p:nvCxnSpPr>
              <p:spPr>
                <a:xfrm>
                  <a:off x="1738313" y="2726400"/>
                  <a:ext cx="178594" cy="5476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 flipH="1">
                  <a:off x="1716881" y="2723577"/>
                  <a:ext cx="178594" cy="5476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8" name="Group 67"/>
            <p:cNvGrpSpPr/>
            <p:nvPr/>
          </p:nvGrpSpPr>
          <p:grpSpPr>
            <a:xfrm>
              <a:off x="7457870" y="2850269"/>
              <a:ext cx="495300" cy="687829"/>
              <a:chOff x="1619250" y="2375694"/>
              <a:chExt cx="495300" cy="687829"/>
            </a:xfrm>
          </p:grpSpPr>
          <p:cxnSp>
            <p:nvCxnSpPr>
              <p:cNvPr id="69" name="Straight Connector 68"/>
              <p:cNvCxnSpPr/>
              <p:nvPr/>
            </p:nvCxnSpPr>
            <p:spPr>
              <a:xfrm flipH="1">
                <a:off x="1619250" y="2375694"/>
                <a:ext cx="247650" cy="68500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>
                <a:off x="1866900" y="2378517"/>
                <a:ext cx="247650" cy="68500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>
                <a:off x="1788319" y="2600325"/>
                <a:ext cx="178594" cy="5476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flipH="1">
                <a:off x="1766887" y="2597502"/>
                <a:ext cx="178594" cy="5476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3" name="Group 72"/>
              <p:cNvGrpSpPr/>
              <p:nvPr/>
            </p:nvGrpSpPr>
            <p:grpSpPr>
              <a:xfrm>
                <a:off x="1716881" y="2723576"/>
                <a:ext cx="307996" cy="88679"/>
                <a:chOff x="1716881" y="2723577"/>
                <a:chExt cx="200026" cy="57592"/>
              </a:xfrm>
            </p:grpSpPr>
            <p:cxnSp>
              <p:nvCxnSpPr>
                <p:cNvPr id="77" name="Straight Connector 76"/>
                <p:cNvCxnSpPr/>
                <p:nvPr/>
              </p:nvCxnSpPr>
              <p:spPr>
                <a:xfrm>
                  <a:off x="1738313" y="2726400"/>
                  <a:ext cx="178594" cy="5476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/>
                <p:cNvCxnSpPr/>
                <p:nvPr/>
              </p:nvCxnSpPr>
              <p:spPr>
                <a:xfrm flipH="1">
                  <a:off x="1716881" y="2723577"/>
                  <a:ext cx="178594" cy="5476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Group 73"/>
              <p:cNvGrpSpPr/>
              <p:nvPr/>
            </p:nvGrpSpPr>
            <p:grpSpPr>
              <a:xfrm>
                <a:off x="1650445" y="2871256"/>
                <a:ext cx="448450" cy="129119"/>
                <a:chOff x="1716881" y="2723577"/>
                <a:chExt cx="200026" cy="57592"/>
              </a:xfrm>
            </p:grpSpPr>
            <p:cxnSp>
              <p:nvCxnSpPr>
                <p:cNvPr id="75" name="Straight Connector 74"/>
                <p:cNvCxnSpPr/>
                <p:nvPr/>
              </p:nvCxnSpPr>
              <p:spPr>
                <a:xfrm>
                  <a:off x="1738313" y="2726400"/>
                  <a:ext cx="178594" cy="5476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75"/>
                <p:cNvCxnSpPr/>
                <p:nvPr/>
              </p:nvCxnSpPr>
              <p:spPr>
                <a:xfrm flipH="1">
                  <a:off x="1716881" y="2723577"/>
                  <a:ext cx="178594" cy="5476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9" name="Group 78"/>
            <p:cNvGrpSpPr/>
            <p:nvPr/>
          </p:nvGrpSpPr>
          <p:grpSpPr>
            <a:xfrm>
              <a:off x="9813720" y="2861504"/>
              <a:ext cx="495300" cy="687829"/>
              <a:chOff x="1619250" y="2375694"/>
              <a:chExt cx="495300" cy="687829"/>
            </a:xfrm>
          </p:grpSpPr>
          <p:cxnSp>
            <p:nvCxnSpPr>
              <p:cNvPr id="80" name="Straight Connector 79"/>
              <p:cNvCxnSpPr/>
              <p:nvPr/>
            </p:nvCxnSpPr>
            <p:spPr>
              <a:xfrm flipH="1">
                <a:off x="1619250" y="2375694"/>
                <a:ext cx="247650" cy="68500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1866900" y="2378517"/>
                <a:ext cx="247650" cy="68500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>
                <a:off x="1788319" y="2600325"/>
                <a:ext cx="178594" cy="5476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flipH="1">
                <a:off x="1766887" y="2597502"/>
                <a:ext cx="178594" cy="5476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4" name="Group 83"/>
              <p:cNvGrpSpPr/>
              <p:nvPr/>
            </p:nvGrpSpPr>
            <p:grpSpPr>
              <a:xfrm>
                <a:off x="1716881" y="2723576"/>
                <a:ext cx="307996" cy="88679"/>
                <a:chOff x="1716881" y="2723577"/>
                <a:chExt cx="200026" cy="57592"/>
              </a:xfrm>
            </p:grpSpPr>
            <p:cxnSp>
              <p:nvCxnSpPr>
                <p:cNvPr id="88" name="Straight Connector 87"/>
                <p:cNvCxnSpPr/>
                <p:nvPr/>
              </p:nvCxnSpPr>
              <p:spPr>
                <a:xfrm>
                  <a:off x="1738313" y="2726400"/>
                  <a:ext cx="178594" cy="5476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/>
                <p:cNvCxnSpPr/>
                <p:nvPr/>
              </p:nvCxnSpPr>
              <p:spPr>
                <a:xfrm flipH="1">
                  <a:off x="1716881" y="2723577"/>
                  <a:ext cx="178594" cy="5476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5" name="Group 84"/>
              <p:cNvGrpSpPr/>
              <p:nvPr/>
            </p:nvGrpSpPr>
            <p:grpSpPr>
              <a:xfrm>
                <a:off x="1650445" y="2871256"/>
                <a:ext cx="448450" cy="129119"/>
                <a:chOff x="1716881" y="2723577"/>
                <a:chExt cx="200026" cy="57592"/>
              </a:xfrm>
            </p:grpSpPr>
            <p:cxnSp>
              <p:nvCxnSpPr>
                <p:cNvPr id="86" name="Straight Connector 85"/>
                <p:cNvCxnSpPr/>
                <p:nvPr/>
              </p:nvCxnSpPr>
              <p:spPr>
                <a:xfrm>
                  <a:off x="1738313" y="2726400"/>
                  <a:ext cx="178594" cy="5476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/>
                <p:cNvCxnSpPr/>
                <p:nvPr/>
              </p:nvCxnSpPr>
              <p:spPr>
                <a:xfrm flipH="1">
                  <a:off x="1716881" y="2723577"/>
                  <a:ext cx="178594" cy="5476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0" name="Rectangle 89"/>
            <p:cNvSpPr/>
            <p:nvPr/>
          </p:nvSpPr>
          <p:spPr>
            <a:xfrm>
              <a:off x="6459522" y="1415611"/>
              <a:ext cx="4779817" cy="13700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dirty="0"/>
                <a:t>Network:</a:t>
              </a:r>
              <a:r>
                <a:rPr lang="zh-TW" altLang="en-US" sz="1600" b="1" dirty="0"/>
                <a:t> </a:t>
              </a:r>
              <a:r>
                <a:rPr lang="en-US" altLang="zh-TW" sz="1600" b="1" dirty="0"/>
                <a:t/>
              </a:r>
              <a:br>
                <a:rPr lang="en-US" altLang="zh-TW" sz="1600" b="1" dirty="0"/>
              </a:br>
              <a:r>
                <a:rPr lang="en-US" altLang="zh-TW" sz="1600" b="1" dirty="0"/>
                <a:t>non-co-located</a:t>
              </a:r>
              <a:r>
                <a:rPr lang="zh-TW" altLang="en-US" sz="1600" b="1" dirty="0"/>
                <a:t> </a:t>
              </a:r>
              <a:r>
                <a:rPr lang="en-US" sz="1600" b="1" dirty="0"/>
                <a:t>deployment</a:t>
              </a:r>
            </a:p>
          </p:txBody>
        </p:sp>
        <p:sp>
          <p:nvSpPr>
            <p:cNvPr id="91" name="Oval 90"/>
            <p:cNvSpPr/>
            <p:nvPr/>
          </p:nvSpPr>
          <p:spPr>
            <a:xfrm>
              <a:off x="3228903" y="2546262"/>
              <a:ext cx="363682" cy="34908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L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92" name="Oval 91"/>
            <p:cNvSpPr/>
            <p:nvPr/>
          </p:nvSpPr>
          <p:spPr>
            <a:xfrm>
              <a:off x="3454328" y="2546262"/>
              <a:ext cx="363682" cy="349081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H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93" name="Oval 92"/>
            <p:cNvSpPr/>
            <p:nvPr/>
          </p:nvSpPr>
          <p:spPr>
            <a:xfrm>
              <a:off x="7537115" y="2555011"/>
              <a:ext cx="363682" cy="34908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L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94" name="Oval 93"/>
            <p:cNvSpPr/>
            <p:nvPr/>
          </p:nvSpPr>
          <p:spPr>
            <a:xfrm>
              <a:off x="9901855" y="2555011"/>
              <a:ext cx="363682" cy="349081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H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2173646" y="4914899"/>
              <a:ext cx="569554" cy="635983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dirty="0"/>
                <a:t>IBM</a:t>
              </a:r>
              <a:br>
                <a:rPr lang="en-US" sz="1600" dirty="0"/>
              </a:br>
              <a:r>
                <a:rPr lang="en-US" sz="1600" dirty="0"/>
                <a:t>UE</a:t>
              </a:r>
            </a:p>
          </p:txBody>
        </p:sp>
        <p:sp>
          <p:nvSpPr>
            <p:cNvPr id="96" name="Rounded Rectangle 95"/>
            <p:cNvSpPr/>
            <p:nvPr/>
          </p:nvSpPr>
          <p:spPr>
            <a:xfrm>
              <a:off x="4202471" y="4914898"/>
              <a:ext cx="569554" cy="635983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dirty="0"/>
                <a:t>CBM</a:t>
              </a:r>
              <a:br>
                <a:rPr lang="en-US" sz="1600" dirty="0"/>
              </a:br>
              <a:r>
                <a:rPr lang="en-US" sz="1600" dirty="0"/>
                <a:t>UE</a:t>
              </a:r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42063" y="3667598"/>
              <a:ext cx="741706" cy="1197958"/>
            </a:xfrm>
            <a:custGeom>
              <a:avLst/>
              <a:gdLst>
                <a:gd name="connsiteX0" fmla="*/ 20137 w 741706"/>
                <a:gd name="connsiteY0" fmla="*/ 1197425 h 1197958"/>
                <a:gd name="connsiteX1" fmla="*/ 220162 w 741706"/>
                <a:gd name="connsiteY1" fmla="*/ 206825 h 1197958"/>
                <a:gd name="connsiteX2" fmla="*/ 563062 w 741706"/>
                <a:gd name="connsiteY2" fmla="*/ 6800 h 1197958"/>
                <a:gd name="connsiteX3" fmla="*/ 715462 w 741706"/>
                <a:gd name="connsiteY3" fmla="*/ 340175 h 1197958"/>
                <a:gd name="connsiteX4" fmla="*/ 20137 w 741706"/>
                <a:gd name="connsiteY4" fmla="*/ 1197425 h 119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706" h="1197958">
                  <a:moveTo>
                    <a:pt x="20137" y="1197425"/>
                  </a:moveTo>
                  <a:cubicBezTo>
                    <a:pt x="-62413" y="1175200"/>
                    <a:pt x="129675" y="405262"/>
                    <a:pt x="220162" y="206825"/>
                  </a:cubicBezTo>
                  <a:cubicBezTo>
                    <a:pt x="310649" y="8388"/>
                    <a:pt x="480512" y="-15425"/>
                    <a:pt x="563062" y="6800"/>
                  </a:cubicBezTo>
                  <a:cubicBezTo>
                    <a:pt x="645612" y="29025"/>
                    <a:pt x="804362" y="138563"/>
                    <a:pt x="715462" y="340175"/>
                  </a:cubicBezTo>
                  <a:cubicBezTo>
                    <a:pt x="626562" y="541787"/>
                    <a:pt x="102687" y="1219650"/>
                    <a:pt x="20137" y="1197425"/>
                  </a:cubicBez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585072" y="3667598"/>
              <a:ext cx="741706" cy="1197958"/>
            </a:xfrm>
            <a:custGeom>
              <a:avLst/>
              <a:gdLst>
                <a:gd name="connsiteX0" fmla="*/ 20137 w 741706"/>
                <a:gd name="connsiteY0" fmla="*/ 1197425 h 1197958"/>
                <a:gd name="connsiteX1" fmla="*/ 220162 w 741706"/>
                <a:gd name="connsiteY1" fmla="*/ 206825 h 1197958"/>
                <a:gd name="connsiteX2" fmla="*/ 563062 w 741706"/>
                <a:gd name="connsiteY2" fmla="*/ 6800 h 1197958"/>
                <a:gd name="connsiteX3" fmla="*/ 715462 w 741706"/>
                <a:gd name="connsiteY3" fmla="*/ 340175 h 1197958"/>
                <a:gd name="connsiteX4" fmla="*/ 20137 w 741706"/>
                <a:gd name="connsiteY4" fmla="*/ 1197425 h 119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706" h="1197958">
                  <a:moveTo>
                    <a:pt x="20137" y="1197425"/>
                  </a:moveTo>
                  <a:cubicBezTo>
                    <a:pt x="-62413" y="1175200"/>
                    <a:pt x="129675" y="405262"/>
                    <a:pt x="220162" y="206825"/>
                  </a:cubicBezTo>
                  <a:cubicBezTo>
                    <a:pt x="310649" y="8388"/>
                    <a:pt x="480512" y="-15425"/>
                    <a:pt x="563062" y="6800"/>
                  </a:cubicBezTo>
                  <a:cubicBezTo>
                    <a:pt x="645612" y="29025"/>
                    <a:pt x="804362" y="138563"/>
                    <a:pt x="715462" y="340175"/>
                  </a:cubicBezTo>
                  <a:cubicBezTo>
                    <a:pt x="626562" y="541787"/>
                    <a:pt x="102687" y="1219650"/>
                    <a:pt x="20137" y="1197425"/>
                  </a:cubicBez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99" name="Oval 98"/>
            <p:cNvSpPr/>
            <p:nvPr/>
          </p:nvSpPr>
          <p:spPr>
            <a:xfrm>
              <a:off x="2492231" y="3728658"/>
              <a:ext cx="363682" cy="34908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L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00" name="Oval 99"/>
            <p:cNvSpPr/>
            <p:nvPr/>
          </p:nvSpPr>
          <p:spPr>
            <a:xfrm>
              <a:off x="2946256" y="3757233"/>
              <a:ext cx="363682" cy="34908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H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01" name="Freeform 100"/>
            <p:cNvSpPr/>
            <p:nvPr/>
          </p:nvSpPr>
          <p:spPr>
            <a:xfrm flipH="1">
              <a:off x="3724587" y="3667598"/>
              <a:ext cx="741705" cy="1197959"/>
            </a:xfrm>
            <a:custGeom>
              <a:avLst/>
              <a:gdLst>
                <a:gd name="connsiteX0" fmla="*/ 20137 w 741706"/>
                <a:gd name="connsiteY0" fmla="*/ 1197425 h 1197958"/>
                <a:gd name="connsiteX1" fmla="*/ 220162 w 741706"/>
                <a:gd name="connsiteY1" fmla="*/ 206825 h 1197958"/>
                <a:gd name="connsiteX2" fmla="*/ 563062 w 741706"/>
                <a:gd name="connsiteY2" fmla="*/ 6800 h 1197958"/>
                <a:gd name="connsiteX3" fmla="*/ 715462 w 741706"/>
                <a:gd name="connsiteY3" fmla="*/ 340175 h 1197958"/>
                <a:gd name="connsiteX4" fmla="*/ 20137 w 741706"/>
                <a:gd name="connsiteY4" fmla="*/ 1197425 h 119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706" h="1197958">
                  <a:moveTo>
                    <a:pt x="20137" y="1197425"/>
                  </a:moveTo>
                  <a:cubicBezTo>
                    <a:pt x="-62413" y="1175200"/>
                    <a:pt x="129675" y="405262"/>
                    <a:pt x="220162" y="206825"/>
                  </a:cubicBezTo>
                  <a:cubicBezTo>
                    <a:pt x="310649" y="8388"/>
                    <a:pt x="480512" y="-15425"/>
                    <a:pt x="563062" y="6800"/>
                  </a:cubicBezTo>
                  <a:cubicBezTo>
                    <a:pt x="645612" y="29025"/>
                    <a:pt x="804362" y="138563"/>
                    <a:pt x="715462" y="340175"/>
                  </a:cubicBezTo>
                  <a:cubicBezTo>
                    <a:pt x="626562" y="541787"/>
                    <a:pt x="102687" y="1219650"/>
                    <a:pt x="20137" y="1197425"/>
                  </a:cubicBezTo>
                  <a:close/>
                </a:path>
              </a:pathLst>
            </a:cu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102" name="Oval 101"/>
            <p:cNvSpPr/>
            <p:nvPr/>
          </p:nvSpPr>
          <p:spPr>
            <a:xfrm>
              <a:off x="3523384" y="3772939"/>
              <a:ext cx="1018454" cy="34908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L+H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03" name="Rounded Rectangle 102"/>
            <p:cNvSpPr/>
            <p:nvPr/>
          </p:nvSpPr>
          <p:spPr>
            <a:xfrm>
              <a:off x="8608061" y="4914899"/>
              <a:ext cx="569554" cy="63598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dirty="0"/>
                <a:t>IBM</a:t>
              </a:r>
              <a:br>
                <a:rPr lang="en-US" sz="1600" dirty="0"/>
              </a:br>
              <a:r>
                <a:rPr lang="en-US" sz="1600" dirty="0"/>
                <a:t>UE</a:t>
              </a:r>
            </a:p>
          </p:txBody>
        </p:sp>
        <p:sp>
          <p:nvSpPr>
            <p:cNvPr id="104" name="Freeform 103"/>
            <p:cNvSpPr/>
            <p:nvPr/>
          </p:nvSpPr>
          <p:spPr>
            <a:xfrm flipH="1">
              <a:off x="8014478" y="3667598"/>
              <a:ext cx="741705" cy="1197959"/>
            </a:xfrm>
            <a:custGeom>
              <a:avLst/>
              <a:gdLst>
                <a:gd name="connsiteX0" fmla="*/ 20137 w 741706"/>
                <a:gd name="connsiteY0" fmla="*/ 1197425 h 1197958"/>
                <a:gd name="connsiteX1" fmla="*/ 220162 w 741706"/>
                <a:gd name="connsiteY1" fmla="*/ 206825 h 1197958"/>
                <a:gd name="connsiteX2" fmla="*/ 563062 w 741706"/>
                <a:gd name="connsiteY2" fmla="*/ 6800 h 1197958"/>
                <a:gd name="connsiteX3" fmla="*/ 715462 w 741706"/>
                <a:gd name="connsiteY3" fmla="*/ 340175 h 1197958"/>
                <a:gd name="connsiteX4" fmla="*/ 20137 w 741706"/>
                <a:gd name="connsiteY4" fmla="*/ 1197425 h 119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706" h="1197958">
                  <a:moveTo>
                    <a:pt x="20137" y="1197425"/>
                  </a:moveTo>
                  <a:cubicBezTo>
                    <a:pt x="-62413" y="1175200"/>
                    <a:pt x="129675" y="405262"/>
                    <a:pt x="220162" y="206825"/>
                  </a:cubicBezTo>
                  <a:cubicBezTo>
                    <a:pt x="310649" y="8388"/>
                    <a:pt x="480512" y="-15425"/>
                    <a:pt x="563062" y="6800"/>
                  </a:cubicBezTo>
                  <a:cubicBezTo>
                    <a:pt x="645612" y="29025"/>
                    <a:pt x="804362" y="138563"/>
                    <a:pt x="715462" y="340175"/>
                  </a:cubicBezTo>
                  <a:cubicBezTo>
                    <a:pt x="626562" y="541787"/>
                    <a:pt x="102687" y="1219650"/>
                    <a:pt x="20137" y="1197425"/>
                  </a:cubicBez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000437" y="3667598"/>
              <a:ext cx="741705" cy="1197959"/>
            </a:xfrm>
            <a:custGeom>
              <a:avLst/>
              <a:gdLst>
                <a:gd name="connsiteX0" fmla="*/ 20137 w 741706"/>
                <a:gd name="connsiteY0" fmla="*/ 1197425 h 1197958"/>
                <a:gd name="connsiteX1" fmla="*/ 220162 w 741706"/>
                <a:gd name="connsiteY1" fmla="*/ 206825 h 1197958"/>
                <a:gd name="connsiteX2" fmla="*/ 563062 w 741706"/>
                <a:gd name="connsiteY2" fmla="*/ 6800 h 1197958"/>
                <a:gd name="connsiteX3" fmla="*/ 715462 w 741706"/>
                <a:gd name="connsiteY3" fmla="*/ 340175 h 1197958"/>
                <a:gd name="connsiteX4" fmla="*/ 20137 w 741706"/>
                <a:gd name="connsiteY4" fmla="*/ 1197425 h 119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706" h="1197958">
                  <a:moveTo>
                    <a:pt x="20137" y="1197425"/>
                  </a:moveTo>
                  <a:cubicBezTo>
                    <a:pt x="-62413" y="1175200"/>
                    <a:pt x="129675" y="405262"/>
                    <a:pt x="220162" y="206825"/>
                  </a:cubicBezTo>
                  <a:cubicBezTo>
                    <a:pt x="310649" y="8388"/>
                    <a:pt x="480512" y="-15425"/>
                    <a:pt x="563062" y="6800"/>
                  </a:cubicBezTo>
                  <a:cubicBezTo>
                    <a:pt x="645612" y="29025"/>
                    <a:pt x="804362" y="138563"/>
                    <a:pt x="715462" y="340175"/>
                  </a:cubicBezTo>
                  <a:cubicBezTo>
                    <a:pt x="626562" y="541787"/>
                    <a:pt x="102687" y="1219650"/>
                    <a:pt x="20137" y="1197425"/>
                  </a:cubicBez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106" name="Oval 105"/>
            <p:cNvSpPr/>
            <p:nvPr/>
          </p:nvSpPr>
          <p:spPr>
            <a:xfrm>
              <a:off x="8117021" y="3884373"/>
              <a:ext cx="363682" cy="34908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L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07" name="Oval 106"/>
            <p:cNvSpPr/>
            <p:nvPr/>
          </p:nvSpPr>
          <p:spPr>
            <a:xfrm>
              <a:off x="9266371" y="3912948"/>
              <a:ext cx="363682" cy="34908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H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9" name="Title 1"/>
          <p:cNvSpPr txBox="1">
            <a:spLocks/>
          </p:cNvSpPr>
          <p:nvPr/>
        </p:nvSpPr>
        <p:spPr>
          <a:xfrm>
            <a:off x="1562101" y="1134088"/>
            <a:ext cx="8559800" cy="3268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2000" b="1" dirty="0">
                <a:solidFill>
                  <a:schemeClr val="bg1"/>
                </a:solidFill>
              </a:rPr>
              <a:t>Illustration by L+H band pair example for reference</a:t>
            </a:r>
            <a:r>
              <a:rPr lang="zh-TW" altLang="en-US" sz="2000" b="1" dirty="0">
                <a:solidFill>
                  <a:schemeClr val="bg1"/>
                </a:solidFill>
              </a:rPr>
              <a:t> </a:t>
            </a:r>
            <a:r>
              <a:rPr lang="en-US" altLang="zh-TW" sz="2000" b="1" dirty="0">
                <a:solidFill>
                  <a:schemeClr val="bg1"/>
                </a:solidFill>
              </a:rPr>
              <a:t>only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1562101" y="1134088"/>
            <a:ext cx="8559800" cy="34338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Slide Number Placeholder 110"/>
          <p:cNvSpPr>
            <a:spLocks noGrp="1"/>
          </p:cNvSpPr>
          <p:nvPr>
            <p:ph type="sldNum" sz="quarter" idx="12"/>
          </p:nvPr>
        </p:nvSpPr>
        <p:spPr>
          <a:xfrm>
            <a:off x="9450448" y="6497666"/>
            <a:ext cx="2743200" cy="365125"/>
          </a:xfrm>
        </p:spPr>
        <p:txBody>
          <a:bodyPr/>
          <a:lstStyle/>
          <a:p>
            <a:fld id="{DED1FC55-10DE-4B5F-A044-B4473A0E941C}" type="slidenum">
              <a:rPr lang="en-US" smtClean="0"/>
              <a:t>3</a:t>
            </a:fld>
            <a:endParaRPr lang="en-US"/>
          </a:p>
        </p:txBody>
      </p:sp>
      <p:cxnSp>
        <p:nvCxnSpPr>
          <p:cNvPr id="112" name="Straight Connector 111"/>
          <p:cNvCxnSpPr/>
          <p:nvPr/>
        </p:nvCxnSpPr>
        <p:spPr>
          <a:xfrm>
            <a:off x="5845629" y="1357246"/>
            <a:ext cx="0" cy="319621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855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2824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TW" sz="4000" dirty="0"/>
              <a:t>Capability </a:t>
            </a:r>
            <a:r>
              <a:rPr lang="en-GB" sz="4000" dirty="0"/>
              <a:t>signalling</a:t>
            </a:r>
            <a:r>
              <a:rPr lang="en-US" altLang="zh-TW" sz="4000" dirty="0"/>
              <a:t/>
            </a:r>
            <a:br>
              <a:rPr lang="en-US" altLang="zh-TW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4200" y="1054306"/>
            <a:ext cx="11023600" cy="5830095"/>
          </a:xfrm>
        </p:spPr>
        <p:txBody>
          <a:bodyPr>
            <a:noAutofit/>
          </a:bodyPr>
          <a:lstStyle/>
          <a:p>
            <a:r>
              <a:rPr lang="en-US" sz="2400" dirty="0"/>
              <a:t>Introduce </a:t>
            </a:r>
            <a:r>
              <a:rPr lang="en-US" altLang="zh-TW" sz="2400" dirty="0"/>
              <a:t>UE</a:t>
            </a:r>
            <a:r>
              <a:rPr lang="zh-TW" altLang="en-US" sz="2400" dirty="0"/>
              <a:t> </a:t>
            </a:r>
            <a:r>
              <a:rPr lang="en-US" sz="2400" dirty="0"/>
              <a:t>IBM/CBM capability</a:t>
            </a:r>
            <a:r>
              <a:rPr lang="zh-TW" altLang="en-US" sz="2400" dirty="0"/>
              <a:t> </a:t>
            </a:r>
            <a:r>
              <a:rPr lang="en-US" altLang="zh-TW" sz="2400" dirty="0"/>
              <a:t>per band pair</a:t>
            </a:r>
          </a:p>
          <a:p>
            <a:pPr lvl="1"/>
            <a:r>
              <a:rPr lang="en-US" altLang="zh-TW" sz="2000" dirty="0" smtClean="0"/>
              <a:t>Introduce </a:t>
            </a:r>
            <a:r>
              <a:rPr lang="en-US" altLang="zh-TW" sz="2000" dirty="0"/>
              <a:t>frequency separation class for band combinations with bands within one band group, regardless of CBM or </a:t>
            </a:r>
            <a:r>
              <a:rPr lang="en-US" altLang="zh-TW" sz="2000" dirty="0" smtClean="0"/>
              <a:t>IBM, </a:t>
            </a:r>
            <a:r>
              <a:rPr lang="en-US" altLang="zh-TW" sz="2000" dirty="0"/>
              <a:t>is </a:t>
            </a:r>
            <a:r>
              <a:rPr lang="en-US" altLang="zh-TW" sz="2000" dirty="0" smtClean="0"/>
              <a:t>FFS</a:t>
            </a:r>
          </a:p>
          <a:p>
            <a:pPr lvl="1"/>
            <a:endParaRPr lang="en-US" altLang="zh-TW" dirty="0"/>
          </a:p>
          <a:p>
            <a:pPr lvl="0"/>
            <a:r>
              <a:rPr lang="en-US" altLang="zh-TW" sz="2400" dirty="0"/>
              <a:t>Whether </a:t>
            </a:r>
            <a:r>
              <a:rPr lang="en-US" sz="2400" dirty="0"/>
              <a:t>Introduce </a:t>
            </a:r>
            <a:r>
              <a:rPr lang="en-US" altLang="zh-TW" sz="2400" dirty="0"/>
              <a:t>support of co-located and/or non-co-located</a:t>
            </a:r>
            <a:r>
              <a:rPr lang="en-US" sz="2400" dirty="0"/>
              <a:t> deployment capability</a:t>
            </a:r>
            <a:r>
              <a:rPr lang="zh-TW" altLang="en-US" sz="2400" dirty="0"/>
              <a:t> </a:t>
            </a:r>
            <a:r>
              <a:rPr lang="en-US" altLang="zh-TW" sz="2400" dirty="0"/>
              <a:t>per band pair or not?</a:t>
            </a:r>
          </a:p>
          <a:p>
            <a:pPr lvl="1"/>
            <a:r>
              <a:rPr lang="en-US" sz="2000" dirty="0" smtClean="0">
                <a:solidFill>
                  <a:prstClr val="black"/>
                </a:solidFill>
              </a:rPr>
              <a:t>No</a:t>
            </a:r>
            <a:endParaRPr lang="en-US" sz="2000" dirty="0">
              <a:solidFill>
                <a:prstClr val="black"/>
              </a:solidFill>
            </a:endParaRPr>
          </a:p>
          <a:p>
            <a:pPr lvl="2"/>
            <a:r>
              <a:rPr lang="en-US" dirty="0">
                <a:solidFill>
                  <a:prstClr val="black"/>
                </a:solidFill>
              </a:rPr>
              <a:t>It implies:</a:t>
            </a:r>
          </a:p>
          <a:p>
            <a:pPr lvl="3"/>
            <a:r>
              <a:rPr lang="en-US" sz="2000" dirty="0">
                <a:solidFill>
                  <a:prstClr val="black"/>
                </a:solidFill>
              </a:rPr>
              <a:t>UE CBM band pair shall support co-located deployment and meet corresponding requirement</a:t>
            </a:r>
          </a:p>
          <a:p>
            <a:pPr lvl="3"/>
            <a:r>
              <a:rPr lang="en-US" altLang="zh-TW" sz="2000" dirty="0">
                <a:solidFill>
                  <a:prstClr val="black"/>
                </a:solidFill>
              </a:rPr>
              <a:t>UE IBM band pair shall support co-located</a:t>
            </a:r>
            <a:r>
              <a:rPr lang="zh-TW" altLang="en-US" sz="2000" dirty="0">
                <a:solidFill>
                  <a:prstClr val="black"/>
                </a:solidFill>
              </a:rPr>
              <a:t> </a:t>
            </a:r>
            <a:r>
              <a:rPr lang="en-US" altLang="zh-TW" sz="2000" dirty="0">
                <a:solidFill>
                  <a:prstClr val="black"/>
                </a:solidFill>
              </a:rPr>
              <a:t>and non-co-located deployment, and meet corresponding requirement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452098" y="6486977"/>
            <a:ext cx="2743200" cy="365125"/>
          </a:xfrm>
        </p:spPr>
        <p:txBody>
          <a:bodyPr/>
          <a:lstStyle/>
          <a:p>
            <a:fld id="{DED1FC55-10DE-4B5F-A044-B4473A0E941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69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226800" cy="132556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EIS requirements for</a:t>
            </a:r>
            <a:r>
              <a:rPr lang="zh-TW" altLang="en-US" dirty="0"/>
              <a:t> 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c</a:t>
            </a:r>
            <a:r>
              <a:rPr lang="en-US" dirty="0"/>
              <a:t>o-located &amp; non-co-located deployment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90500" y="1499753"/>
            <a:ext cx="11849100" cy="5205848"/>
          </a:xfrm>
        </p:spPr>
        <p:txBody>
          <a:bodyPr>
            <a:noAutofit/>
          </a:bodyPr>
          <a:lstStyle/>
          <a:p>
            <a:r>
              <a:rPr lang="en-US" altLang="zh-TW" sz="2400" dirty="0"/>
              <a:t>About </a:t>
            </a:r>
            <a:r>
              <a:rPr lang="en-US" altLang="zh-TW" sz="2400" b="1" dirty="0"/>
              <a:t>common</a:t>
            </a:r>
            <a:r>
              <a:rPr lang="en-US" altLang="zh-TW" sz="2400" dirty="0"/>
              <a:t> coverage EIS requirement, that consider </a:t>
            </a:r>
            <a:r>
              <a:rPr lang="en-US" altLang="zh-TW" sz="2400" b="1" dirty="0"/>
              <a:t>c</a:t>
            </a:r>
            <a:r>
              <a:rPr lang="en-US" sz="2400" b="1" dirty="0"/>
              <a:t>o-located</a:t>
            </a:r>
            <a:r>
              <a:rPr lang="en-US" sz="2400" dirty="0"/>
              <a:t> </a:t>
            </a:r>
            <a:r>
              <a:rPr lang="en-US" sz="2400" dirty="0" smtClean="0"/>
              <a:t>deployment</a:t>
            </a:r>
            <a:endParaRPr lang="en-US" sz="2400" strike="sngStrike" dirty="0" smtClean="0">
              <a:solidFill>
                <a:srgbClr val="7030A0"/>
              </a:solidFill>
            </a:endParaRPr>
          </a:p>
          <a:p>
            <a:pPr lvl="1"/>
            <a:r>
              <a:rPr lang="en-US" sz="2000" dirty="0" smtClean="0"/>
              <a:t>Alt-1 Inter-band DL CA common coverage EIS requirement shall be defined </a:t>
            </a:r>
            <a:r>
              <a:rPr lang="en-US" altLang="zh-TW" sz="2000" dirty="0" smtClean="0"/>
              <a:t>for IBM and CBM band pairs, respectively</a:t>
            </a:r>
          </a:p>
          <a:p>
            <a:pPr lvl="2"/>
            <a:r>
              <a:rPr lang="en-US" altLang="zh-TW" sz="1800" dirty="0" smtClean="0"/>
              <a:t>It</a:t>
            </a:r>
            <a:r>
              <a:rPr lang="zh-TW" altLang="en-US" sz="1800" dirty="0" smtClean="0"/>
              <a:t> </a:t>
            </a:r>
            <a:r>
              <a:rPr lang="en-US" altLang="zh-TW" sz="1800" dirty="0"/>
              <a:t>implies “while </a:t>
            </a:r>
            <a:r>
              <a:rPr lang="en-US" sz="1800" dirty="0"/>
              <a:t>UEs meet inter-band DL CA common coverage requirement </a:t>
            </a:r>
            <a:r>
              <a:rPr lang="en-US" altLang="zh-TW" sz="1800" dirty="0"/>
              <a:t>(#1), it </a:t>
            </a:r>
            <a:r>
              <a:rPr lang="en-US" sz="1800" dirty="0"/>
              <a:t>means the UEs support co-located network deployment.”</a:t>
            </a:r>
          </a:p>
          <a:p>
            <a:pPr lvl="1"/>
            <a:r>
              <a:rPr lang="en-US" sz="1800" dirty="0"/>
              <a:t>Alt-2 Inter-band DL CA common coverage EIS requirement shall be defined</a:t>
            </a:r>
            <a:r>
              <a:rPr lang="en-US" altLang="zh-TW" sz="1800" dirty="0"/>
              <a:t> for IBM bands pairs only</a:t>
            </a:r>
          </a:p>
          <a:p>
            <a:pPr lvl="2"/>
            <a:r>
              <a:rPr lang="en-US" altLang="zh-TW" sz="1800" dirty="0"/>
              <a:t>It</a:t>
            </a:r>
            <a:r>
              <a:rPr lang="zh-TW" altLang="en-US" sz="1800" dirty="0"/>
              <a:t> </a:t>
            </a:r>
            <a:r>
              <a:rPr lang="en-US" altLang="zh-TW" sz="1800" dirty="0"/>
              <a:t>implies “while IBM</a:t>
            </a:r>
            <a:r>
              <a:rPr lang="zh-TW" altLang="en-US" sz="1800" dirty="0"/>
              <a:t> </a:t>
            </a:r>
            <a:r>
              <a:rPr lang="en-US" sz="1800" dirty="0"/>
              <a:t>UEs meet inter-band DL CA common coverage requirement </a:t>
            </a:r>
            <a:r>
              <a:rPr lang="en-US" altLang="zh-TW" sz="1800" dirty="0"/>
              <a:t>(#1), it </a:t>
            </a:r>
            <a:r>
              <a:rPr lang="en-US" sz="1800" dirty="0"/>
              <a:t>means the IBM UEs support co-located network deployment.</a:t>
            </a:r>
          </a:p>
          <a:p>
            <a:pPr lvl="2"/>
            <a:r>
              <a:rPr lang="en-US" sz="1800" dirty="0"/>
              <a:t>It implies</a:t>
            </a:r>
            <a:r>
              <a:rPr lang="zh-TW" altLang="en-US" sz="1800" dirty="0"/>
              <a:t> </a:t>
            </a:r>
            <a:r>
              <a:rPr lang="en-US" altLang="zh-TW" sz="1800" dirty="0"/>
              <a:t>“while CBM</a:t>
            </a:r>
            <a:r>
              <a:rPr lang="zh-TW" altLang="en-US" sz="1800" dirty="0"/>
              <a:t> </a:t>
            </a:r>
            <a:r>
              <a:rPr lang="en-US" altLang="zh-TW" sz="1800" dirty="0"/>
              <a:t>UEs meet spherical coverage requirements of each band in single carrier mode, it means the CBM UEs support co-located network deployment”</a:t>
            </a:r>
            <a:endParaRPr lang="en-US" sz="2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9448800" y="6507389"/>
            <a:ext cx="2743200" cy="365125"/>
          </a:xfrm>
        </p:spPr>
        <p:txBody>
          <a:bodyPr/>
          <a:lstStyle/>
          <a:p>
            <a:fld id="{DED1FC55-10DE-4B5F-A044-B4473A0E941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650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226800" cy="132556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EIS requirements for</a:t>
            </a:r>
            <a:r>
              <a:rPr lang="zh-TW" altLang="en-US" dirty="0"/>
              <a:t> 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c</a:t>
            </a:r>
            <a:r>
              <a:rPr lang="en-US" dirty="0"/>
              <a:t>o-located &amp; non-co-located </a:t>
            </a:r>
            <a:r>
              <a:rPr lang="en-US" dirty="0" smtClean="0"/>
              <a:t>deployment</a:t>
            </a:r>
            <a:r>
              <a:rPr lang="zh-TW" altLang="en-US" dirty="0" smtClean="0"/>
              <a:t> </a:t>
            </a:r>
            <a:r>
              <a:rPr lang="en-US" altLang="zh-TW" dirty="0"/>
              <a:t>(cont’d</a:t>
            </a:r>
            <a:r>
              <a:rPr lang="en-US" altLang="zh-TW" dirty="0" smtClean="0"/>
              <a:t>)</a:t>
            </a:r>
            <a:r>
              <a:rPr lang="en-US" strike="sngStrike" dirty="0">
                <a:solidFill>
                  <a:srgbClr val="7030A0"/>
                </a:solidFill>
              </a:rPr>
              <a:t/>
            </a:r>
            <a:br>
              <a:rPr lang="en-US" strike="sngStrike" dirty="0">
                <a:solidFill>
                  <a:srgbClr val="7030A0"/>
                </a:solidFill>
              </a:rPr>
            </a:br>
            <a:endParaRPr lang="en-US" strike="sngStrike" dirty="0">
              <a:solidFill>
                <a:srgbClr val="7030A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90500" y="1499753"/>
            <a:ext cx="11849100" cy="5205848"/>
          </a:xfrm>
        </p:spPr>
        <p:txBody>
          <a:bodyPr>
            <a:noAutofit/>
          </a:bodyPr>
          <a:lstStyle/>
          <a:p>
            <a:r>
              <a:rPr lang="en-US" altLang="zh-TW" sz="2400" dirty="0"/>
              <a:t>About </a:t>
            </a:r>
            <a:r>
              <a:rPr lang="en-US" altLang="zh-TW" sz="2400" b="1" dirty="0"/>
              <a:t>non-common</a:t>
            </a:r>
            <a:r>
              <a:rPr lang="en-US" altLang="zh-TW" sz="2400" dirty="0"/>
              <a:t> coverage EIS requirement, that consider </a:t>
            </a:r>
            <a:r>
              <a:rPr lang="en-US" altLang="zh-TW" sz="2400" b="1" dirty="0"/>
              <a:t>non-c</a:t>
            </a:r>
            <a:r>
              <a:rPr lang="en-US" sz="2400" b="1" dirty="0"/>
              <a:t>o-located</a:t>
            </a:r>
            <a:r>
              <a:rPr lang="en-US" sz="2400" dirty="0"/>
              <a:t> </a:t>
            </a:r>
            <a:r>
              <a:rPr lang="en-US" sz="2400" dirty="0" smtClean="0"/>
              <a:t>deployment</a:t>
            </a:r>
            <a:endParaRPr lang="en-US" sz="2400" strike="sngStrike" dirty="0" smtClean="0">
              <a:solidFill>
                <a:srgbClr val="7030A0"/>
              </a:solidFill>
            </a:endParaRPr>
          </a:p>
          <a:p>
            <a:pPr lvl="1"/>
            <a:r>
              <a:rPr lang="en-US" sz="2000" dirty="0" smtClean="0"/>
              <a:t>No matter UE capability is IBM or CBM, no need to define non-common spherical coverage requirement (#2)</a:t>
            </a:r>
            <a:endParaRPr lang="en-US" sz="2800" dirty="0" smtClean="0"/>
          </a:p>
          <a:p>
            <a:pPr lvl="2"/>
            <a:r>
              <a:rPr lang="en-US" altLang="zh-TW" sz="1800" dirty="0" smtClean="0"/>
              <a:t>For </a:t>
            </a:r>
            <a:r>
              <a:rPr lang="en-US" altLang="zh-TW" sz="1800" dirty="0"/>
              <a:t>IBM UE, while it meets common coverage EIS requirement, it implies the IBM UE also can support non-co-located deployment.</a:t>
            </a:r>
          </a:p>
          <a:p>
            <a:pPr lvl="2"/>
            <a:r>
              <a:rPr lang="en-US" altLang="zh-TW" sz="1800" dirty="0"/>
              <a:t>For CBM UE, n</a:t>
            </a:r>
            <a:r>
              <a:rPr lang="en-US" sz="1800" dirty="0"/>
              <a:t>etwork does not assume CBM UE supports non-co-located deployment [1]. Hence, no corresponding requirement is required</a:t>
            </a:r>
            <a:r>
              <a:rPr lang="en-US" altLang="zh-TW" sz="1800" dirty="0"/>
              <a:t>.</a:t>
            </a:r>
            <a:endParaRPr lang="en-US" sz="2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9448800" y="6507389"/>
            <a:ext cx="2743200" cy="365125"/>
          </a:xfrm>
        </p:spPr>
        <p:txBody>
          <a:bodyPr/>
          <a:lstStyle/>
          <a:p>
            <a:fld id="{DED1FC55-10DE-4B5F-A044-B4473A0E941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696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226800" cy="132556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EIS requirements for</a:t>
            </a:r>
            <a:r>
              <a:rPr lang="zh-TW" altLang="en-US" dirty="0"/>
              <a:t> 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c</a:t>
            </a:r>
            <a:r>
              <a:rPr lang="en-US" dirty="0"/>
              <a:t>o-located &amp; non-co-located deployment</a:t>
            </a:r>
            <a:r>
              <a:rPr lang="zh-TW" altLang="en-US" dirty="0"/>
              <a:t> </a:t>
            </a:r>
            <a:r>
              <a:rPr lang="en-US" altLang="zh-TW" dirty="0"/>
              <a:t>(cont’d)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02118"/>
              </p:ext>
            </p:extLst>
          </p:nvPr>
        </p:nvGraphicFramePr>
        <p:xfrm>
          <a:off x="181234" y="1632997"/>
          <a:ext cx="11883766" cy="29863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87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72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4229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7902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1" dirty="0">
                          <a:solidFill>
                            <a:schemeClr val="bg1"/>
                          </a:solidFill>
                        </a:rPr>
                        <a:t>Overview table for reference</a:t>
                      </a:r>
                      <a:r>
                        <a:rPr lang="zh-TW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TW" sz="1600" b="1" dirty="0">
                          <a:solidFill>
                            <a:schemeClr val="bg1"/>
                          </a:solidFill>
                        </a:rPr>
                        <a:t>only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18000" marB="18000" anchor="ctr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19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/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Network scenario:</a:t>
                      </a:r>
                      <a:br>
                        <a:rPr lang="en-US" sz="1600" b="0" dirty="0"/>
                      </a:br>
                      <a:r>
                        <a:rPr lang="en-US" sz="1600" b="0" dirty="0"/>
                        <a:t>Co-located </a:t>
                      </a:r>
                      <a:r>
                        <a:rPr lang="en-US" sz="1600" b="0" dirty="0" smtClean="0"/>
                        <a:t>deployment</a:t>
                      </a:r>
                      <a:endParaRPr lang="en-US" altLang="zh-CN" sz="1600" strike="sngStrike" dirty="0">
                        <a:solidFill>
                          <a:srgbClr val="7030A0"/>
                        </a:solidFill>
                      </a:endParaRPr>
                    </a:p>
                  </a:txBody>
                  <a:tcPr marL="36000" marR="3600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Network scenario:</a:t>
                      </a:r>
                      <a:br>
                        <a:rPr lang="en-US" sz="1600" b="0" dirty="0"/>
                      </a:br>
                      <a:r>
                        <a:rPr lang="en-US" sz="1600" b="0" dirty="0"/>
                        <a:t>Non-co-located </a:t>
                      </a:r>
                      <a:r>
                        <a:rPr lang="en-US" sz="1600" b="0" dirty="0" smtClean="0"/>
                        <a:t>deployment</a:t>
                      </a:r>
                      <a:endParaRPr lang="en-US" altLang="zh-CN" sz="1600" strike="sngStrike" dirty="0">
                        <a:solidFill>
                          <a:srgbClr val="7030A0"/>
                        </a:solidFill>
                      </a:endParaRPr>
                    </a:p>
                  </a:txBody>
                  <a:tcPr marL="36000" marR="3600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5144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UE IBM</a:t>
                      </a:r>
                      <a:r>
                        <a:rPr lang="zh-TW" altLang="en-US" sz="1600" b="0" dirty="0"/>
                        <a:t> </a:t>
                      </a:r>
                      <a:r>
                        <a:rPr lang="en-US" altLang="zh-TW" sz="1600" b="0" dirty="0"/>
                        <a:t>band pair</a:t>
                      </a:r>
                      <a:endParaRPr lang="en-US" sz="1600" b="0" dirty="0"/>
                    </a:p>
                  </a:txBody>
                  <a:tcPr marL="36000" marR="3600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1600" b="0" dirty="0">
                          <a:solidFill>
                            <a:schemeClr val="tx1"/>
                          </a:solidFill>
                        </a:rPr>
                        <a:t>(#1) Inter-band</a:t>
                      </a:r>
                      <a: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  <a:t> DL CA</a:t>
                      </a:r>
                      <a:r>
                        <a:rPr lang="zh-TW" altLang="en-US" sz="16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TW" sz="1600" b="1" dirty="0">
                          <a:solidFill>
                            <a:schemeClr val="tx1"/>
                          </a:solidFill>
                        </a:rPr>
                        <a:t>common</a:t>
                      </a:r>
                      <a:r>
                        <a:rPr lang="en-US" altLang="zh-TW" sz="1600" b="0" dirty="0">
                          <a:solidFill>
                            <a:schemeClr val="tx1"/>
                          </a:solidFill>
                        </a:rPr>
                        <a:t> coverage</a:t>
                      </a:r>
                      <a: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  <a:t> EIS requirement: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Shall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</a:rPr>
                        <a:t> be defined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0" dirty="0">
                          <a:solidFill>
                            <a:schemeClr val="tx1"/>
                          </a:solidFill>
                        </a:rPr>
                        <a:t>(#2) Inter-band</a:t>
                      </a:r>
                      <a: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  <a:t> DL CA </a:t>
                      </a:r>
                      <a:r>
                        <a:rPr lang="en-US" altLang="zh-TW" sz="1600" b="1" dirty="0">
                          <a:solidFill>
                            <a:schemeClr val="tx1"/>
                          </a:solidFill>
                        </a:rPr>
                        <a:t>non-common</a:t>
                      </a:r>
                      <a:r>
                        <a:rPr lang="en-US" altLang="zh-TW" sz="1600" b="0" dirty="0">
                          <a:solidFill>
                            <a:schemeClr val="tx1"/>
                          </a:solidFill>
                        </a:rPr>
                        <a:t> coverage</a:t>
                      </a:r>
                      <a: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  <a:t> EIS requirement:</a:t>
                      </a:r>
                      <a:b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</a:br>
                      <a:endParaRPr lang="en-US" altLang="zh-TW" sz="16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0" dirty="0">
                          <a:solidFill>
                            <a:schemeClr val="tx1"/>
                          </a:solidFill>
                        </a:rPr>
                        <a:t>No need to define</a:t>
                      </a:r>
                      <a:endParaRPr lang="en-US" altLang="zh-TW" sz="16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156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0" dirty="0"/>
                        <a:t>UE CBM</a:t>
                      </a:r>
                      <a:r>
                        <a:rPr lang="zh-TW" altLang="en-US" sz="1600" b="0" dirty="0"/>
                        <a:t> </a:t>
                      </a:r>
                      <a:r>
                        <a:rPr lang="en-US" altLang="zh-TW" sz="1600" b="0" dirty="0"/>
                        <a:t>band pair</a:t>
                      </a:r>
                      <a:endParaRPr lang="en-US" sz="1600" b="0" dirty="0"/>
                    </a:p>
                  </a:txBody>
                  <a:tcPr marL="36000" marR="3600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1600" b="0" dirty="0">
                          <a:solidFill>
                            <a:schemeClr val="tx1"/>
                          </a:solidFill>
                        </a:rPr>
                        <a:t>(#1) Inter-band</a:t>
                      </a:r>
                      <a: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  <a:t> DL CA</a:t>
                      </a:r>
                      <a:r>
                        <a:rPr lang="zh-TW" altLang="en-US" sz="16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TW" sz="1600" b="1" dirty="0">
                          <a:solidFill>
                            <a:schemeClr val="tx1"/>
                          </a:solidFill>
                        </a:rPr>
                        <a:t>common</a:t>
                      </a:r>
                      <a:r>
                        <a:rPr lang="en-US" altLang="zh-TW" sz="1600" b="0" dirty="0">
                          <a:solidFill>
                            <a:schemeClr val="tx1"/>
                          </a:solidFill>
                        </a:rPr>
                        <a:t> coverage</a:t>
                      </a:r>
                      <a: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  <a:t> EIS requirement</a:t>
                      </a:r>
                    </a:p>
                    <a:p>
                      <a:pPr algn="l"/>
                      <a:r>
                        <a:rPr lang="zh-TW" altLang="en-US" sz="16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  <a:t>Alt-1: shall be defined</a:t>
                      </a:r>
                      <a:b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  <a:t>Alt-2: no need to define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0" dirty="0">
                          <a:solidFill>
                            <a:schemeClr val="tx1"/>
                          </a:solidFill>
                        </a:rPr>
                        <a:t>(#2) Inter-band</a:t>
                      </a:r>
                      <a: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  <a:t> DL CA </a:t>
                      </a:r>
                      <a:r>
                        <a:rPr lang="en-US" altLang="zh-TW" sz="1600" b="1" dirty="0">
                          <a:solidFill>
                            <a:schemeClr val="tx1"/>
                          </a:solidFill>
                        </a:rPr>
                        <a:t>non-common</a:t>
                      </a:r>
                      <a:r>
                        <a:rPr lang="en-US" altLang="zh-TW" sz="1600" b="0" dirty="0">
                          <a:solidFill>
                            <a:schemeClr val="tx1"/>
                          </a:solidFill>
                        </a:rPr>
                        <a:t> coverage</a:t>
                      </a:r>
                      <a:r>
                        <a:rPr lang="en-US" altLang="zh-TW" sz="1600" b="0" baseline="0" dirty="0">
                          <a:solidFill>
                            <a:schemeClr val="tx1"/>
                          </a:solidFill>
                        </a:rPr>
                        <a:t> EIS requirement: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6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0" dirty="0">
                          <a:solidFill>
                            <a:schemeClr val="tx1"/>
                          </a:solidFill>
                        </a:rPr>
                        <a:t>No need to define</a:t>
                      </a:r>
                      <a:r>
                        <a:rPr lang="zh-TW" altLang="en-US" sz="16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TW" sz="1600" b="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TW" altLang="en-US" sz="1600" b="0" dirty="0">
                          <a:solidFill>
                            <a:schemeClr val="tx1"/>
                          </a:solidFill>
                        </a:rPr>
                        <a:t>*</a:t>
                      </a:r>
                      <a:r>
                        <a:rPr lang="en-US" altLang="zh-TW" sz="1600" b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altLang="zh-TW" sz="16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600" b="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(*) Network does not assume CBM UE supports non-co-located deployment [1]</a:t>
                      </a: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9448800" y="6507389"/>
            <a:ext cx="2743200" cy="365125"/>
          </a:xfrm>
        </p:spPr>
        <p:txBody>
          <a:bodyPr/>
          <a:lstStyle/>
          <a:p>
            <a:fld id="{DED1FC55-10DE-4B5F-A044-B4473A0E941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144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9125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altLang="zh-TW" sz="4000" dirty="0"/>
              <a:t>(#1) Inter-band DL CA</a:t>
            </a:r>
            <a:r>
              <a:rPr lang="zh-TW" altLang="en-US" sz="4000" dirty="0"/>
              <a:t> </a:t>
            </a:r>
            <a:r>
              <a:rPr lang="en-US" altLang="zh-TW" sz="4000" b="1" dirty="0"/>
              <a:t>common</a:t>
            </a:r>
            <a:r>
              <a:rPr lang="en-US" altLang="zh-TW" sz="4000" dirty="0"/>
              <a:t> coverage EIS</a:t>
            </a:r>
            <a:r>
              <a:rPr lang="zh-TW" altLang="en-US" sz="4000" dirty="0"/>
              <a:t> </a:t>
            </a:r>
            <a:r>
              <a:rPr lang="en-US" altLang="zh-TW" sz="4000" dirty="0"/>
              <a:t>requirement</a:t>
            </a:r>
            <a:br>
              <a:rPr lang="en-US" altLang="zh-TW" sz="4000" dirty="0"/>
            </a:b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8875"/>
            <a:ext cx="10515600" cy="1611023"/>
          </a:xfrm>
        </p:spPr>
        <p:txBody>
          <a:bodyPr>
            <a:noAutofit/>
          </a:bodyPr>
          <a:lstStyle/>
          <a:p>
            <a:r>
              <a:rPr lang="en-GB" dirty="0"/>
              <a:t>Adopt requirement on common area of where both bands meet their respective single CC EIS spherical coverage requirements (separate inter-band CA relaxations may apply)</a:t>
            </a:r>
          </a:p>
          <a:p>
            <a:r>
              <a:rPr lang="en-US" altLang="zh-TW" dirty="0"/>
              <a:t>Equivalent requirement values are FFS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4823692" y="3659551"/>
            <a:ext cx="2743200" cy="2743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638300" y="3036960"/>
            <a:ext cx="9544050" cy="32687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2000" b="1" dirty="0">
                <a:solidFill>
                  <a:schemeClr val="bg1"/>
                </a:solidFill>
              </a:rPr>
              <a:t>Illustrations for reference</a:t>
            </a:r>
            <a:r>
              <a:rPr lang="zh-TW" altLang="en-US" sz="2000" b="1" dirty="0">
                <a:solidFill>
                  <a:schemeClr val="bg1"/>
                </a:solidFill>
              </a:rPr>
              <a:t> </a:t>
            </a:r>
            <a:r>
              <a:rPr lang="en-US" altLang="zh-TW" sz="2000" b="1" dirty="0">
                <a:solidFill>
                  <a:schemeClr val="bg1"/>
                </a:solidFill>
              </a:rPr>
              <a:t>only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638300" y="3037612"/>
            <a:ext cx="9544050" cy="3530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818040" y="3665023"/>
            <a:ext cx="2749255" cy="1900133"/>
          </a:xfrm>
          <a:custGeom>
            <a:avLst/>
            <a:gdLst>
              <a:gd name="connsiteX0" fmla="*/ 0 w 2743200"/>
              <a:gd name="connsiteY0" fmla="*/ 1371600 h 2743200"/>
              <a:gd name="connsiteX1" fmla="*/ 1371600 w 2743200"/>
              <a:gd name="connsiteY1" fmla="*/ 0 h 2743200"/>
              <a:gd name="connsiteX2" fmla="*/ 2743200 w 2743200"/>
              <a:gd name="connsiteY2" fmla="*/ 1371600 h 2743200"/>
              <a:gd name="connsiteX3" fmla="*/ 1371600 w 2743200"/>
              <a:gd name="connsiteY3" fmla="*/ 2743200 h 2743200"/>
              <a:gd name="connsiteX4" fmla="*/ 0 w 2743200"/>
              <a:gd name="connsiteY4" fmla="*/ 1371600 h 2743200"/>
              <a:gd name="connsiteX0" fmla="*/ 107 w 2743307"/>
              <a:gd name="connsiteY0" fmla="*/ 1371600 h 1698671"/>
              <a:gd name="connsiteX1" fmla="*/ 1371707 w 2743307"/>
              <a:gd name="connsiteY1" fmla="*/ 0 h 1698671"/>
              <a:gd name="connsiteX2" fmla="*/ 2743307 w 2743307"/>
              <a:gd name="connsiteY2" fmla="*/ 1371600 h 1698671"/>
              <a:gd name="connsiteX3" fmla="*/ 1428857 w 2743307"/>
              <a:gd name="connsiteY3" fmla="*/ 1333500 h 1698671"/>
              <a:gd name="connsiteX4" fmla="*/ 107 w 2743307"/>
              <a:gd name="connsiteY4" fmla="*/ 1371600 h 1698671"/>
              <a:gd name="connsiteX0" fmla="*/ 52781 w 2795981"/>
              <a:gd name="connsiteY0" fmla="*/ 1409076 h 1736147"/>
              <a:gd name="connsiteX1" fmla="*/ 413866 w 2795981"/>
              <a:gd name="connsiteY1" fmla="*/ 475336 h 1736147"/>
              <a:gd name="connsiteX2" fmla="*/ 1424381 w 2795981"/>
              <a:gd name="connsiteY2" fmla="*/ 37476 h 1736147"/>
              <a:gd name="connsiteX3" fmla="*/ 2795981 w 2795981"/>
              <a:gd name="connsiteY3" fmla="*/ 1409076 h 1736147"/>
              <a:gd name="connsiteX4" fmla="*/ 1481531 w 2795981"/>
              <a:gd name="connsiteY4" fmla="*/ 1370976 h 1736147"/>
              <a:gd name="connsiteX5" fmla="*/ 52781 w 2795981"/>
              <a:gd name="connsiteY5" fmla="*/ 1409076 h 1736147"/>
              <a:gd name="connsiteX0" fmla="*/ 72658 w 2682508"/>
              <a:gd name="connsiteY0" fmla="*/ 1932951 h 1955916"/>
              <a:gd name="connsiteX1" fmla="*/ 300393 w 2682508"/>
              <a:gd name="connsiteY1" fmla="*/ 475336 h 1955916"/>
              <a:gd name="connsiteX2" fmla="*/ 1310908 w 2682508"/>
              <a:gd name="connsiteY2" fmla="*/ 37476 h 1955916"/>
              <a:gd name="connsiteX3" fmla="*/ 2682508 w 2682508"/>
              <a:gd name="connsiteY3" fmla="*/ 1409076 h 1955916"/>
              <a:gd name="connsiteX4" fmla="*/ 1368058 w 2682508"/>
              <a:gd name="connsiteY4" fmla="*/ 1370976 h 1955916"/>
              <a:gd name="connsiteX5" fmla="*/ 72658 w 2682508"/>
              <a:gd name="connsiteY5" fmla="*/ 1932951 h 1955916"/>
              <a:gd name="connsiteX0" fmla="*/ 139002 w 2748852"/>
              <a:gd name="connsiteY0" fmla="*/ 1930157 h 1933417"/>
              <a:gd name="connsiteX1" fmla="*/ 61936 w 2748852"/>
              <a:gd name="connsiteY1" fmla="*/ 1072616 h 1933417"/>
              <a:gd name="connsiteX2" fmla="*/ 366737 w 2748852"/>
              <a:gd name="connsiteY2" fmla="*/ 472542 h 1933417"/>
              <a:gd name="connsiteX3" fmla="*/ 1377252 w 2748852"/>
              <a:gd name="connsiteY3" fmla="*/ 34682 h 1933417"/>
              <a:gd name="connsiteX4" fmla="*/ 2748852 w 2748852"/>
              <a:gd name="connsiteY4" fmla="*/ 1406282 h 1933417"/>
              <a:gd name="connsiteX5" fmla="*/ 1434402 w 2748852"/>
              <a:gd name="connsiteY5" fmla="*/ 1368182 h 1933417"/>
              <a:gd name="connsiteX6" fmla="*/ 139002 w 2748852"/>
              <a:gd name="connsiteY6" fmla="*/ 1930157 h 1933417"/>
              <a:gd name="connsiteX0" fmla="*/ 139002 w 2759371"/>
              <a:gd name="connsiteY0" fmla="*/ 1904073 h 1907333"/>
              <a:gd name="connsiteX1" fmla="*/ 61936 w 2759371"/>
              <a:gd name="connsiteY1" fmla="*/ 1046532 h 1907333"/>
              <a:gd name="connsiteX2" fmla="*/ 366737 w 2759371"/>
              <a:gd name="connsiteY2" fmla="*/ 446458 h 1907333"/>
              <a:gd name="connsiteX3" fmla="*/ 1377252 w 2759371"/>
              <a:gd name="connsiteY3" fmla="*/ 8598 h 1907333"/>
              <a:gd name="connsiteX4" fmla="*/ 2147911 w 2759371"/>
              <a:gd name="connsiteY4" fmla="*/ 255958 h 1907333"/>
              <a:gd name="connsiteX5" fmla="*/ 2748852 w 2759371"/>
              <a:gd name="connsiteY5" fmla="*/ 1380198 h 1907333"/>
              <a:gd name="connsiteX6" fmla="*/ 1434402 w 2759371"/>
              <a:gd name="connsiteY6" fmla="*/ 1342098 h 1907333"/>
              <a:gd name="connsiteX7" fmla="*/ 139002 w 2759371"/>
              <a:gd name="connsiteY7" fmla="*/ 1904073 h 1907333"/>
              <a:gd name="connsiteX0" fmla="*/ 139002 w 2810960"/>
              <a:gd name="connsiteY0" fmla="*/ 1899559 h 1902819"/>
              <a:gd name="connsiteX1" fmla="*/ 61936 w 2810960"/>
              <a:gd name="connsiteY1" fmla="*/ 1042018 h 1902819"/>
              <a:gd name="connsiteX2" fmla="*/ 366737 w 2810960"/>
              <a:gd name="connsiteY2" fmla="*/ 441944 h 1902819"/>
              <a:gd name="connsiteX3" fmla="*/ 1377252 w 2810960"/>
              <a:gd name="connsiteY3" fmla="*/ 4084 h 1902819"/>
              <a:gd name="connsiteX4" fmla="*/ 2147911 w 2810960"/>
              <a:gd name="connsiteY4" fmla="*/ 251444 h 1902819"/>
              <a:gd name="connsiteX5" fmla="*/ 2576536 w 2810960"/>
              <a:gd name="connsiteY5" fmla="*/ 727694 h 1902819"/>
              <a:gd name="connsiteX6" fmla="*/ 2748852 w 2810960"/>
              <a:gd name="connsiteY6" fmla="*/ 1375684 h 1902819"/>
              <a:gd name="connsiteX7" fmla="*/ 1434402 w 2810960"/>
              <a:gd name="connsiteY7" fmla="*/ 1337584 h 1902819"/>
              <a:gd name="connsiteX8" fmla="*/ 139002 w 2810960"/>
              <a:gd name="connsiteY8" fmla="*/ 1899559 h 1902819"/>
              <a:gd name="connsiteX0" fmla="*/ 139002 w 2749255"/>
              <a:gd name="connsiteY0" fmla="*/ 1899559 h 1902688"/>
              <a:gd name="connsiteX1" fmla="*/ 61936 w 2749255"/>
              <a:gd name="connsiteY1" fmla="*/ 1042018 h 1902688"/>
              <a:gd name="connsiteX2" fmla="*/ 366737 w 2749255"/>
              <a:gd name="connsiteY2" fmla="*/ 441944 h 1902688"/>
              <a:gd name="connsiteX3" fmla="*/ 1377252 w 2749255"/>
              <a:gd name="connsiteY3" fmla="*/ 4084 h 1902688"/>
              <a:gd name="connsiteX4" fmla="*/ 2147911 w 2749255"/>
              <a:gd name="connsiteY4" fmla="*/ 251444 h 1902688"/>
              <a:gd name="connsiteX5" fmla="*/ 2576536 w 2749255"/>
              <a:gd name="connsiteY5" fmla="*/ 727694 h 1902688"/>
              <a:gd name="connsiteX6" fmla="*/ 2672652 w 2749255"/>
              <a:gd name="connsiteY6" fmla="*/ 1518559 h 1902688"/>
              <a:gd name="connsiteX7" fmla="*/ 1434402 w 2749255"/>
              <a:gd name="connsiteY7" fmla="*/ 1337584 h 1902688"/>
              <a:gd name="connsiteX8" fmla="*/ 139002 w 2749255"/>
              <a:gd name="connsiteY8" fmla="*/ 1899559 h 1902688"/>
              <a:gd name="connsiteX0" fmla="*/ 139002 w 2749255"/>
              <a:gd name="connsiteY0" fmla="*/ 1901079 h 1904208"/>
              <a:gd name="connsiteX1" fmla="*/ 61936 w 2749255"/>
              <a:gd name="connsiteY1" fmla="*/ 1043538 h 1904208"/>
              <a:gd name="connsiteX2" fmla="*/ 366737 w 2749255"/>
              <a:gd name="connsiteY2" fmla="*/ 443464 h 1904208"/>
              <a:gd name="connsiteX3" fmla="*/ 823936 w 2749255"/>
              <a:gd name="connsiteY3" fmla="*/ 110089 h 1904208"/>
              <a:gd name="connsiteX4" fmla="*/ 1377252 w 2749255"/>
              <a:gd name="connsiteY4" fmla="*/ 5604 h 1904208"/>
              <a:gd name="connsiteX5" fmla="*/ 2147911 w 2749255"/>
              <a:gd name="connsiteY5" fmla="*/ 252964 h 1904208"/>
              <a:gd name="connsiteX6" fmla="*/ 2576536 w 2749255"/>
              <a:gd name="connsiteY6" fmla="*/ 729214 h 1904208"/>
              <a:gd name="connsiteX7" fmla="*/ 2672652 w 2749255"/>
              <a:gd name="connsiteY7" fmla="*/ 1520079 h 1904208"/>
              <a:gd name="connsiteX8" fmla="*/ 1434402 w 2749255"/>
              <a:gd name="connsiteY8" fmla="*/ 1339104 h 1904208"/>
              <a:gd name="connsiteX9" fmla="*/ 139002 w 2749255"/>
              <a:gd name="connsiteY9" fmla="*/ 1901079 h 1904208"/>
              <a:gd name="connsiteX0" fmla="*/ 139002 w 2749255"/>
              <a:gd name="connsiteY0" fmla="*/ 1897004 h 1900133"/>
              <a:gd name="connsiteX1" fmla="*/ 61936 w 2749255"/>
              <a:gd name="connsiteY1" fmla="*/ 1039463 h 1900133"/>
              <a:gd name="connsiteX2" fmla="*/ 366737 w 2749255"/>
              <a:gd name="connsiteY2" fmla="*/ 439389 h 1900133"/>
              <a:gd name="connsiteX3" fmla="*/ 823936 w 2749255"/>
              <a:gd name="connsiteY3" fmla="*/ 106014 h 1900133"/>
              <a:gd name="connsiteX4" fmla="*/ 1377252 w 2749255"/>
              <a:gd name="connsiteY4" fmla="*/ 1529 h 1900133"/>
              <a:gd name="connsiteX5" fmla="*/ 1792311 w 2749255"/>
              <a:gd name="connsiteY5" fmla="*/ 58389 h 1900133"/>
              <a:gd name="connsiteX6" fmla="*/ 2147911 w 2749255"/>
              <a:gd name="connsiteY6" fmla="*/ 248889 h 1900133"/>
              <a:gd name="connsiteX7" fmla="*/ 2576536 w 2749255"/>
              <a:gd name="connsiteY7" fmla="*/ 725139 h 1900133"/>
              <a:gd name="connsiteX8" fmla="*/ 2672652 w 2749255"/>
              <a:gd name="connsiteY8" fmla="*/ 1516004 h 1900133"/>
              <a:gd name="connsiteX9" fmla="*/ 1434402 w 2749255"/>
              <a:gd name="connsiteY9" fmla="*/ 1335029 h 1900133"/>
              <a:gd name="connsiteX10" fmla="*/ 139002 w 2749255"/>
              <a:gd name="connsiteY10" fmla="*/ 1897004 h 1900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9255" h="1900133">
                <a:moveTo>
                  <a:pt x="139002" y="1897004"/>
                </a:moveTo>
                <a:cubicBezTo>
                  <a:pt x="-89742" y="1847743"/>
                  <a:pt x="23980" y="1282399"/>
                  <a:pt x="61936" y="1039463"/>
                </a:cubicBezTo>
                <a:cubicBezTo>
                  <a:pt x="99892" y="796527"/>
                  <a:pt x="233387" y="585439"/>
                  <a:pt x="366737" y="439389"/>
                </a:cubicBezTo>
                <a:cubicBezTo>
                  <a:pt x="500087" y="293339"/>
                  <a:pt x="655517" y="178991"/>
                  <a:pt x="823936" y="106014"/>
                </a:cubicBezTo>
                <a:cubicBezTo>
                  <a:pt x="992355" y="33037"/>
                  <a:pt x="1215856" y="9466"/>
                  <a:pt x="1377252" y="1529"/>
                </a:cubicBezTo>
                <a:cubicBezTo>
                  <a:pt x="1538648" y="-6408"/>
                  <a:pt x="1663868" y="17162"/>
                  <a:pt x="1792311" y="58389"/>
                </a:cubicBezTo>
                <a:cubicBezTo>
                  <a:pt x="1920754" y="99616"/>
                  <a:pt x="2015090" y="143056"/>
                  <a:pt x="2147911" y="248889"/>
                </a:cubicBezTo>
                <a:cubicBezTo>
                  <a:pt x="2280732" y="354722"/>
                  <a:pt x="2476379" y="537766"/>
                  <a:pt x="2576536" y="725139"/>
                </a:cubicBezTo>
                <a:cubicBezTo>
                  <a:pt x="2676693" y="912512"/>
                  <a:pt x="2850308" y="1412768"/>
                  <a:pt x="2672652" y="1516004"/>
                </a:cubicBezTo>
                <a:cubicBezTo>
                  <a:pt x="2494996" y="1619240"/>
                  <a:pt x="1856677" y="1271529"/>
                  <a:pt x="1434402" y="1335029"/>
                </a:cubicBezTo>
                <a:cubicBezTo>
                  <a:pt x="1012127" y="1398529"/>
                  <a:pt x="367746" y="1946265"/>
                  <a:pt x="139002" y="1897004"/>
                </a:cubicBezTo>
                <a:close/>
              </a:path>
            </a:pathLst>
          </a:custGeom>
          <a:solidFill>
            <a:srgbClr val="00B050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18"/>
          <p:cNvSpPr/>
          <p:nvPr/>
        </p:nvSpPr>
        <p:spPr>
          <a:xfrm rot="737384">
            <a:off x="4915198" y="3653574"/>
            <a:ext cx="2749255" cy="1900133"/>
          </a:xfrm>
          <a:custGeom>
            <a:avLst/>
            <a:gdLst>
              <a:gd name="connsiteX0" fmla="*/ 0 w 2743200"/>
              <a:gd name="connsiteY0" fmla="*/ 1371600 h 2743200"/>
              <a:gd name="connsiteX1" fmla="*/ 1371600 w 2743200"/>
              <a:gd name="connsiteY1" fmla="*/ 0 h 2743200"/>
              <a:gd name="connsiteX2" fmla="*/ 2743200 w 2743200"/>
              <a:gd name="connsiteY2" fmla="*/ 1371600 h 2743200"/>
              <a:gd name="connsiteX3" fmla="*/ 1371600 w 2743200"/>
              <a:gd name="connsiteY3" fmla="*/ 2743200 h 2743200"/>
              <a:gd name="connsiteX4" fmla="*/ 0 w 2743200"/>
              <a:gd name="connsiteY4" fmla="*/ 1371600 h 2743200"/>
              <a:gd name="connsiteX0" fmla="*/ 107 w 2743307"/>
              <a:gd name="connsiteY0" fmla="*/ 1371600 h 1698671"/>
              <a:gd name="connsiteX1" fmla="*/ 1371707 w 2743307"/>
              <a:gd name="connsiteY1" fmla="*/ 0 h 1698671"/>
              <a:gd name="connsiteX2" fmla="*/ 2743307 w 2743307"/>
              <a:gd name="connsiteY2" fmla="*/ 1371600 h 1698671"/>
              <a:gd name="connsiteX3" fmla="*/ 1428857 w 2743307"/>
              <a:gd name="connsiteY3" fmla="*/ 1333500 h 1698671"/>
              <a:gd name="connsiteX4" fmla="*/ 107 w 2743307"/>
              <a:gd name="connsiteY4" fmla="*/ 1371600 h 1698671"/>
              <a:gd name="connsiteX0" fmla="*/ 52781 w 2795981"/>
              <a:gd name="connsiteY0" fmla="*/ 1409076 h 1736147"/>
              <a:gd name="connsiteX1" fmla="*/ 413866 w 2795981"/>
              <a:gd name="connsiteY1" fmla="*/ 475336 h 1736147"/>
              <a:gd name="connsiteX2" fmla="*/ 1424381 w 2795981"/>
              <a:gd name="connsiteY2" fmla="*/ 37476 h 1736147"/>
              <a:gd name="connsiteX3" fmla="*/ 2795981 w 2795981"/>
              <a:gd name="connsiteY3" fmla="*/ 1409076 h 1736147"/>
              <a:gd name="connsiteX4" fmla="*/ 1481531 w 2795981"/>
              <a:gd name="connsiteY4" fmla="*/ 1370976 h 1736147"/>
              <a:gd name="connsiteX5" fmla="*/ 52781 w 2795981"/>
              <a:gd name="connsiteY5" fmla="*/ 1409076 h 1736147"/>
              <a:gd name="connsiteX0" fmla="*/ 72658 w 2682508"/>
              <a:gd name="connsiteY0" fmla="*/ 1932951 h 1955916"/>
              <a:gd name="connsiteX1" fmla="*/ 300393 w 2682508"/>
              <a:gd name="connsiteY1" fmla="*/ 475336 h 1955916"/>
              <a:gd name="connsiteX2" fmla="*/ 1310908 w 2682508"/>
              <a:gd name="connsiteY2" fmla="*/ 37476 h 1955916"/>
              <a:gd name="connsiteX3" fmla="*/ 2682508 w 2682508"/>
              <a:gd name="connsiteY3" fmla="*/ 1409076 h 1955916"/>
              <a:gd name="connsiteX4" fmla="*/ 1368058 w 2682508"/>
              <a:gd name="connsiteY4" fmla="*/ 1370976 h 1955916"/>
              <a:gd name="connsiteX5" fmla="*/ 72658 w 2682508"/>
              <a:gd name="connsiteY5" fmla="*/ 1932951 h 1955916"/>
              <a:gd name="connsiteX0" fmla="*/ 139002 w 2748852"/>
              <a:gd name="connsiteY0" fmla="*/ 1930157 h 1933417"/>
              <a:gd name="connsiteX1" fmla="*/ 61936 w 2748852"/>
              <a:gd name="connsiteY1" fmla="*/ 1072616 h 1933417"/>
              <a:gd name="connsiteX2" fmla="*/ 366737 w 2748852"/>
              <a:gd name="connsiteY2" fmla="*/ 472542 h 1933417"/>
              <a:gd name="connsiteX3" fmla="*/ 1377252 w 2748852"/>
              <a:gd name="connsiteY3" fmla="*/ 34682 h 1933417"/>
              <a:gd name="connsiteX4" fmla="*/ 2748852 w 2748852"/>
              <a:gd name="connsiteY4" fmla="*/ 1406282 h 1933417"/>
              <a:gd name="connsiteX5" fmla="*/ 1434402 w 2748852"/>
              <a:gd name="connsiteY5" fmla="*/ 1368182 h 1933417"/>
              <a:gd name="connsiteX6" fmla="*/ 139002 w 2748852"/>
              <a:gd name="connsiteY6" fmla="*/ 1930157 h 1933417"/>
              <a:gd name="connsiteX0" fmla="*/ 139002 w 2759371"/>
              <a:gd name="connsiteY0" fmla="*/ 1904073 h 1907333"/>
              <a:gd name="connsiteX1" fmla="*/ 61936 w 2759371"/>
              <a:gd name="connsiteY1" fmla="*/ 1046532 h 1907333"/>
              <a:gd name="connsiteX2" fmla="*/ 366737 w 2759371"/>
              <a:gd name="connsiteY2" fmla="*/ 446458 h 1907333"/>
              <a:gd name="connsiteX3" fmla="*/ 1377252 w 2759371"/>
              <a:gd name="connsiteY3" fmla="*/ 8598 h 1907333"/>
              <a:gd name="connsiteX4" fmla="*/ 2147911 w 2759371"/>
              <a:gd name="connsiteY4" fmla="*/ 255958 h 1907333"/>
              <a:gd name="connsiteX5" fmla="*/ 2748852 w 2759371"/>
              <a:gd name="connsiteY5" fmla="*/ 1380198 h 1907333"/>
              <a:gd name="connsiteX6" fmla="*/ 1434402 w 2759371"/>
              <a:gd name="connsiteY6" fmla="*/ 1342098 h 1907333"/>
              <a:gd name="connsiteX7" fmla="*/ 139002 w 2759371"/>
              <a:gd name="connsiteY7" fmla="*/ 1904073 h 1907333"/>
              <a:gd name="connsiteX0" fmla="*/ 139002 w 2810960"/>
              <a:gd name="connsiteY0" fmla="*/ 1899559 h 1902819"/>
              <a:gd name="connsiteX1" fmla="*/ 61936 w 2810960"/>
              <a:gd name="connsiteY1" fmla="*/ 1042018 h 1902819"/>
              <a:gd name="connsiteX2" fmla="*/ 366737 w 2810960"/>
              <a:gd name="connsiteY2" fmla="*/ 441944 h 1902819"/>
              <a:gd name="connsiteX3" fmla="*/ 1377252 w 2810960"/>
              <a:gd name="connsiteY3" fmla="*/ 4084 h 1902819"/>
              <a:gd name="connsiteX4" fmla="*/ 2147911 w 2810960"/>
              <a:gd name="connsiteY4" fmla="*/ 251444 h 1902819"/>
              <a:gd name="connsiteX5" fmla="*/ 2576536 w 2810960"/>
              <a:gd name="connsiteY5" fmla="*/ 727694 h 1902819"/>
              <a:gd name="connsiteX6" fmla="*/ 2748852 w 2810960"/>
              <a:gd name="connsiteY6" fmla="*/ 1375684 h 1902819"/>
              <a:gd name="connsiteX7" fmla="*/ 1434402 w 2810960"/>
              <a:gd name="connsiteY7" fmla="*/ 1337584 h 1902819"/>
              <a:gd name="connsiteX8" fmla="*/ 139002 w 2810960"/>
              <a:gd name="connsiteY8" fmla="*/ 1899559 h 1902819"/>
              <a:gd name="connsiteX0" fmla="*/ 139002 w 2749255"/>
              <a:gd name="connsiteY0" fmla="*/ 1899559 h 1902688"/>
              <a:gd name="connsiteX1" fmla="*/ 61936 w 2749255"/>
              <a:gd name="connsiteY1" fmla="*/ 1042018 h 1902688"/>
              <a:gd name="connsiteX2" fmla="*/ 366737 w 2749255"/>
              <a:gd name="connsiteY2" fmla="*/ 441944 h 1902688"/>
              <a:gd name="connsiteX3" fmla="*/ 1377252 w 2749255"/>
              <a:gd name="connsiteY3" fmla="*/ 4084 h 1902688"/>
              <a:gd name="connsiteX4" fmla="*/ 2147911 w 2749255"/>
              <a:gd name="connsiteY4" fmla="*/ 251444 h 1902688"/>
              <a:gd name="connsiteX5" fmla="*/ 2576536 w 2749255"/>
              <a:gd name="connsiteY5" fmla="*/ 727694 h 1902688"/>
              <a:gd name="connsiteX6" fmla="*/ 2672652 w 2749255"/>
              <a:gd name="connsiteY6" fmla="*/ 1518559 h 1902688"/>
              <a:gd name="connsiteX7" fmla="*/ 1434402 w 2749255"/>
              <a:gd name="connsiteY7" fmla="*/ 1337584 h 1902688"/>
              <a:gd name="connsiteX8" fmla="*/ 139002 w 2749255"/>
              <a:gd name="connsiteY8" fmla="*/ 1899559 h 1902688"/>
              <a:gd name="connsiteX0" fmla="*/ 139002 w 2749255"/>
              <a:gd name="connsiteY0" fmla="*/ 1901079 h 1904208"/>
              <a:gd name="connsiteX1" fmla="*/ 61936 w 2749255"/>
              <a:gd name="connsiteY1" fmla="*/ 1043538 h 1904208"/>
              <a:gd name="connsiteX2" fmla="*/ 366737 w 2749255"/>
              <a:gd name="connsiteY2" fmla="*/ 443464 h 1904208"/>
              <a:gd name="connsiteX3" fmla="*/ 823936 w 2749255"/>
              <a:gd name="connsiteY3" fmla="*/ 110089 h 1904208"/>
              <a:gd name="connsiteX4" fmla="*/ 1377252 w 2749255"/>
              <a:gd name="connsiteY4" fmla="*/ 5604 h 1904208"/>
              <a:gd name="connsiteX5" fmla="*/ 2147911 w 2749255"/>
              <a:gd name="connsiteY5" fmla="*/ 252964 h 1904208"/>
              <a:gd name="connsiteX6" fmla="*/ 2576536 w 2749255"/>
              <a:gd name="connsiteY6" fmla="*/ 729214 h 1904208"/>
              <a:gd name="connsiteX7" fmla="*/ 2672652 w 2749255"/>
              <a:gd name="connsiteY7" fmla="*/ 1520079 h 1904208"/>
              <a:gd name="connsiteX8" fmla="*/ 1434402 w 2749255"/>
              <a:gd name="connsiteY8" fmla="*/ 1339104 h 1904208"/>
              <a:gd name="connsiteX9" fmla="*/ 139002 w 2749255"/>
              <a:gd name="connsiteY9" fmla="*/ 1901079 h 1904208"/>
              <a:gd name="connsiteX0" fmla="*/ 139002 w 2749255"/>
              <a:gd name="connsiteY0" fmla="*/ 1897004 h 1900133"/>
              <a:gd name="connsiteX1" fmla="*/ 61936 w 2749255"/>
              <a:gd name="connsiteY1" fmla="*/ 1039463 h 1900133"/>
              <a:gd name="connsiteX2" fmla="*/ 366737 w 2749255"/>
              <a:gd name="connsiteY2" fmla="*/ 439389 h 1900133"/>
              <a:gd name="connsiteX3" fmla="*/ 823936 w 2749255"/>
              <a:gd name="connsiteY3" fmla="*/ 106014 h 1900133"/>
              <a:gd name="connsiteX4" fmla="*/ 1377252 w 2749255"/>
              <a:gd name="connsiteY4" fmla="*/ 1529 h 1900133"/>
              <a:gd name="connsiteX5" fmla="*/ 1792311 w 2749255"/>
              <a:gd name="connsiteY5" fmla="*/ 58389 h 1900133"/>
              <a:gd name="connsiteX6" fmla="*/ 2147911 w 2749255"/>
              <a:gd name="connsiteY6" fmla="*/ 248889 h 1900133"/>
              <a:gd name="connsiteX7" fmla="*/ 2576536 w 2749255"/>
              <a:gd name="connsiteY7" fmla="*/ 725139 h 1900133"/>
              <a:gd name="connsiteX8" fmla="*/ 2672652 w 2749255"/>
              <a:gd name="connsiteY8" fmla="*/ 1516004 h 1900133"/>
              <a:gd name="connsiteX9" fmla="*/ 1434402 w 2749255"/>
              <a:gd name="connsiteY9" fmla="*/ 1335029 h 1900133"/>
              <a:gd name="connsiteX10" fmla="*/ 139002 w 2749255"/>
              <a:gd name="connsiteY10" fmla="*/ 1897004 h 1900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9255" h="1900133">
                <a:moveTo>
                  <a:pt x="139002" y="1897004"/>
                </a:moveTo>
                <a:cubicBezTo>
                  <a:pt x="-89742" y="1847743"/>
                  <a:pt x="23980" y="1282399"/>
                  <a:pt x="61936" y="1039463"/>
                </a:cubicBezTo>
                <a:cubicBezTo>
                  <a:pt x="99892" y="796527"/>
                  <a:pt x="233387" y="585439"/>
                  <a:pt x="366737" y="439389"/>
                </a:cubicBezTo>
                <a:cubicBezTo>
                  <a:pt x="500087" y="293339"/>
                  <a:pt x="655517" y="178991"/>
                  <a:pt x="823936" y="106014"/>
                </a:cubicBezTo>
                <a:cubicBezTo>
                  <a:pt x="992355" y="33037"/>
                  <a:pt x="1215856" y="9466"/>
                  <a:pt x="1377252" y="1529"/>
                </a:cubicBezTo>
                <a:cubicBezTo>
                  <a:pt x="1538648" y="-6408"/>
                  <a:pt x="1663868" y="17162"/>
                  <a:pt x="1792311" y="58389"/>
                </a:cubicBezTo>
                <a:cubicBezTo>
                  <a:pt x="1920754" y="99616"/>
                  <a:pt x="2015090" y="143056"/>
                  <a:pt x="2147911" y="248889"/>
                </a:cubicBezTo>
                <a:cubicBezTo>
                  <a:pt x="2280732" y="354722"/>
                  <a:pt x="2476379" y="537766"/>
                  <a:pt x="2576536" y="725139"/>
                </a:cubicBezTo>
                <a:cubicBezTo>
                  <a:pt x="2676693" y="912512"/>
                  <a:pt x="2850308" y="1412768"/>
                  <a:pt x="2672652" y="1516004"/>
                </a:cubicBezTo>
                <a:cubicBezTo>
                  <a:pt x="2494996" y="1619240"/>
                  <a:pt x="1856677" y="1271529"/>
                  <a:pt x="1434402" y="1335029"/>
                </a:cubicBezTo>
                <a:cubicBezTo>
                  <a:pt x="1012127" y="1398529"/>
                  <a:pt x="367746" y="1946265"/>
                  <a:pt x="139002" y="1897004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656682" y="5778454"/>
            <a:ext cx="2548890" cy="746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</a:rPr>
              <a:t>The area of sphere </a:t>
            </a:r>
            <a:br>
              <a:rPr lang="en-US" dirty="0">
                <a:solidFill>
                  <a:srgbClr val="00B050"/>
                </a:solidFill>
              </a:rPr>
            </a:br>
            <a:r>
              <a:rPr lang="en-US" dirty="0">
                <a:solidFill>
                  <a:srgbClr val="00B050"/>
                </a:solidFill>
              </a:rPr>
              <a:t>pass CC1 requirement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378436" y="5747453"/>
            <a:ext cx="2548890" cy="746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4"/>
                </a:solidFill>
              </a:rPr>
              <a:t>The area of sphere </a:t>
            </a:r>
            <a:br>
              <a:rPr lang="en-US" dirty="0">
                <a:solidFill>
                  <a:schemeClr val="accent4"/>
                </a:solidFill>
              </a:rPr>
            </a:br>
            <a:r>
              <a:rPr lang="en-US" dirty="0">
                <a:solidFill>
                  <a:schemeClr val="accent4"/>
                </a:solidFill>
              </a:rPr>
              <a:t>pass CC2 requirement</a:t>
            </a:r>
          </a:p>
        </p:txBody>
      </p:sp>
      <p:sp>
        <p:nvSpPr>
          <p:cNvPr id="25" name="Oval 18"/>
          <p:cNvSpPr/>
          <p:nvPr/>
        </p:nvSpPr>
        <p:spPr>
          <a:xfrm rot="737384">
            <a:off x="4914016" y="3663076"/>
            <a:ext cx="2721252" cy="1900862"/>
          </a:xfrm>
          <a:custGeom>
            <a:avLst/>
            <a:gdLst>
              <a:gd name="connsiteX0" fmla="*/ 0 w 2743200"/>
              <a:gd name="connsiteY0" fmla="*/ 1371600 h 2743200"/>
              <a:gd name="connsiteX1" fmla="*/ 1371600 w 2743200"/>
              <a:gd name="connsiteY1" fmla="*/ 0 h 2743200"/>
              <a:gd name="connsiteX2" fmla="*/ 2743200 w 2743200"/>
              <a:gd name="connsiteY2" fmla="*/ 1371600 h 2743200"/>
              <a:gd name="connsiteX3" fmla="*/ 1371600 w 2743200"/>
              <a:gd name="connsiteY3" fmla="*/ 2743200 h 2743200"/>
              <a:gd name="connsiteX4" fmla="*/ 0 w 2743200"/>
              <a:gd name="connsiteY4" fmla="*/ 1371600 h 2743200"/>
              <a:gd name="connsiteX0" fmla="*/ 107 w 2743307"/>
              <a:gd name="connsiteY0" fmla="*/ 1371600 h 1698671"/>
              <a:gd name="connsiteX1" fmla="*/ 1371707 w 2743307"/>
              <a:gd name="connsiteY1" fmla="*/ 0 h 1698671"/>
              <a:gd name="connsiteX2" fmla="*/ 2743307 w 2743307"/>
              <a:gd name="connsiteY2" fmla="*/ 1371600 h 1698671"/>
              <a:gd name="connsiteX3" fmla="*/ 1428857 w 2743307"/>
              <a:gd name="connsiteY3" fmla="*/ 1333500 h 1698671"/>
              <a:gd name="connsiteX4" fmla="*/ 107 w 2743307"/>
              <a:gd name="connsiteY4" fmla="*/ 1371600 h 1698671"/>
              <a:gd name="connsiteX0" fmla="*/ 52781 w 2795981"/>
              <a:gd name="connsiteY0" fmla="*/ 1409076 h 1736147"/>
              <a:gd name="connsiteX1" fmla="*/ 413866 w 2795981"/>
              <a:gd name="connsiteY1" fmla="*/ 475336 h 1736147"/>
              <a:gd name="connsiteX2" fmla="*/ 1424381 w 2795981"/>
              <a:gd name="connsiteY2" fmla="*/ 37476 h 1736147"/>
              <a:gd name="connsiteX3" fmla="*/ 2795981 w 2795981"/>
              <a:gd name="connsiteY3" fmla="*/ 1409076 h 1736147"/>
              <a:gd name="connsiteX4" fmla="*/ 1481531 w 2795981"/>
              <a:gd name="connsiteY4" fmla="*/ 1370976 h 1736147"/>
              <a:gd name="connsiteX5" fmla="*/ 52781 w 2795981"/>
              <a:gd name="connsiteY5" fmla="*/ 1409076 h 1736147"/>
              <a:gd name="connsiteX0" fmla="*/ 72658 w 2682508"/>
              <a:gd name="connsiteY0" fmla="*/ 1932951 h 1955916"/>
              <a:gd name="connsiteX1" fmla="*/ 300393 w 2682508"/>
              <a:gd name="connsiteY1" fmla="*/ 475336 h 1955916"/>
              <a:gd name="connsiteX2" fmla="*/ 1310908 w 2682508"/>
              <a:gd name="connsiteY2" fmla="*/ 37476 h 1955916"/>
              <a:gd name="connsiteX3" fmla="*/ 2682508 w 2682508"/>
              <a:gd name="connsiteY3" fmla="*/ 1409076 h 1955916"/>
              <a:gd name="connsiteX4" fmla="*/ 1368058 w 2682508"/>
              <a:gd name="connsiteY4" fmla="*/ 1370976 h 1955916"/>
              <a:gd name="connsiteX5" fmla="*/ 72658 w 2682508"/>
              <a:gd name="connsiteY5" fmla="*/ 1932951 h 1955916"/>
              <a:gd name="connsiteX0" fmla="*/ 139002 w 2748852"/>
              <a:gd name="connsiteY0" fmla="*/ 1930157 h 1933417"/>
              <a:gd name="connsiteX1" fmla="*/ 61936 w 2748852"/>
              <a:gd name="connsiteY1" fmla="*/ 1072616 h 1933417"/>
              <a:gd name="connsiteX2" fmla="*/ 366737 w 2748852"/>
              <a:gd name="connsiteY2" fmla="*/ 472542 h 1933417"/>
              <a:gd name="connsiteX3" fmla="*/ 1377252 w 2748852"/>
              <a:gd name="connsiteY3" fmla="*/ 34682 h 1933417"/>
              <a:gd name="connsiteX4" fmla="*/ 2748852 w 2748852"/>
              <a:gd name="connsiteY4" fmla="*/ 1406282 h 1933417"/>
              <a:gd name="connsiteX5" fmla="*/ 1434402 w 2748852"/>
              <a:gd name="connsiteY5" fmla="*/ 1368182 h 1933417"/>
              <a:gd name="connsiteX6" fmla="*/ 139002 w 2748852"/>
              <a:gd name="connsiteY6" fmla="*/ 1930157 h 1933417"/>
              <a:gd name="connsiteX0" fmla="*/ 139002 w 2759371"/>
              <a:gd name="connsiteY0" fmla="*/ 1904073 h 1907333"/>
              <a:gd name="connsiteX1" fmla="*/ 61936 w 2759371"/>
              <a:gd name="connsiteY1" fmla="*/ 1046532 h 1907333"/>
              <a:gd name="connsiteX2" fmla="*/ 366737 w 2759371"/>
              <a:gd name="connsiteY2" fmla="*/ 446458 h 1907333"/>
              <a:gd name="connsiteX3" fmla="*/ 1377252 w 2759371"/>
              <a:gd name="connsiteY3" fmla="*/ 8598 h 1907333"/>
              <a:gd name="connsiteX4" fmla="*/ 2147911 w 2759371"/>
              <a:gd name="connsiteY4" fmla="*/ 255958 h 1907333"/>
              <a:gd name="connsiteX5" fmla="*/ 2748852 w 2759371"/>
              <a:gd name="connsiteY5" fmla="*/ 1380198 h 1907333"/>
              <a:gd name="connsiteX6" fmla="*/ 1434402 w 2759371"/>
              <a:gd name="connsiteY6" fmla="*/ 1342098 h 1907333"/>
              <a:gd name="connsiteX7" fmla="*/ 139002 w 2759371"/>
              <a:gd name="connsiteY7" fmla="*/ 1904073 h 1907333"/>
              <a:gd name="connsiteX0" fmla="*/ 139002 w 2810960"/>
              <a:gd name="connsiteY0" fmla="*/ 1899559 h 1902819"/>
              <a:gd name="connsiteX1" fmla="*/ 61936 w 2810960"/>
              <a:gd name="connsiteY1" fmla="*/ 1042018 h 1902819"/>
              <a:gd name="connsiteX2" fmla="*/ 366737 w 2810960"/>
              <a:gd name="connsiteY2" fmla="*/ 441944 h 1902819"/>
              <a:gd name="connsiteX3" fmla="*/ 1377252 w 2810960"/>
              <a:gd name="connsiteY3" fmla="*/ 4084 h 1902819"/>
              <a:gd name="connsiteX4" fmla="*/ 2147911 w 2810960"/>
              <a:gd name="connsiteY4" fmla="*/ 251444 h 1902819"/>
              <a:gd name="connsiteX5" fmla="*/ 2576536 w 2810960"/>
              <a:gd name="connsiteY5" fmla="*/ 727694 h 1902819"/>
              <a:gd name="connsiteX6" fmla="*/ 2748852 w 2810960"/>
              <a:gd name="connsiteY6" fmla="*/ 1375684 h 1902819"/>
              <a:gd name="connsiteX7" fmla="*/ 1434402 w 2810960"/>
              <a:gd name="connsiteY7" fmla="*/ 1337584 h 1902819"/>
              <a:gd name="connsiteX8" fmla="*/ 139002 w 2810960"/>
              <a:gd name="connsiteY8" fmla="*/ 1899559 h 1902819"/>
              <a:gd name="connsiteX0" fmla="*/ 139002 w 2749255"/>
              <a:gd name="connsiteY0" fmla="*/ 1899559 h 1902688"/>
              <a:gd name="connsiteX1" fmla="*/ 61936 w 2749255"/>
              <a:gd name="connsiteY1" fmla="*/ 1042018 h 1902688"/>
              <a:gd name="connsiteX2" fmla="*/ 366737 w 2749255"/>
              <a:gd name="connsiteY2" fmla="*/ 441944 h 1902688"/>
              <a:gd name="connsiteX3" fmla="*/ 1377252 w 2749255"/>
              <a:gd name="connsiteY3" fmla="*/ 4084 h 1902688"/>
              <a:gd name="connsiteX4" fmla="*/ 2147911 w 2749255"/>
              <a:gd name="connsiteY4" fmla="*/ 251444 h 1902688"/>
              <a:gd name="connsiteX5" fmla="*/ 2576536 w 2749255"/>
              <a:gd name="connsiteY5" fmla="*/ 727694 h 1902688"/>
              <a:gd name="connsiteX6" fmla="*/ 2672652 w 2749255"/>
              <a:gd name="connsiteY6" fmla="*/ 1518559 h 1902688"/>
              <a:gd name="connsiteX7" fmla="*/ 1434402 w 2749255"/>
              <a:gd name="connsiteY7" fmla="*/ 1337584 h 1902688"/>
              <a:gd name="connsiteX8" fmla="*/ 139002 w 2749255"/>
              <a:gd name="connsiteY8" fmla="*/ 1899559 h 1902688"/>
              <a:gd name="connsiteX0" fmla="*/ 139002 w 2749255"/>
              <a:gd name="connsiteY0" fmla="*/ 1901079 h 1904208"/>
              <a:gd name="connsiteX1" fmla="*/ 61936 w 2749255"/>
              <a:gd name="connsiteY1" fmla="*/ 1043538 h 1904208"/>
              <a:gd name="connsiteX2" fmla="*/ 366737 w 2749255"/>
              <a:gd name="connsiteY2" fmla="*/ 443464 h 1904208"/>
              <a:gd name="connsiteX3" fmla="*/ 823936 w 2749255"/>
              <a:gd name="connsiteY3" fmla="*/ 110089 h 1904208"/>
              <a:gd name="connsiteX4" fmla="*/ 1377252 w 2749255"/>
              <a:gd name="connsiteY4" fmla="*/ 5604 h 1904208"/>
              <a:gd name="connsiteX5" fmla="*/ 2147911 w 2749255"/>
              <a:gd name="connsiteY5" fmla="*/ 252964 h 1904208"/>
              <a:gd name="connsiteX6" fmla="*/ 2576536 w 2749255"/>
              <a:gd name="connsiteY6" fmla="*/ 729214 h 1904208"/>
              <a:gd name="connsiteX7" fmla="*/ 2672652 w 2749255"/>
              <a:gd name="connsiteY7" fmla="*/ 1520079 h 1904208"/>
              <a:gd name="connsiteX8" fmla="*/ 1434402 w 2749255"/>
              <a:gd name="connsiteY8" fmla="*/ 1339104 h 1904208"/>
              <a:gd name="connsiteX9" fmla="*/ 139002 w 2749255"/>
              <a:gd name="connsiteY9" fmla="*/ 1901079 h 1904208"/>
              <a:gd name="connsiteX0" fmla="*/ 139002 w 2749255"/>
              <a:gd name="connsiteY0" fmla="*/ 1897004 h 1900133"/>
              <a:gd name="connsiteX1" fmla="*/ 61936 w 2749255"/>
              <a:gd name="connsiteY1" fmla="*/ 1039463 h 1900133"/>
              <a:gd name="connsiteX2" fmla="*/ 366737 w 2749255"/>
              <a:gd name="connsiteY2" fmla="*/ 439389 h 1900133"/>
              <a:gd name="connsiteX3" fmla="*/ 823936 w 2749255"/>
              <a:gd name="connsiteY3" fmla="*/ 106014 h 1900133"/>
              <a:gd name="connsiteX4" fmla="*/ 1377252 w 2749255"/>
              <a:gd name="connsiteY4" fmla="*/ 1529 h 1900133"/>
              <a:gd name="connsiteX5" fmla="*/ 1792311 w 2749255"/>
              <a:gd name="connsiteY5" fmla="*/ 58389 h 1900133"/>
              <a:gd name="connsiteX6" fmla="*/ 2147911 w 2749255"/>
              <a:gd name="connsiteY6" fmla="*/ 248889 h 1900133"/>
              <a:gd name="connsiteX7" fmla="*/ 2576536 w 2749255"/>
              <a:gd name="connsiteY7" fmla="*/ 725139 h 1900133"/>
              <a:gd name="connsiteX8" fmla="*/ 2672652 w 2749255"/>
              <a:gd name="connsiteY8" fmla="*/ 1516004 h 1900133"/>
              <a:gd name="connsiteX9" fmla="*/ 1434402 w 2749255"/>
              <a:gd name="connsiteY9" fmla="*/ 1335029 h 1900133"/>
              <a:gd name="connsiteX10" fmla="*/ 139002 w 2749255"/>
              <a:gd name="connsiteY10" fmla="*/ 1897004 h 1900133"/>
              <a:gd name="connsiteX0" fmla="*/ 139002 w 2726150"/>
              <a:gd name="connsiteY0" fmla="*/ 1897004 h 1900396"/>
              <a:gd name="connsiteX1" fmla="*/ 61936 w 2726150"/>
              <a:gd name="connsiteY1" fmla="*/ 1039463 h 1900396"/>
              <a:gd name="connsiteX2" fmla="*/ 366737 w 2726150"/>
              <a:gd name="connsiteY2" fmla="*/ 439389 h 1900396"/>
              <a:gd name="connsiteX3" fmla="*/ 823936 w 2726150"/>
              <a:gd name="connsiteY3" fmla="*/ 106014 h 1900396"/>
              <a:gd name="connsiteX4" fmla="*/ 1377252 w 2726150"/>
              <a:gd name="connsiteY4" fmla="*/ 1529 h 1900396"/>
              <a:gd name="connsiteX5" fmla="*/ 1792311 w 2726150"/>
              <a:gd name="connsiteY5" fmla="*/ 58389 h 1900396"/>
              <a:gd name="connsiteX6" fmla="*/ 2147911 w 2726150"/>
              <a:gd name="connsiteY6" fmla="*/ 248889 h 1900396"/>
              <a:gd name="connsiteX7" fmla="*/ 2576536 w 2726150"/>
              <a:gd name="connsiteY7" fmla="*/ 725139 h 1900396"/>
              <a:gd name="connsiteX8" fmla="*/ 2641777 w 2726150"/>
              <a:gd name="connsiteY8" fmla="*/ 1240026 h 1900396"/>
              <a:gd name="connsiteX9" fmla="*/ 1434402 w 2726150"/>
              <a:gd name="connsiteY9" fmla="*/ 1335029 h 1900396"/>
              <a:gd name="connsiteX10" fmla="*/ 139002 w 2726150"/>
              <a:gd name="connsiteY10" fmla="*/ 1897004 h 1900396"/>
              <a:gd name="connsiteX0" fmla="*/ 134104 w 2721252"/>
              <a:gd name="connsiteY0" fmla="*/ 1897004 h 1900862"/>
              <a:gd name="connsiteX1" fmla="*/ 57038 w 2721252"/>
              <a:gd name="connsiteY1" fmla="*/ 1039463 h 1900862"/>
              <a:gd name="connsiteX2" fmla="*/ 361839 w 2721252"/>
              <a:gd name="connsiteY2" fmla="*/ 439389 h 1900862"/>
              <a:gd name="connsiteX3" fmla="*/ 819038 w 2721252"/>
              <a:gd name="connsiteY3" fmla="*/ 106014 h 1900862"/>
              <a:gd name="connsiteX4" fmla="*/ 1372354 w 2721252"/>
              <a:gd name="connsiteY4" fmla="*/ 1529 h 1900862"/>
              <a:gd name="connsiteX5" fmla="*/ 1787413 w 2721252"/>
              <a:gd name="connsiteY5" fmla="*/ 58389 h 1900862"/>
              <a:gd name="connsiteX6" fmla="*/ 2143013 w 2721252"/>
              <a:gd name="connsiteY6" fmla="*/ 248889 h 1900862"/>
              <a:gd name="connsiteX7" fmla="*/ 2571638 w 2721252"/>
              <a:gd name="connsiteY7" fmla="*/ 725139 h 1900862"/>
              <a:gd name="connsiteX8" fmla="*/ 2636879 w 2721252"/>
              <a:gd name="connsiteY8" fmla="*/ 1240026 h 1900862"/>
              <a:gd name="connsiteX9" fmla="*/ 1355050 w 2721252"/>
              <a:gd name="connsiteY9" fmla="*/ 1351248 h 1900862"/>
              <a:gd name="connsiteX10" fmla="*/ 134104 w 2721252"/>
              <a:gd name="connsiteY10" fmla="*/ 1897004 h 190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1252" h="1900862">
                <a:moveTo>
                  <a:pt x="134104" y="1897004"/>
                </a:moveTo>
                <a:cubicBezTo>
                  <a:pt x="-82231" y="1845040"/>
                  <a:pt x="19082" y="1282399"/>
                  <a:pt x="57038" y="1039463"/>
                </a:cubicBezTo>
                <a:cubicBezTo>
                  <a:pt x="94994" y="796527"/>
                  <a:pt x="228489" y="585439"/>
                  <a:pt x="361839" y="439389"/>
                </a:cubicBezTo>
                <a:cubicBezTo>
                  <a:pt x="495189" y="293339"/>
                  <a:pt x="650619" y="178991"/>
                  <a:pt x="819038" y="106014"/>
                </a:cubicBezTo>
                <a:cubicBezTo>
                  <a:pt x="987457" y="33037"/>
                  <a:pt x="1210958" y="9466"/>
                  <a:pt x="1372354" y="1529"/>
                </a:cubicBezTo>
                <a:cubicBezTo>
                  <a:pt x="1533750" y="-6408"/>
                  <a:pt x="1658970" y="17162"/>
                  <a:pt x="1787413" y="58389"/>
                </a:cubicBezTo>
                <a:cubicBezTo>
                  <a:pt x="1915856" y="99616"/>
                  <a:pt x="2010192" y="143056"/>
                  <a:pt x="2143013" y="248889"/>
                </a:cubicBezTo>
                <a:cubicBezTo>
                  <a:pt x="2275834" y="354722"/>
                  <a:pt x="2471481" y="537766"/>
                  <a:pt x="2571638" y="725139"/>
                </a:cubicBezTo>
                <a:cubicBezTo>
                  <a:pt x="2671795" y="912512"/>
                  <a:pt x="2814535" y="1136790"/>
                  <a:pt x="2636879" y="1240026"/>
                </a:cubicBezTo>
                <a:cubicBezTo>
                  <a:pt x="2459223" y="1343262"/>
                  <a:pt x="1772179" y="1241752"/>
                  <a:pt x="1355050" y="1351248"/>
                </a:cubicBezTo>
                <a:cubicBezTo>
                  <a:pt x="937921" y="1460744"/>
                  <a:pt x="350439" y="1948968"/>
                  <a:pt x="134104" y="1897004"/>
                </a:cubicBezTo>
                <a:close/>
              </a:path>
            </a:pathLst>
          </a:custGeom>
          <a:noFill/>
          <a:ln w="63500">
            <a:solidFill>
              <a:srgbClr val="FF0000">
                <a:alpha val="50000"/>
              </a:srgbClr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277398" y="3820237"/>
            <a:ext cx="3374728" cy="746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The area of sphere pass CC1+CC2 inter-band DL CA common coverage EIS requirement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>
          <a:xfrm>
            <a:off x="9448800" y="6501077"/>
            <a:ext cx="2743200" cy="365125"/>
          </a:xfrm>
        </p:spPr>
        <p:txBody>
          <a:bodyPr/>
          <a:lstStyle/>
          <a:p>
            <a:fld id="{DED1FC55-10DE-4B5F-A044-B4473A0E941C}" type="slidenum">
              <a:rPr lang="en-US" smtClean="0"/>
              <a:t>8</a:t>
            </a:fld>
            <a:endParaRPr lang="en-US" dirty="0"/>
          </a:p>
        </p:txBody>
      </p:sp>
      <p:sp>
        <p:nvSpPr>
          <p:cNvPr id="20" name="Oval 18"/>
          <p:cNvSpPr/>
          <p:nvPr/>
        </p:nvSpPr>
        <p:spPr>
          <a:xfrm>
            <a:off x="2349112" y="5987602"/>
            <a:ext cx="456479" cy="315493"/>
          </a:xfrm>
          <a:custGeom>
            <a:avLst/>
            <a:gdLst>
              <a:gd name="connsiteX0" fmla="*/ 0 w 2743200"/>
              <a:gd name="connsiteY0" fmla="*/ 1371600 h 2743200"/>
              <a:gd name="connsiteX1" fmla="*/ 1371600 w 2743200"/>
              <a:gd name="connsiteY1" fmla="*/ 0 h 2743200"/>
              <a:gd name="connsiteX2" fmla="*/ 2743200 w 2743200"/>
              <a:gd name="connsiteY2" fmla="*/ 1371600 h 2743200"/>
              <a:gd name="connsiteX3" fmla="*/ 1371600 w 2743200"/>
              <a:gd name="connsiteY3" fmla="*/ 2743200 h 2743200"/>
              <a:gd name="connsiteX4" fmla="*/ 0 w 2743200"/>
              <a:gd name="connsiteY4" fmla="*/ 1371600 h 2743200"/>
              <a:gd name="connsiteX0" fmla="*/ 107 w 2743307"/>
              <a:gd name="connsiteY0" fmla="*/ 1371600 h 1698671"/>
              <a:gd name="connsiteX1" fmla="*/ 1371707 w 2743307"/>
              <a:gd name="connsiteY1" fmla="*/ 0 h 1698671"/>
              <a:gd name="connsiteX2" fmla="*/ 2743307 w 2743307"/>
              <a:gd name="connsiteY2" fmla="*/ 1371600 h 1698671"/>
              <a:gd name="connsiteX3" fmla="*/ 1428857 w 2743307"/>
              <a:gd name="connsiteY3" fmla="*/ 1333500 h 1698671"/>
              <a:gd name="connsiteX4" fmla="*/ 107 w 2743307"/>
              <a:gd name="connsiteY4" fmla="*/ 1371600 h 1698671"/>
              <a:gd name="connsiteX0" fmla="*/ 52781 w 2795981"/>
              <a:gd name="connsiteY0" fmla="*/ 1409076 h 1736147"/>
              <a:gd name="connsiteX1" fmla="*/ 413866 w 2795981"/>
              <a:gd name="connsiteY1" fmla="*/ 475336 h 1736147"/>
              <a:gd name="connsiteX2" fmla="*/ 1424381 w 2795981"/>
              <a:gd name="connsiteY2" fmla="*/ 37476 h 1736147"/>
              <a:gd name="connsiteX3" fmla="*/ 2795981 w 2795981"/>
              <a:gd name="connsiteY3" fmla="*/ 1409076 h 1736147"/>
              <a:gd name="connsiteX4" fmla="*/ 1481531 w 2795981"/>
              <a:gd name="connsiteY4" fmla="*/ 1370976 h 1736147"/>
              <a:gd name="connsiteX5" fmla="*/ 52781 w 2795981"/>
              <a:gd name="connsiteY5" fmla="*/ 1409076 h 1736147"/>
              <a:gd name="connsiteX0" fmla="*/ 72658 w 2682508"/>
              <a:gd name="connsiteY0" fmla="*/ 1932951 h 1955916"/>
              <a:gd name="connsiteX1" fmla="*/ 300393 w 2682508"/>
              <a:gd name="connsiteY1" fmla="*/ 475336 h 1955916"/>
              <a:gd name="connsiteX2" fmla="*/ 1310908 w 2682508"/>
              <a:gd name="connsiteY2" fmla="*/ 37476 h 1955916"/>
              <a:gd name="connsiteX3" fmla="*/ 2682508 w 2682508"/>
              <a:gd name="connsiteY3" fmla="*/ 1409076 h 1955916"/>
              <a:gd name="connsiteX4" fmla="*/ 1368058 w 2682508"/>
              <a:gd name="connsiteY4" fmla="*/ 1370976 h 1955916"/>
              <a:gd name="connsiteX5" fmla="*/ 72658 w 2682508"/>
              <a:gd name="connsiteY5" fmla="*/ 1932951 h 1955916"/>
              <a:gd name="connsiteX0" fmla="*/ 139002 w 2748852"/>
              <a:gd name="connsiteY0" fmla="*/ 1930157 h 1933417"/>
              <a:gd name="connsiteX1" fmla="*/ 61936 w 2748852"/>
              <a:gd name="connsiteY1" fmla="*/ 1072616 h 1933417"/>
              <a:gd name="connsiteX2" fmla="*/ 366737 w 2748852"/>
              <a:gd name="connsiteY2" fmla="*/ 472542 h 1933417"/>
              <a:gd name="connsiteX3" fmla="*/ 1377252 w 2748852"/>
              <a:gd name="connsiteY3" fmla="*/ 34682 h 1933417"/>
              <a:gd name="connsiteX4" fmla="*/ 2748852 w 2748852"/>
              <a:gd name="connsiteY4" fmla="*/ 1406282 h 1933417"/>
              <a:gd name="connsiteX5" fmla="*/ 1434402 w 2748852"/>
              <a:gd name="connsiteY5" fmla="*/ 1368182 h 1933417"/>
              <a:gd name="connsiteX6" fmla="*/ 139002 w 2748852"/>
              <a:gd name="connsiteY6" fmla="*/ 1930157 h 1933417"/>
              <a:gd name="connsiteX0" fmla="*/ 139002 w 2759371"/>
              <a:gd name="connsiteY0" fmla="*/ 1904073 h 1907333"/>
              <a:gd name="connsiteX1" fmla="*/ 61936 w 2759371"/>
              <a:gd name="connsiteY1" fmla="*/ 1046532 h 1907333"/>
              <a:gd name="connsiteX2" fmla="*/ 366737 w 2759371"/>
              <a:gd name="connsiteY2" fmla="*/ 446458 h 1907333"/>
              <a:gd name="connsiteX3" fmla="*/ 1377252 w 2759371"/>
              <a:gd name="connsiteY3" fmla="*/ 8598 h 1907333"/>
              <a:gd name="connsiteX4" fmla="*/ 2147911 w 2759371"/>
              <a:gd name="connsiteY4" fmla="*/ 255958 h 1907333"/>
              <a:gd name="connsiteX5" fmla="*/ 2748852 w 2759371"/>
              <a:gd name="connsiteY5" fmla="*/ 1380198 h 1907333"/>
              <a:gd name="connsiteX6" fmla="*/ 1434402 w 2759371"/>
              <a:gd name="connsiteY6" fmla="*/ 1342098 h 1907333"/>
              <a:gd name="connsiteX7" fmla="*/ 139002 w 2759371"/>
              <a:gd name="connsiteY7" fmla="*/ 1904073 h 1907333"/>
              <a:gd name="connsiteX0" fmla="*/ 139002 w 2810960"/>
              <a:gd name="connsiteY0" fmla="*/ 1899559 h 1902819"/>
              <a:gd name="connsiteX1" fmla="*/ 61936 w 2810960"/>
              <a:gd name="connsiteY1" fmla="*/ 1042018 h 1902819"/>
              <a:gd name="connsiteX2" fmla="*/ 366737 w 2810960"/>
              <a:gd name="connsiteY2" fmla="*/ 441944 h 1902819"/>
              <a:gd name="connsiteX3" fmla="*/ 1377252 w 2810960"/>
              <a:gd name="connsiteY3" fmla="*/ 4084 h 1902819"/>
              <a:gd name="connsiteX4" fmla="*/ 2147911 w 2810960"/>
              <a:gd name="connsiteY4" fmla="*/ 251444 h 1902819"/>
              <a:gd name="connsiteX5" fmla="*/ 2576536 w 2810960"/>
              <a:gd name="connsiteY5" fmla="*/ 727694 h 1902819"/>
              <a:gd name="connsiteX6" fmla="*/ 2748852 w 2810960"/>
              <a:gd name="connsiteY6" fmla="*/ 1375684 h 1902819"/>
              <a:gd name="connsiteX7" fmla="*/ 1434402 w 2810960"/>
              <a:gd name="connsiteY7" fmla="*/ 1337584 h 1902819"/>
              <a:gd name="connsiteX8" fmla="*/ 139002 w 2810960"/>
              <a:gd name="connsiteY8" fmla="*/ 1899559 h 1902819"/>
              <a:gd name="connsiteX0" fmla="*/ 139002 w 2749255"/>
              <a:gd name="connsiteY0" fmla="*/ 1899559 h 1902688"/>
              <a:gd name="connsiteX1" fmla="*/ 61936 w 2749255"/>
              <a:gd name="connsiteY1" fmla="*/ 1042018 h 1902688"/>
              <a:gd name="connsiteX2" fmla="*/ 366737 w 2749255"/>
              <a:gd name="connsiteY2" fmla="*/ 441944 h 1902688"/>
              <a:gd name="connsiteX3" fmla="*/ 1377252 w 2749255"/>
              <a:gd name="connsiteY3" fmla="*/ 4084 h 1902688"/>
              <a:gd name="connsiteX4" fmla="*/ 2147911 w 2749255"/>
              <a:gd name="connsiteY4" fmla="*/ 251444 h 1902688"/>
              <a:gd name="connsiteX5" fmla="*/ 2576536 w 2749255"/>
              <a:gd name="connsiteY5" fmla="*/ 727694 h 1902688"/>
              <a:gd name="connsiteX6" fmla="*/ 2672652 w 2749255"/>
              <a:gd name="connsiteY6" fmla="*/ 1518559 h 1902688"/>
              <a:gd name="connsiteX7" fmla="*/ 1434402 w 2749255"/>
              <a:gd name="connsiteY7" fmla="*/ 1337584 h 1902688"/>
              <a:gd name="connsiteX8" fmla="*/ 139002 w 2749255"/>
              <a:gd name="connsiteY8" fmla="*/ 1899559 h 1902688"/>
              <a:gd name="connsiteX0" fmla="*/ 139002 w 2749255"/>
              <a:gd name="connsiteY0" fmla="*/ 1901079 h 1904208"/>
              <a:gd name="connsiteX1" fmla="*/ 61936 w 2749255"/>
              <a:gd name="connsiteY1" fmla="*/ 1043538 h 1904208"/>
              <a:gd name="connsiteX2" fmla="*/ 366737 w 2749255"/>
              <a:gd name="connsiteY2" fmla="*/ 443464 h 1904208"/>
              <a:gd name="connsiteX3" fmla="*/ 823936 w 2749255"/>
              <a:gd name="connsiteY3" fmla="*/ 110089 h 1904208"/>
              <a:gd name="connsiteX4" fmla="*/ 1377252 w 2749255"/>
              <a:gd name="connsiteY4" fmla="*/ 5604 h 1904208"/>
              <a:gd name="connsiteX5" fmla="*/ 2147911 w 2749255"/>
              <a:gd name="connsiteY5" fmla="*/ 252964 h 1904208"/>
              <a:gd name="connsiteX6" fmla="*/ 2576536 w 2749255"/>
              <a:gd name="connsiteY6" fmla="*/ 729214 h 1904208"/>
              <a:gd name="connsiteX7" fmla="*/ 2672652 w 2749255"/>
              <a:gd name="connsiteY7" fmla="*/ 1520079 h 1904208"/>
              <a:gd name="connsiteX8" fmla="*/ 1434402 w 2749255"/>
              <a:gd name="connsiteY8" fmla="*/ 1339104 h 1904208"/>
              <a:gd name="connsiteX9" fmla="*/ 139002 w 2749255"/>
              <a:gd name="connsiteY9" fmla="*/ 1901079 h 1904208"/>
              <a:gd name="connsiteX0" fmla="*/ 139002 w 2749255"/>
              <a:gd name="connsiteY0" fmla="*/ 1897004 h 1900133"/>
              <a:gd name="connsiteX1" fmla="*/ 61936 w 2749255"/>
              <a:gd name="connsiteY1" fmla="*/ 1039463 h 1900133"/>
              <a:gd name="connsiteX2" fmla="*/ 366737 w 2749255"/>
              <a:gd name="connsiteY2" fmla="*/ 439389 h 1900133"/>
              <a:gd name="connsiteX3" fmla="*/ 823936 w 2749255"/>
              <a:gd name="connsiteY3" fmla="*/ 106014 h 1900133"/>
              <a:gd name="connsiteX4" fmla="*/ 1377252 w 2749255"/>
              <a:gd name="connsiteY4" fmla="*/ 1529 h 1900133"/>
              <a:gd name="connsiteX5" fmla="*/ 1792311 w 2749255"/>
              <a:gd name="connsiteY5" fmla="*/ 58389 h 1900133"/>
              <a:gd name="connsiteX6" fmla="*/ 2147911 w 2749255"/>
              <a:gd name="connsiteY6" fmla="*/ 248889 h 1900133"/>
              <a:gd name="connsiteX7" fmla="*/ 2576536 w 2749255"/>
              <a:gd name="connsiteY7" fmla="*/ 725139 h 1900133"/>
              <a:gd name="connsiteX8" fmla="*/ 2672652 w 2749255"/>
              <a:gd name="connsiteY8" fmla="*/ 1516004 h 1900133"/>
              <a:gd name="connsiteX9" fmla="*/ 1434402 w 2749255"/>
              <a:gd name="connsiteY9" fmla="*/ 1335029 h 1900133"/>
              <a:gd name="connsiteX10" fmla="*/ 139002 w 2749255"/>
              <a:gd name="connsiteY10" fmla="*/ 1897004 h 1900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9255" h="1900133">
                <a:moveTo>
                  <a:pt x="139002" y="1897004"/>
                </a:moveTo>
                <a:cubicBezTo>
                  <a:pt x="-89742" y="1847743"/>
                  <a:pt x="23980" y="1282399"/>
                  <a:pt x="61936" y="1039463"/>
                </a:cubicBezTo>
                <a:cubicBezTo>
                  <a:pt x="99892" y="796527"/>
                  <a:pt x="233387" y="585439"/>
                  <a:pt x="366737" y="439389"/>
                </a:cubicBezTo>
                <a:cubicBezTo>
                  <a:pt x="500087" y="293339"/>
                  <a:pt x="655517" y="178991"/>
                  <a:pt x="823936" y="106014"/>
                </a:cubicBezTo>
                <a:cubicBezTo>
                  <a:pt x="992355" y="33037"/>
                  <a:pt x="1215856" y="9466"/>
                  <a:pt x="1377252" y="1529"/>
                </a:cubicBezTo>
                <a:cubicBezTo>
                  <a:pt x="1538648" y="-6408"/>
                  <a:pt x="1663868" y="17162"/>
                  <a:pt x="1792311" y="58389"/>
                </a:cubicBezTo>
                <a:cubicBezTo>
                  <a:pt x="1920754" y="99616"/>
                  <a:pt x="2015090" y="143056"/>
                  <a:pt x="2147911" y="248889"/>
                </a:cubicBezTo>
                <a:cubicBezTo>
                  <a:pt x="2280732" y="354722"/>
                  <a:pt x="2476379" y="537766"/>
                  <a:pt x="2576536" y="725139"/>
                </a:cubicBezTo>
                <a:cubicBezTo>
                  <a:pt x="2676693" y="912512"/>
                  <a:pt x="2850308" y="1412768"/>
                  <a:pt x="2672652" y="1516004"/>
                </a:cubicBezTo>
                <a:cubicBezTo>
                  <a:pt x="2494996" y="1619240"/>
                  <a:pt x="1856677" y="1271529"/>
                  <a:pt x="1434402" y="1335029"/>
                </a:cubicBezTo>
                <a:cubicBezTo>
                  <a:pt x="1012127" y="1398529"/>
                  <a:pt x="367746" y="1946265"/>
                  <a:pt x="139002" y="1897004"/>
                </a:cubicBezTo>
                <a:close/>
              </a:path>
            </a:pathLst>
          </a:custGeom>
          <a:solidFill>
            <a:srgbClr val="00B050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18"/>
          <p:cNvSpPr/>
          <p:nvPr/>
        </p:nvSpPr>
        <p:spPr>
          <a:xfrm rot="737384">
            <a:off x="9776850" y="5927399"/>
            <a:ext cx="456479" cy="315493"/>
          </a:xfrm>
          <a:custGeom>
            <a:avLst/>
            <a:gdLst>
              <a:gd name="connsiteX0" fmla="*/ 0 w 2743200"/>
              <a:gd name="connsiteY0" fmla="*/ 1371600 h 2743200"/>
              <a:gd name="connsiteX1" fmla="*/ 1371600 w 2743200"/>
              <a:gd name="connsiteY1" fmla="*/ 0 h 2743200"/>
              <a:gd name="connsiteX2" fmla="*/ 2743200 w 2743200"/>
              <a:gd name="connsiteY2" fmla="*/ 1371600 h 2743200"/>
              <a:gd name="connsiteX3" fmla="*/ 1371600 w 2743200"/>
              <a:gd name="connsiteY3" fmla="*/ 2743200 h 2743200"/>
              <a:gd name="connsiteX4" fmla="*/ 0 w 2743200"/>
              <a:gd name="connsiteY4" fmla="*/ 1371600 h 2743200"/>
              <a:gd name="connsiteX0" fmla="*/ 107 w 2743307"/>
              <a:gd name="connsiteY0" fmla="*/ 1371600 h 1698671"/>
              <a:gd name="connsiteX1" fmla="*/ 1371707 w 2743307"/>
              <a:gd name="connsiteY1" fmla="*/ 0 h 1698671"/>
              <a:gd name="connsiteX2" fmla="*/ 2743307 w 2743307"/>
              <a:gd name="connsiteY2" fmla="*/ 1371600 h 1698671"/>
              <a:gd name="connsiteX3" fmla="*/ 1428857 w 2743307"/>
              <a:gd name="connsiteY3" fmla="*/ 1333500 h 1698671"/>
              <a:gd name="connsiteX4" fmla="*/ 107 w 2743307"/>
              <a:gd name="connsiteY4" fmla="*/ 1371600 h 1698671"/>
              <a:gd name="connsiteX0" fmla="*/ 52781 w 2795981"/>
              <a:gd name="connsiteY0" fmla="*/ 1409076 h 1736147"/>
              <a:gd name="connsiteX1" fmla="*/ 413866 w 2795981"/>
              <a:gd name="connsiteY1" fmla="*/ 475336 h 1736147"/>
              <a:gd name="connsiteX2" fmla="*/ 1424381 w 2795981"/>
              <a:gd name="connsiteY2" fmla="*/ 37476 h 1736147"/>
              <a:gd name="connsiteX3" fmla="*/ 2795981 w 2795981"/>
              <a:gd name="connsiteY3" fmla="*/ 1409076 h 1736147"/>
              <a:gd name="connsiteX4" fmla="*/ 1481531 w 2795981"/>
              <a:gd name="connsiteY4" fmla="*/ 1370976 h 1736147"/>
              <a:gd name="connsiteX5" fmla="*/ 52781 w 2795981"/>
              <a:gd name="connsiteY5" fmla="*/ 1409076 h 1736147"/>
              <a:gd name="connsiteX0" fmla="*/ 72658 w 2682508"/>
              <a:gd name="connsiteY0" fmla="*/ 1932951 h 1955916"/>
              <a:gd name="connsiteX1" fmla="*/ 300393 w 2682508"/>
              <a:gd name="connsiteY1" fmla="*/ 475336 h 1955916"/>
              <a:gd name="connsiteX2" fmla="*/ 1310908 w 2682508"/>
              <a:gd name="connsiteY2" fmla="*/ 37476 h 1955916"/>
              <a:gd name="connsiteX3" fmla="*/ 2682508 w 2682508"/>
              <a:gd name="connsiteY3" fmla="*/ 1409076 h 1955916"/>
              <a:gd name="connsiteX4" fmla="*/ 1368058 w 2682508"/>
              <a:gd name="connsiteY4" fmla="*/ 1370976 h 1955916"/>
              <a:gd name="connsiteX5" fmla="*/ 72658 w 2682508"/>
              <a:gd name="connsiteY5" fmla="*/ 1932951 h 1955916"/>
              <a:gd name="connsiteX0" fmla="*/ 139002 w 2748852"/>
              <a:gd name="connsiteY0" fmla="*/ 1930157 h 1933417"/>
              <a:gd name="connsiteX1" fmla="*/ 61936 w 2748852"/>
              <a:gd name="connsiteY1" fmla="*/ 1072616 h 1933417"/>
              <a:gd name="connsiteX2" fmla="*/ 366737 w 2748852"/>
              <a:gd name="connsiteY2" fmla="*/ 472542 h 1933417"/>
              <a:gd name="connsiteX3" fmla="*/ 1377252 w 2748852"/>
              <a:gd name="connsiteY3" fmla="*/ 34682 h 1933417"/>
              <a:gd name="connsiteX4" fmla="*/ 2748852 w 2748852"/>
              <a:gd name="connsiteY4" fmla="*/ 1406282 h 1933417"/>
              <a:gd name="connsiteX5" fmla="*/ 1434402 w 2748852"/>
              <a:gd name="connsiteY5" fmla="*/ 1368182 h 1933417"/>
              <a:gd name="connsiteX6" fmla="*/ 139002 w 2748852"/>
              <a:gd name="connsiteY6" fmla="*/ 1930157 h 1933417"/>
              <a:gd name="connsiteX0" fmla="*/ 139002 w 2759371"/>
              <a:gd name="connsiteY0" fmla="*/ 1904073 h 1907333"/>
              <a:gd name="connsiteX1" fmla="*/ 61936 w 2759371"/>
              <a:gd name="connsiteY1" fmla="*/ 1046532 h 1907333"/>
              <a:gd name="connsiteX2" fmla="*/ 366737 w 2759371"/>
              <a:gd name="connsiteY2" fmla="*/ 446458 h 1907333"/>
              <a:gd name="connsiteX3" fmla="*/ 1377252 w 2759371"/>
              <a:gd name="connsiteY3" fmla="*/ 8598 h 1907333"/>
              <a:gd name="connsiteX4" fmla="*/ 2147911 w 2759371"/>
              <a:gd name="connsiteY4" fmla="*/ 255958 h 1907333"/>
              <a:gd name="connsiteX5" fmla="*/ 2748852 w 2759371"/>
              <a:gd name="connsiteY5" fmla="*/ 1380198 h 1907333"/>
              <a:gd name="connsiteX6" fmla="*/ 1434402 w 2759371"/>
              <a:gd name="connsiteY6" fmla="*/ 1342098 h 1907333"/>
              <a:gd name="connsiteX7" fmla="*/ 139002 w 2759371"/>
              <a:gd name="connsiteY7" fmla="*/ 1904073 h 1907333"/>
              <a:gd name="connsiteX0" fmla="*/ 139002 w 2810960"/>
              <a:gd name="connsiteY0" fmla="*/ 1899559 h 1902819"/>
              <a:gd name="connsiteX1" fmla="*/ 61936 w 2810960"/>
              <a:gd name="connsiteY1" fmla="*/ 1042018 h 1902819"/>
              <a:gd name="connsiteX2" fmla="*/ 366737 w 2810960"/>
              <a:gd name="connsiteY2" fmla="*/ 441944 h 1902819"/>
              <a:gd name="connsiteX3" fmla="*/ 1377252 w 2810960"/>
              <a:gd name="connsiteY3" fmla="*/ 4084 h 1902819"/>
              <a:gd name="connsiteX4" fmla="*/ 2147911 w 2810960"/>
              <a:gd name="connsiteY4" fmla="*/ 251444 h 1902819"/>
              <a:gd name="connsiteX5" fmla="*/ 2576536 w 2810960"/>
              <a:gd name="connsiteY5" fmla="*/ 727694 h 1902819"/>
              <a:gd name="connsiteX6" fmla="*/ 2748852 w 2810960"/>
              <a:gd name="connsiteY6" fmla="*/ 1375684 h 1902819"/>
              <a:gd name="connsiteX7" fmla="*/ 1434402 w 2810960"/>
              <a:gd name="connsiteY7" fmla="*/ 1337584 h 1902819"/>
              <a:gd name="connsiteX8" fmla="*/ 139002 w 2810960"/>
              <a:gd name="connsiteY8" fmla="*/ 1899559 h 1902819"/>
              <a:gd name="connsiteX0" fmla="*/ 139002 w 2749255"/>
              <a:gd name="connsiteY0" fmla="*/ 1899559 h 1902688"/>
              <a:gd name="connsiteX1" fmla="*/ 61936 w 2749255"/>
              <a:gd name="connsiteY1" fmla="*/ 1042018 h 1902688"/>
              <a:gd name="connsiteX2" fmla="*/ 366737 w 2749255"/>
              <a:gd name="connsiteY2" fmla="*/ 441944 h 1902688"/>
              <a:gd name="connsiteX3" fmla="*/ 1377252 w 2749255"/>
              <a:gd name="connsiteY3" fmla="*/ 4084 h 1902688"/>
              <a:gd name="connsiteX4" fmla="*/ 2147911 w 2749255"/>
              <a:gd name="connsiteY4" fmla="*/ 251444 h 1902688"/>
              <a:gd name="connsiteX5" fmla="*/ 2576536 w 2749255"/>
              <a:gd name="connsiteY5" fmla="*/ 727694 h 1902688"/>
              <a:gd name="connsiteX6" fmla="*/ 2672652 w 2749255"/>
              <a:gd name="connsiteY6" fmla="*/ 1518559 h 1902688"/>
              <a:gd name="connsiteX7" fmla="*/ 1434402 w 2749255"/>
              <a:gd name="connsiteY7" fmla="*/ 1337584 h 1902688"/>
              <a:gd name="connsiteX8" fmla="*/ 139002 w 2749255"/>
              <a:gd name="connsiteY8" fmla="*/ 1899559 h 1902688"/>
              <a:gd name="connsiteX0" fmla="*/ 139002 w 2749255"/>
              <a:gd name="connsiteY0" fmla="*/ 1901079 h 1904208"/>
              <a:gd name="connsiteX1" fmla="*/ 61936 w 2749255"/>
              <a:gd name="connsiteY1" fmla="*/ 1043538 h 1904208"/>
              <a:gd name="connsiteX2" fmla="*/ 366737 w 2749255"/>
              <a:gd name="connsiteY2" fmla="*/ 443464 h 1904208"/>
              <a:gd name="connsiteX3" fmla="*/ 823936 w 2749255"/>
              <a:gd name="connsiteY3" fmla="*/ 110089 h 1904208"/>
              <a:gd name="connsiteX4" fmla="*/ 1377252 w 2749255"/>
              <a:gd name="connsiteY4" fmla="*/ 5604 h 1904208"/>
              <a:gd name="connsiteX5" fmla="*/ 2147911 w 2749255"/>
              <a:gd name="connsiteY5" fmla="*/ 252964 h 1904208"/>
              <a:gd name="connsiteX6" fmla="*/ 2576536 w 2749255"/>
              <a:gd name="connsiteY6" fmla="*/ 729214 h 1904208"/>
              <a:gd name="connsiteX7" fmla="*/ 2672652 w 2749255"/>
              <a:gd name="connsiteY7" fmla="*/ 1520079 h 1904208"/>
              <a:gd name="connsiteX8" fmla="*/ 1434402 w 2749255"/>
              <a:gd name="connsiteY8" fmla="*/ 1339104 h 1904208"/>
              <a:gd name="connsiteX9" fmla="*/ 139002 w 2749255"/>
              <a:gd name="connsiteY9" fmla="*/ 1901079 h 1904208"/>
              <a:gd name="connsiteX0" fmla="*/ 139002 w 2749255"/>
              <a:gd name="connsiteY0" fmla="*/ 1897004 h 1900133"/>
              <a:gd name="connsiteX1" fmla="*/ 61936 w 2749255"/>
              <a:gd name="connsiteY1" fmla="*/ 1039463 h 1900133"/>
              <a:gd name="connsiteX2" fmla="*/ 366737 w 2749255"/>
              <a:gd name="connsiteY2" fmla="*/ 439389 h 1900133"/>
              <a:gd name="connsiteX3" fmla="*/ 823936 w 2749255"/>
              <a:gd name="connsiteY3" fmla="*/ 106014 h 1900133"/>
              <a:gd name="connsiteX4" fmla="*/ 1377252 w 2749255"/>
              <a:gd name="connsiteY4" fmla="*/ 1529 h 1900133"/>
              <a:gd name="connsiteX5" fmla="*/ 1792311 w 2749255"/>
              <a:gd name="connsiteY5" fmla="*/ 58389 h 1900133"/>
              <a:gd name="connsiteX6" fmla="*/ 2147911 w 2749255"/>
              <a:gd name="connsiteY6" fmla="*/ 248889 h 1900133"/>
              <a:gd name="connsiteX7" fmla="*/ 2576536 w 2749255"/>
              <a:gd name="connsiteY7" fmla="*/ 725139 h 1900133"/>
              <a:gd name="connsiteX8" fmla="*/ 2672652 w 2749255"/>
              <a:gd name="connsiteY8" fmla="*/ 1516004 h 1900133"/>
              <a:gd name="connsiteX9" fmla="*/ 1434402 w 2749255"/>
              <a:gd name="connsiteY9" fmla="*/ 1335029 h 1900133"/>
              <a:gd name="connsiteX10" fmla="*/ 139002 w 2749255"/>
              <a:gd name="connsiteY10" fmla="*/ 1897004 h 1900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9255" h="1900133">
                <a:moveTo>
                  <a:pt x="139002" y="1897004"/>
                </a:moveTo>
                <a:cubicBezTo>
                  <a:pt x="-89742" y="1847743"/>
                  <a:pt x="23980" y="1282399"/>
                  <a:pt x="61936" y="1039463"/>
                </a:cubicBezTo>
                <a:cubicBezTo>
                  <a:pt x="99892" y="796527"/>
                  <a:pt x="233387" y="585439"/>
                  <a:pt x="366737" y="439389"/>
                </a:cubicBezTo>
                <a:cubicBezTo>
                  <a:pt x="500087" y="293339"/>
                  <a:pt x="655517" y="178991"/>
                  <a:pt x="823936" y="106014"/>
                </a:cubicBezTo>
                <a:cubicBezTo>
                  <a:pt x="992355" y="33037"/>
                  <a:pt x="1215856" y="9466"/>
                  <a:pt x="1377252" y="1529"/>
                </a:cubicBezTo>
                <a:cubicBezTo>
                  <a:pt x="1538648" y="-6408"/>
                  <a:pt x="1663868" y="17162"/>
                  <a:pt x="1792311" y="58389"/>
                </a:cubicBezTo>
                <a:cubicBezTo>
                  <a:pt x="1920754" y="99616"/>
                  <a:pt x="2015090" y="143056"/>
                  <a:pt x="2147911" y="248889"/>
                </a:cubicBezTo>
                <a:cubicBezTo>
                  <a:pt x="2280732" y="354722"/>
                  <a:pt x="2476379" y="537766"/>
                  <a:pt x="2576536" y="725139"/>
                </a:cubicBezTo>
                <a:cubicBezTo>
                  <a:pt x="2676693" y="912512"/>
                  <a:pt x="2850308" y="1412768"/>
                  <a:pt x="2672652" y="1516004"/>
                </a:cubicBezTo>
                <a:cubicBezTo>
                  <a:pt x="2494996" y="1619240"/>
                  <a:pt x="1856677" y="1271529"/>
                  <a:pt x="1434402" y="1335029"/>
                </a:cubicBezTo>
                <a:cubicBezTo>
                  <a:pt x="1012127" y="1398529"/>
                  <a:pt x="367746" y="1946265"/>
                  <a:pt x="139002" y="1897004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5151120" y="3863479"/>
            <a:ext cx="317361" cy="1357491"/>
          </a:xfrm>
          <a:prstGeom prst="line">
            <a:avLst/>
          </a:prstGeom>
          <a:ln w="254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5645875" y="3657107"/>
            <a:ext cx="343445" cy="1469065"/>
          </a:xfrm>
          <a:prstGeom prst="line">
            <a:avLst/>
          </a:prstGeom>
          <a:ln w="254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6126480" y="3650119"/>
            <a:ext cx="317361" cy="1357491"/>
          </a:xfrm>
          <a:prstGeom prst="line">
            <a:avLst/>
          </a:prstGeom>
          <a:ln w="254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endCxn id="25" idx="5"/>
          </p:cNvCxnSpPr>
          <p:nvPr/>
        </p:nvCxnSpPr>
        <p:spPr>
          <a:xfrm flipV="1">
            <a:off x="6550957" y="3832751"/>
            <a:ext cx="330568" cy="1198401"/>
          </a:xfrm>
          <a:prstGeom prst="line">
            <a:avLst/>
          </a:prstGeom>
          <a:ln w="254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6984344" y="4166291"/>
            <a:ext cx="264181" cy="957731"/>
          </a:xfrm>
          <a:prstGeom prst="line">
            <a:avLst/>
          </a:prstGeom>
          <a:ln w="254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7354866" y="4628164"/>
            <a:ext cx="154644" cy="560629"/>
          </a:xfrm>
          <a:prstGeom prst="line">
            <a:avLst/>
          </a:prstGeom>
          <a:ln w="254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8700381" y="3455987"/>
            <a:ext cx="451829" cy="319318"/>
            <a:chOff x="8700381" y="3652837"/>
            <a:chExt cx="451829" cy="319318"/>
          </a:xfrm>
        </p:grpSpPr>
        <p:sp>
          <p:nvSpPr>
            <p:cNvPr id="18" name="Oval 18"/>
            <p:cNvSpPr/>
            <p:nvPr/>
          </p:nvSpPr>
          <p:spPr>
            <a:xfrm rot="737384">
              <a:off x="8700381" y="3656541"/>
              <a:ext cx="451829" cy="315614"/>
            </a:xfrm>
            <a:custGeom>
              <a:avLst/>
              <a:gdLst>
                <a:gd name="connsiteX0" fmla="*/ 0 w 2743200"/>
                <a:gd name="connsiteY0" fmla="*/ 1371600 h 2743200"/>
                <a:gd name="connsiteX1" fmla="*/ 1371600 w 2743200"/>
                <a:gd name="connsiteY1" fmla="*/ 0 h 2743200"/>
                <a:gd name="connsiteX2" fmla="*/ 2743200 w 2743200"/>
                <a:gd name="connsiteY2" fmla="*/ 1371600 h 2743200"/>
                <a:gd name="connsiteX3" fmla="*/ 1371600 w 2743200"/>
                <a:gd name="connsiteY3" fmla="*/ 2743200 h 2743200"/>
                <a:gd name="connsiteX4" fmla="*/ 0 w 2743200"/>
                <a:gd name="connsiteY4" fmla="*/ 1371600 h 2743200"/>
                <a:gd name="connsiteX0" fmla="*/ 107 w 2743307"/>
                <a:gd name="connsiteY0" fmla="*/ 1371600 h 1698671"/>
                <a:gd name="connsiteX1" fmla="*/ 1371707 w 2743307"/>
                <a:gd name="connsiteY1" fmla="*/ 0 h 1698671"/>
                <a:gd name="connsiteX2" fmla="*/ 2743307 w 2743307"/>
                <a:gd name="connsiteY2" fmla="*/ 1371600 h 1698671"/>
                <a:gd name="connsiteX3" fmla="*/ 1428857 w 2743307"/>
                <a:gd name="connsiteY3" fmla="*/ 1333500 h 1698671"/>
                <a:gd name="connsiteX4" fmla="*/ 107 w 2743307"/>
                <a:gd name="connsiteY4" fmla="*/ 1371600 h 1698671"/>
                <a:gd name="connsiteX0" fmla="*/ 52781 w 2795981"/>
                <a:gd name="connsiteY0" fmla="*/ 1409076 h 1736147"/>
                <a:gd name="connsiteX1" fmla="*/ 413866 w 2795981"/>
                <a:gd name="connsiteY1" fmla="*/ 475336 h 1736147"/>
                <a:gd name="connsiteX2" fmla="*/ 1424381 w 2795981"/>
                <a:gd name="connsiteY2" fmla="*/ 37476 h 1736147"/>
                <a:gd name="connsiteX3" fmla="*/ 2795981 w 2795981"/>
                <a:gd name="connsiteY3" fmla="*/ 1409076 h 1736147"/>
                <a:gd name="connsiteX4" fmla="*/ 1481531 w 2795981"/>
                <a:gd name="connsiteY4" fmla="*/ 1370976 h 1736147"/>
                <a:gd name="connsiteX5" fmla="*/ 52781 w 2795981"/>
                <a:gd name="connsiteY5" fmla="*/ 1409076 h 1736147"/>
                <a:gd name="connsiteX0" fmla="*/ 72658 w 2682508"/>
                <a:gd name="connsiteY0" fmla="*/ 1932951 h 1955916"/>
                <a:gd name="connsiteX1" fmla="*/ 300393 w 2682508"/>
                <a:gd name="connsiteY1" fmla="*/ 475336 h 1955916"/>
                <a:gd name="connsiteX2" fmla="*/ 1310908 w 2682508"/>
                <a:gd name="connsiteY2" fmla="*/ 37476 h 1955916"/>
                <a:gd name="connsiteX3" fmla="*/ 2682508 w 2682508"/>
                <a:gd name="connsiteY3" fmla="*/ 1409076 h 1955916"/>
                <a:gd name="connsiteX4" fmla="*/ 1368058 w 2682508"/>
                <a:gd name="connsiteY4" fmla="*/ 1370976 h 1955916"/>
                <a:gd name="connsiteX5" fmla="*/ 72658 w 2682508"/>
                <a:gd name="connsiteY5" fmla="*/ 1932951 h 1955916"/>
                <a:gd name="connsiteX0" fmla="*/ 139002 w 2748852"/>
                <a:gd name="connsiteY0" fmla="*/ 1930157 h 1933417"/>
                <a:gd name="connsiteX1" fmla="*/ 61936 w 2748852"/>
                <a:gd name="connsiteY1" fmla="*/ 1072616 h 1933417"/>
                <a:gd name="connsiteX2" fmla="*/ 366737 w 2748852"/>
                <a:gd name="connsiteY2" fmla="*/ 472542 h 1933417"/>
                <a:gd name="connsiteX3" fmla="*/ 1377252 w 2748852"/>
                <a:gd name="connsiteY3" fmla="*/ 34682 h 1933417"/>
                <a:gd name="connsiteX4" fmla="*/ 2748852 w 2748852"/>
                <a:gd name="connsiteY4" fmla="*/ 1406282 h 1933417"/>
                <a:gd name="connsiteX5" fmla="*/ 1434402 w 2748852"/>
                <a:gd name="connsiteY5" fmla="*/ 1368182 h 1933417"/>
                <a:gd name="connsiteX6" fmla="*/ 139002 w 2748852"/>
                <a:gd name="connsiteY6" fmla="*/ 1930157 h 1933417"/>
                <a:gd name="connsiteX0" fmla="*/ 139002 w 2759371"/>
                <a:gd name="connsiteY0" fmla="*/ 1904073 h 1907333"/>
                <a:gd name="connsiteX1" fmla="*/ 61936 w 2759371"/>
                <a:gd name="connsiteY1" fmla="*/ 1046532 h 1907333"/>
                <a:gd name="connsiteX2" fmla="*/ 366737 w 2759371"/>
                <a:gd name="connsiteY2" fmla="*/ 446458 h 1907333"/>
                <a:gd name="connsiteX3" fmla="*/ 1377252 w 2759371"/>
                <a:gd name="connsiteY3" fmla="*/ 8598 h 1907333"/>
                <a:gd name="connsiteX4" fmla="*/ 2147911 w 2759371"/>
                <a:gd name="connsiteY4" fmla="*/ 255958 h 1907333"/>
                <a:gd name="connsiteX5" fmla="*/ 2748852 w 2759371"/>
                <a:gd name="connsiteY5" fmla="*/ 1380198 h 1907333"/>
                <a:gd name="connsiteX6" fmla="*/ 1434402 w 2759371"/>
                <a:gd name="connsiteY6" fmla="*/ 1342098 h 1907333"/>
                <a:gd name="connsiteX7" fmla="*/ 139002 w 2759371"/>
                <a:gd name="connsiteY7" fmla="*/ 1904073 h 1907333"/>
                <a:gd name="connsiteX0" fmla="*/ 139002 w 2810960"/>
                <a:gd name="connsiteY0" fmla="*/ 1899559 h 1902819"/>
                <a:gd name="connsiteX1" fmla="*/ 61936 w 2810960"/>
                <a:gd name="connsiteY1" fmla="*/ 1042018 h 1902819"/>
                <a:gd name="connsiteX2" fmla="*/ 366737 w 2810960"/>
                <a:gd name="connsiteY2" fmla="*/ 441944 h 1902819"/>
                <a:gd name="connsiteX3" fmla="*/ 1377252 w 2810960"/>
                <a:gd name="connsiteY3" fmla="*/ 4084 h 1902819"/>
                <a:gd name="connsiteX4" fmla="*/ 2147911 w 2810960"/>
                <a:gd name="connsiteY4" fmla="*/ 251444 h 1902819"/>
                <a:gd name="connsiteX5" fmla="*/ 2576536 w 2810960"/>
                <a:gd name="connsiteY5" fmla="*/ 727694 h 1902819"/>
                <a:gd name="connsiteX6" fmla="*/ 2748852 w 2810960"/>
                <a:gd name="connsiteY6" fmla="*/ 1375684 h 1902819"/>
                <a:gd name="connsiteX7" fmla="*/ 1434402 w 2810960"/>
                <a:gd name="connsiteY7" fmla="*/ 1337584 h 1902819"/>
                <a:gd name="connsiteX8" fmla="*/ 139002 w 2810960"/>
                <a:gd name="connsiteY8" fmla="*/ 1899559 h 1902819"/>
                <a:gd name="connsiteX0" fmla="*/ 139002 w 2749255"/>
                <a:gd name="connsiteY0" fmla="*/ 1899559 h 1902688"/>
                <a:gd name="connsiteX1" fmla="*/ 61936 w 2749255"/>
                <a:gd name="connsiteY1" fmla="*/ 1042018 h 1902688"/>
                <a:gd name="connsiteX2" fmla="*/ 366737 w 2749255"/>
                <a:gd name="connsiteY2" fmla="*/ 441944 h 1902688"/>
                <a:gd name="connsiteX3" fmla="*/ 1377252 w 2749255"/>
                <a:gd name="connsiteY3" fmla="*/ 4084 h 1902688"/>
                <a:gd name="connsiteX4" fmla="*/ 2147911 w 2749255"/>
                <a:gd name="connsiteY4" fmla="*/ 251444 h 1902688"/>
                <a:gd name="connsiteX5" fmla="*/ 2576536 w 2749255"/>
                <a:gd name="connsiteY5" fmla="*/ 727694 h 1902688"/>
                <a:gd name="connsiteX6" fmla="*/ 2672652 w 2749255"/>
                <a:gd name="connsiteY6" fmla="*/ 1518559 h 1902688"/>
                <a:gd name="connsiteX7" fmla="*/ 1434402 w 2749255"/>
                <a:gd name="connsiteY7" fmla="*/ 1337584 h 1902688"/>
                <a:gd name="connsiteX8" fmla="*/ 139002 w 2749255"/>
                <a:gd name="connsiteY8" fmla="*/ 1899559 h 1902688"/>
                <a:gd name="connsiteX0" fmla="*/ 139002 w 2749255"/>
                <a:gd name="connsiteY0" fmla="*/ 1901079 h 1904208"/>
                <a:gd name="connsiteX1" fmla="*/ 61936 w 2749255"/>
                <a:gd name="connsiteY1" fmla="*/ 1043538 h 1904208"/>
                <a:gd name="connsiteX2" fmla="*/ 366737 w 2749255"/>
                <a:gd name="connsiteY2" fmla="*/ 443464 h 1904208"/>
                <a:gd name="connsiteX3" fmla="*/ 823936 w 2749255"/>
                <a:gd name="connsiteY3" fmla="*/ 110089 h 1904208"/>
                <a:gd name="connsiteX4" fmla="*/ 1377252 w 2749255"/>
                <a:gd name="connsiteY4" fmla="*/ 5604 h 1904208"/>
                <a:gd name="connsiteX5" fmla="*/ 2147911 w 2749255"/>
                <a:gd name="connsiteY5" fmla="*/ 252964 h 1904208"/>
                <a:gd name="connsiteX6" fmla="*/ 2576536 w 2749255"/>
                <a:gd name="connsiteY6" fmla="*/ 729214 h 1904208"/>
                <a:gd name="connsiteX7" fmla="*/ 2672652 w 2749255"/>
                <a:gd name="connsiteY7" fmla="*/ 1520079 h 1904208"/>
                <a:gd name="connsiteX8" fmla="*/ 1434402 w 2749255"/>
                <a:gd name="connsiteY8" fmla="*/ 1339104 h 1904208"/>
                <a:gd name="connsiteX9" fmla="*/ 139002 w 2749255"/>
                <a:gd name="connsiteY9" fmla="*/ 1901079 h 1904208"/>
                <a:gd name="connsiteX0" fmla="*/ 139002 w 2749255"/>
                <a:gd name="connsiteY0" fmla="*/ 1897004 h 1900133"/>
                <a:gd name="connsiteX1" fmla="*/ 61936 w 2749255"/>
                <a:gd name="connsiteY1" fmla="*/ 1039463 h 1900133"/>
                <a:gd name="connsiteX2" fmla="*/ 366737 w 2749255"/>
                <a:gd name="connsiteY2" fmla="*/ 439389 h 1900133"/>
                <a:gd name="connsiteX3" fmla="*/ 823936 w 2749255"/>
                <a:gd name="connsiteY3" fmla="*/ 106014 h 1900133"/>
                <a:gd name="connsiteX4" fmla="*/ 1377252 w 2749255"/>
                <a:gd name="connsiteY4" fmla="*/ 1529 h 1900133"/>
                <a:gd name="connsiteX5" fmla="*/ 1792311 w 2749255"/>
                <a:gd name="connsiteY5" fmla="*/ 58389 h 1900133"/>
                <a:gd name="connsiteX6" fmla="*/ 2147911 w 2749255"/>
                <a:gd name="connsiteY6" fmla="*/ 248889 h 1900133"/>
                <a:gd name="connsiteX7" fmla="*/ 2576536 w 2749255"/>
                <a:gd name="connsiteY7" fmla="*/ 725139 h 1900133"/>
                <a:gd name="connsiteX8" fmla="*/ 2672652 w 2749255"/>
                <a:gd name="connsiteY8" fmla="*/ 1516004 h 1900133"/>
                <a:gd name="connsiteX9" fmla="*/ 1434402 w 2749255"/>
                <a:gd name="connsiteY9" fmla="*/ 1335029 h 1900133"/>
                <a:gd name="connsiteX10" fmla="*/ 139002 w 2749255"/>
                <a:gd name="connsiteY10" fmla="*/ 1897004 h 1900133"/>
                <a:gd name="connsiteX0" fmla="*/ 139002 w 2726150"/>
                <a:gd name="connsiteY0" fmla="*/ 1897004 h 1900396"/>
                <a:gd name="connsiteX1" fmla="*/ 61936 w 2726150"/>
                <a:gd name="connsiteY1" fmla="*/ 1039463 h 1900396"/>
                <a:gd name="connsiteX2" fmla="*/ 366737 w 2726150"/>
                <a:gd name="connsiteY2" fmla="*/ 439389 h 1900396"/>
                <a:gd name="connsiteX3" fmla="*/ 823936 w 2726150"/>
                <a:gd name="connsiteY3" fmla="*/ 106014 h 1900396"/>
                <a:gd name="connsiteX4" fmla="*/ 1377252 w 2726150"/>
                <a:gd name="connsiteY4" fmla="*/ 1529 h 1900396"/>
                <a:gd name="connsiteX5" fmla="*/ 1792311 w 2726150"/>
                <a:gd name="connsiteY5" fmla="*/ 58389 h 1900396"/>
                <a:gd name="connsiteX6" fmla="*/ 2147911 w 2726150"/>
                <a:gd name="connsiteY6" fmla="*/ 248889 h 1900396"/>
                <a:gd name="connsiteX7" fmla="*/ 2576536 w 2726150"/>
                <a:gd name="connsiteY7" fmla="*/ 725139 h 1900396"/>
                <a:gd name="connsiteX8" fmla="*/ 2641777 w 2726150"/>
                <a:gd name="connsiteY8" fmla="*/ 1240026 h 1900396"/>
                <a:gd name="connsiteX9" fmla="*/ 1434402 w 2726150"/>
                <a:gd name="connsiteY9" fmla="*/ 1335029 h 1900396"/>
                <a:gd name="connsiteX10" fmla="*/ 139002 w 2726150"/>
                <a:gd name="connsiteY10" fmla="*/ 1897004 h 1900396"/>
                <a:gd name="connsiteX0" fmla="*/ 134104 w 2721252"/>
                <a:gd name="connsiteY0" fmla="*/ 1897004 h 1900862"/>
                <a:gd name="connsiteX1" fmla="*/ 57038 w 2721252"/>
                <a:gd name="connsiteY1" fmla="*/ 1039463 h 1900862"/>
                <a:gd name="connsiteX2" fmla="*/ 361839 w 2721252"/>
                <a:gd name="connsiteY2" fmla="*/ 439389 h 1900862"/>
                <a:gd name="connsiteX3" fmla="*/ 819038 w 2721252"/>
                <a:gd name="connsiteY3" fmla="*/ 106014 h 1900862"/>
                <a:gd name="connsiteX4" fmla="*/ 1372354 w 2721252"/>
                <a:gd name="connsiteY4" fmla="*/ 1529 h 1900862"/>
                <a:gd name="connsiteX5" fmla="*/ 1787413 w 2721252"/>
                <a:gd name="connsiteY5" fmla="*/ 58389 h 1900862"/>
                <a:gd name="connsiteX6" fmla="*/ 2143013 w 2721252"/>
                <a:gd name="connsiteY6" fmla="*/ 248889 h 1900862"/>
                <a:gd name="connsiteX7" fmla="*/ 2571638 w 2721252"/>
                <a:gd name="connsiteY7" fmla="*/ 725139 h 1900862"/>
                <a:gd name="connsiteX8" fmla="*/ 2636879 w 2721252"/>
                <a:gd name="connsiteY8" fmla="*/ 1240026 h 1900862"/>
                <a:gd name="connsiteX9" fmla="*/ 1355050 w 2721252"/>
                <a:gd name="connsiteY9" fmla="*/ 1351248 h 1900862"/>
                <a:gd name="connsiteX10" fmla="*/ 134104 w 2721252"/>
                <a:gd name="connsiteY10" fmla="*/ 1897004 h 190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1252" h="1900862">
                  <a:moveTo>
                    <a:pt x="134104" y="1897004"/>
                  </a:moveTo>
                  <a:cubicBezTo>
                    <a:pt x="-82231" y="1845040"/>
                    <a:pt x="19082" y="1282399"/>
                    <a:pt x="57038" y="1039463"/>
                  </a:cubicBezTo>
                  <a:cubicBezTo>
                    <a:pt x="94994" y="796527"/>
                    <a:pt x="228489" y="585439"/>
                    <a:pt x="361839" y="439389"/>
                  </a:cubicBezTo>
                  <a:cubicBezTo>
                    <a:pt x="495189" y="293339"/>
                    <a:pt x="650619" y="178991"/>
                    <a:pt x="819038" y="106014"/>
                  </a:cubicBezTo>
                  <a:cubicBezTo>
                    <a:pt x="987457" y="33037"/>
                    <a:pt x="1210958" y="9466"/>
                    <a:pt x="1372354" y="1529"/>
                  </a:cubicBezTo>
                  <a:cubicBezTo>
                    <a:pt x="1533750" y="-6408"/>
                    <a:pt x="1658970" y="17162"/>
                    <a:pt x="1787413" y="58389"/>
                  </a:cubicBezTo>
                  <a:cubicBezTo>
                    <a:pt x="1915856" y="99616"/>
                    <a:pt x="2010192" y="143056"/>
                    <a:pt x="2143013" y="248889"/>
                  </a:cubicBezTo>
                  <a:cubicBezTo>
                    <a:pt x="2275834" y="354722"/>
                    <a:pt x="2471481" y="537766"/>
                    <a:pt x="2571638" y="725139"/>
                  </a:cubicBezTo>
                  <a:cubicBezTo>
                    <a:pt x="2671795" y="912512"/>
                    <a:pt x="2814535" y="1136790"/>
                    <a:pt x="2636879" y="1240026"/>
                  </a:cubicBezTo>
                  <a:cubicBezTo>
                    <a:pt x="2459223" y="1343262"/>
                    <a:pt x="1772179" y="1241752"/>
                    <a:pt x="1355050" y="1351248"/>
                  </a:cubicBezTo>
                  <a:cubicBezTo>
                    <a:pt x="937921" y="1460744"/>
                    <a:pt x="350439" y="1948968"/>
                    <a:pt x="134104" y="1897004"/>
                  </a:cubicBezTo>
                  <a:close/>
                </a:path>
              </a:pathLst>
            </a:custGeom>
            <a:solidFill>
              <a:srgbClr val="FF0000">
                <a:alpha val="15000"/>
              </a:srgbClr>
            </a:solidFill>
            <a:ln w="12700">
              <a:solidFill>
                <a:srgbClr val="FF0000">
                  <a:alpha val="50000"/>
                </a:srgbClr>
              </a:solidFill>
              <a:prstDash val="lg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 flipV="1">
              <a:off x="8747297" y="3683794"/>
              <a:ext cx="55219" cy="236201"/>
            </a:xfrm>
            <a:prstGeom prst="line">
              <a:avLst/>
            </a:prstGeom>
            <a:ln w="6350">
              <a:solidFill>
                <a:srgbClr val="FF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8840166" y="3652837"/>
              <a:ext cx="55219" cy="236201"/>
            </a:xfrm>
            <a:prstGeom prst="line">
              <a:avLst/>
            </a:prstGeom>
            <a:ln w="6350">
              <a:solidFill>
                <a:srgbClr val="FF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8933034" y="3667125"/>
              <a:ext cx="50765" cy="217151"/>
            </a:xfrm>
            <a:prstGeom prst="line">
              <a:avLst/>
            </a:prstGeom>
            <a:ln w="6350">
              <a:solidFill>
                <a:srgbClr val="FF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V="1">
              <a:off x="9023521" y="3730191"/>
              <a:ext cx="37135" cy="158847"/>
            </a:xfrm>
            <a:prstGeom prst="line">
              <a:avLst/>
            </a:prstGeom>
            <a:ln w="6350">
              <a:solidFill>
                <a:srgbClr val="FF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V="1">
              <a:off x="9099721" y="3792365"/>
              <a:ext cx="27610" cy="118104"/>
            </a:xfrm>
            <a:prstGeom prst="line">
              <a:avLst/>
            </a:prstGeom>
            <a:ln w="6350">
              <a:solidFill>
                <a:srgbClr val="FF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4617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572" y="184686"/>
            <a:ext cx="11792857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TW" sz="4000" dirty="0"/>
              <a:t>Equivalent inter-band DL CA EIS requirement</a:t>
            </a:r>
            <a:r>
              <a:rPr lang="zh-TW" altLang="en-US" sz="4000" dirty="0"/>
              <a:t> </a:t>
            </a:r>
            <a:r>
              <a:rPr lang="en-US" altLang="zh-TW" sz="4000" dirty="0"/>
              <a:t>framework</a:t>
            </a:r>
            <a:endParaRPr lang="en-US" sz="4000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742949" y="1417975"/>
            <a:ext cx="10863695" cy="5261771"/>
          </a:xfrm>
        </p:spPr>
        <p:txBody>
          <a:bodyPr>
            <a:normAutofit/>
          </a:bodyPr>
          <a:lstStyle/>
          <a:p>
            <a:pPr fontAlgn="t"/>
            <a:r>
              <a:rPr lang="en-US" altLang="zh-TW" dirty="0"/>
              <a:t>Equivalent inter-band DL CA EIS requirement</a:t>
            </a:r>
            <a:r>
              <a:rPr lang="zh-TW" altLang="en-US" dirty="0"/>
              <a:t> </a:t>
            </a:r>
            <a:r>
              <a:rPr lang="en-US" altLang="zh-TW" dirty="0"/>
              <a:t>framework:</a:t>
            </a:r>
            <a:r>
              <a:rPr lang="en-US" altLang="zh-TW" sz="2400" dirty="0"/>
              <a:t/>
            </a:r>
            <a:br>
              <a:rPr lang="en-US" altLang="zh-TW" sz="2400" dirty="0"/>
            </a:br>
            <a:endParaRPr lang="en-US" altLang="zh-TW" sz="2400" dirty="0"/>
          </a:p>
          <a:p>
            <a:pPr marL="457200" lvl="1" indent="0" fontAlgn="t">
              <a:buNone/>
            </a:pPr>
            <a:r>
              <a:rPr lang="en-US" altLang="zh-TW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Inter-band DL CA peak EIS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GB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Single-band </a:t>
            </a:r>
            <a:r>
              <a:rPr lang="en-GB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EIS_peak</a:t>
            </a:r>
            <a:r>
              <a:rPr lang="en-GB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GB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MBR_peak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+ </a:t>
            </a:r>
            <a:r>
              <a:rPr lang="en-GB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inter-band DL CA </a:t>
            </a:r>
            <a:r>
              <a:rPr lang="en-GB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relaxation_peak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457200" lvl="1" indent="0" fontAlgn="t">
              <a:buNone/>
            </a:pPr>
            <a:r>
              <a:rPr lang="en-US" altLang="zh-TW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Inter-band DL CA spherical EIS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GB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Single-band </a:t>
            </a:r>
            <a:r>
              <a:rPr lang="en-GB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EIS_spherical</a:t>
            </a:r>
            <a:r>
              <a:rPr lang="en-GB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GB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MBR_spherical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+ </a:t>
            </a:r>
            <a:r>
              <a:rPr lang="en-GB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inter-band DL CA </a:t>
            </a:r>
            <a:r>
              <a:rPr lang="en-GB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relaxation_spherical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TW" dirty="0"/>
          </a:p>
          <a:p>
            <a:r>
              <a:rPr lang="en-US" altLang="zh-TW" dirty="0"/>
              <a:t>T</a:t>
            </a:r>
            <a:r>
              <a:rPr lang="en-US" dirty="0"/>
              <a:t>he inter-band DL CA relaxation value would consider such as extra hardware component loss/beam squint loss/common coverage loss</a:t>
            </a:r>
            <a:r>
              <a:rPr lang="zh-TW" altLang="en-US" dirty="0"/>
              <a:t> </a:t>
            </a:r>
            <a:r>
              <a:rPr lang="en-US" altLang="zh-TW" dirty="0"/>
              <a:t>in discussion stage</a:t>
            </a:r>
          </a:p>
          <a:p>
            <a:endParaRPr lang="en-US" sz="240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9448800" y="6507389"/>
            <a:ext cx="2743200" cy="365125"/>
          </a:xfrm>
        </p:spPr>
        <p:txBody>
          <a:bodyPr/>
          <a:lstStyle/>
          <a:p>
            <a:fld id="{DED1FC55-10DE-4B5F-A044-B4473A0E941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423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888BFEA-0F73-4862-A765-EA4EAD5D5DFA}">
  <ds:schemaRefs>
    <ds:schemaRef ds:uri="http://www.w3.org/XML/1998/namespace"/>
    <ds:schemaRef ds:uri="http://purl.org/dc/dcmitype/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509E25D-C0A6-4226-9247-00A2566063E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C5132E-FAD2-4F58-A9DD-EBDDD873A9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1997</TotalTime>
  <Words>793</Words>
  <Application>Microsoft Office PowerPoint</Application>
  <PresentationFormat>Widescreen</PresentationFormat>
  <Paragraphs>137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等线</vt:lpstr>
      <vt:lpstr>맑은 고딕</vt:lpstr>
      <vt:lpstr>新細明體</vt:lpstr>
      <vt:lpstr>Arial</vt:lpstr>
      <vt:lpstr>Calibri</vt:lpstr>
      <vt:lpstr>Calibri Light</vt:lpstr>
      <vt:lpstr>Times New Roman</vt:lpstr>
      <vt:lpstr>Office Theme</vt:lpstr>
      <vt:lpstr>WF on FR2 inter-band DL CA</vt:lpstr>
      <vt:lpstr>Background and wording alignment  </vt:lpstr>
      <vt:lpstr>Background and wording alignment (cont’d)  </vt:lpstr>
      <vt:lpstr>Capability signalling </vt:lpstr>
      <vt:lpstr>EIS requirements for  co-located &amp; non-co-located deployment </vt:lpstr>
      <vt:lpstr>EIS requirements for  co-located &amp; non-co-located deployment (cont’d) </vt:lpstr>
      <vt:lpstr>EIS requirements for  co-located &amp; non-co-located deployment (cont’d) </vt:lpstr>
      <vt:lpstr>(#1) Inter-band DL CA common coverage EIS requirement  </vt:lpstr>
      <vt:lpstr>Equivalent inter-band DL CA EIS requirement framework</vt:lpstr>
      <vt:lpstr>Inter-band DL CA relaxation value portfolio </vt:lpstr>
      <vt:lpstr>Inter-band DL CA relaxation value evaluation</vt:lpstr>
      <vt:lpstr>PSD difference 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P-Max for FR2 in Rel-16</dc:title>
  <dc:creator>Jamesf Wang</dc:creator>
  <cp:keywords>CTPClassification=CTP_NT</cp:keywords>
  <cp:lastModifiedBy>Ting-Wei Kang (康庭維)</cp:lastModifiedBy>
  <cp:revision>233</cp:revision>
  <dcterms:created xsi:type="dcterms:W3CDTF">2020-04-27T22:17:57Z</dcterms:created>
  <dcterms:modified xsi:type="dcterms:W3CDTF">2020-06-04T00:42:13Z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TitusGUID">
    <vt:lpwstr>c34d8985-9c80-4e6e-99ab-88bb68708ab6</vt:lpwstr>
  </property>
  <property fmtid="{D5CDD505-2E9C-101B-9397-08002B2CF9AE}" pid="4" name="CTP_TimeStamp">
    <vt:lpwstr>2020-06-02 02:49:18Z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