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67" r:id="rId2"/>
    <p:sldId id="290" r:id="rId3"/>
    <p:sldId id="292" r:id="rId4"/>
    <p:sldId id="293" r:id="rId5"/>
    <p:sldId id="294" r:id="rId6"/>
    <p:sldId id="291" r:id="rId7"/>
    <p:sldId id="29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91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omas Chapman" initials="TC" lastIdx="4" clrIdx="0">
    <p:extLst>
      <p:ext uri="{19B8F6BF-5375-455C-9EA6-DF929625EA0E}">
        <p15:presenceInfo xmlns:p15="http://schemas.microsoft.com/office/powerpoint/2012/main" userId="S::thomas.chapman@ericsson.com::62f56abd-8013-406a-a5cf-528bee683f35" providerId="AD"/>
      </p:ext>
    </p:extLst>
  </p:cmAuthor>
  <p:cmAuthor id="2" name="Aijun CAO" initials="C" lastIdx="3" clrIdx="1">
    <p:extLst>
      <p:ext uri="{19B8F6BF-5375-455C-9EA6-DF929625EA0E}">
        <p15:presenceInfo xmlns:p15="http://schemas.microsoft.com/office/powerpoint/2012/main" userId="Aijun CA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2" autoAdjust="0"/>
    <p:restoredTop sz="93165" autoAdjust="0"/>
  </p:normalViewPr>
  <p:slideViewPr>
    <p:cSldViewPr>
      <p:cViewPr varScale="1">
        <p:scale>
          <a:sx n="66" d="100"/>
          <a:sy n="66" d="100"/>
        </p:scale>
        <p:origin x="1392" y="66"/>
      </p:cViewPr>
      <p:guideLst>
        <p:guide orient="horz" pos="2133"/>
        <p:guide pos="291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123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t>2020/6/2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2331690"/>
          </a:xfrm>
        </p:spPr>
        <p:txBody>
          <a:bodyPr>
            <a:normAutofit fontScale="90000"/>
          </a:bodyPr>
          <a:lstStyle/>
          <a:p>
            <a:r>
              <a:rPr lang="en-GB" sz="4000" b="1" dirty="0"/>
              <a:t>WF on supporting a new channel bandwidth added to an existing operating bands in a manner of release independence from Rel-15</a:t>
            </a:r>
            <a:endParaRPr lang="ja-JP" altLang="en-US" sz="40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ZTE</a:t>
            </a: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88" y="188913"/>
            <a:ext cx="873283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3GPP TSG-RAN WG4 #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95e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Meeting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Electronic Meeting,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May 25th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– 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Jun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5</a:t>
            </a: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th </a:t>
            </a:r>
            <a:r>
              <a:rPr lang="en-US" altLang="ja-JP" sz="1800" dirty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2020</a:t>
            </a:r>
            <a:endParaRPr lang="ja-JP" altLang="en-US" sz="1800" dirty="0"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0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" panose="020B0604020202020204" pitchFamily="34" charset="0"/>
                <a:ea typeface="Meiryo UI" pitchFamily="50" charset="-128"/>
                <a:cs typeface="Arial" panose="020B0604020202020204" pitchFamily="34" charset="0"/>
              </a:rPr>
              <a:t>R4-2008384</a:t>
            </a:r>
            <a:endParaRPr lang="en-US" altLang="ja-JP" sz="1800" dirty="0">
              <a:solidFill>
                <a:srgbClr val="FF0000"/>
              </a:solidFill>
              <a:latin typeface="Arial" panose="020B0604020202020204" pitchFamily="34" charset="0"/>
              <a:ea typeface="Meiryo UI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" y="43345"/>
            <a:ext cx="8229600" cy="1143000"/>
          </a:xfrm>
        </p:spPr>
        <p:txBody>
          <a:bodyPr/>
          <a:lstStyle/>
          <a:p>
            <a:r>
              <a:rPr lang="en-US" sz="3600" dirty="0" smtClean="0"/>
              <a:t>Background – Illustration of “Release independent support” (1)</a:t>
            </a:r>
            <a:endParaRPr lang="en-US" sz="36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95536" y="4293096"/>
            <a:ext cx="82296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Isosceles Triangle 6"/>
          <p:cNvSpPr/>
          <p:nvPr/>
        </p:nvSpPr>
        <p:spPr>
          <a:xfrm>
            <a:off x="1043608" y="4113076"/>
            <a:ext cx="288032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/>
          <p:cNvSpPr/>
          <p:nvPr/>
        </p:nvSpPr>
        <p:spPr>
          <a:xfrm>
            <a:off x="2771800" y="4113076"/>
            <a:ext cx="288032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/>
          <p:cNvSpPr/>
          <p:nvPr/>
        </p:nvSpPr>
        <p:spPr>
          <a:xfrm>
            <a:off x="4499992" y="4113076"/>
            <a:ext cx="288032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>
            <a:off x="7596336" y="4113076"/>
            <a:ext cx="288032" cy="360040"/>
          </a:xfrm>
          <a:prstGeom prst="triangl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ular Callout 11"/>
          <p:cNvSpPr/>
          <p:nvPr/>
        </p:nvSpPr>
        <p:spPr>
          <a:xfrm>
            <a:off x="6264188" y="1628800"/>
            <a:ext cx="2664296" cy="1470321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A new feature “Pancake” introduced and claim release independent from Release-M </a:t>
            </a:r>
            <a:endParaRPr lang="en-US" sz="2000" dirty="0"/>
          </a:p>
        </p:txBody>
      </p:sp>
      <p:cxnSp>
        <p:nvCxnSpPr>
          <p:cNvPr id="14" name="Straight Arrow Connector 13"/>
          <p:cNvCxnSpPr>
            <a:stCxn id="12" idx="4"/>
            <a:endCxn id="10" idx="0"/>
          </p:cNvCxnSpPr>
          <p:nvPr/>
        </p:nvCxnSpPr>
        <p:spPr>
          <a:xfrm>
            <a:off x="7041283" y="3282911"/>
            <a:ext cx="699069" cy="830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99741" y="4542256"/>
            <a:ext cx="4812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N</a:t>
            </a:r>
            <a:endParaRPr lang="en-US" sz="32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50418" y="4632830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M</a:t>
            </a:r>
            <a:endParaRPr lang="en-US" sz="32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418724" y="4632829"/>
            <a:ext cx="994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i="1" dirty="0" smtClean="0"/>
              <a:t>M+1</a:t>
            </a:r>
            <a:endParaRPr lang="en-US" sz="3200" b="1" i="1" dirty="0"/>
          </a:p>
        </p:txBody>
      </p:sp>
      <p:sp>
        <p:nvSpPr>
          <p:cNvPr id="19" name="Freeform 18"/>
          <p:cNvSpPr/>
          <p:nvPr/>
        </p:nvSpPr>
        <p:spPr>
          <a:xfrm>
            <a:off x="1248229" y="1467021"/>
            <a:ext cx="4963885" cy="2437322"/>
          </a:xfrm>
          <a:custGeom>
            <a:avLst/>
            <a:gdLst>
              <a:gd name="connsiteX0" fmla="*/ 4963885 w 4963885"/>
              <a:gd name="connsiteY0" fmla="*/ 564979 h 2437322"/>
              <a:gd name="connsiteX1" fmla="*/ 1509485 w 4963885"/>
              <a:gd name="connsiteY1" fmla="*/ 115036 h 2437322"/>
              <a:gd name="connsiteX2" fmla="*/ 0 w 4963885"/>
              <a:gd name="connsiteY2" fmla="*/ 2437322 h 243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63885" h="2437322">
                <a:moveTo>
                  <a:pt x="4963885" y="564979"/>
                </a:moveTo>
                <a:cubicBezTo>
                  <a:pt x="3650342" y="183979"/>
                  <a:pt x="2336799" y="-197021"/>
                  <a:pt x="1509485" y="115036"/>
                </a:cubicBezTo>
                <a:cubicBezTo>
                  <a:pt x="682171" y="427093"/>
                  <a:pt x="256419" y="2035760"/>
                  <a:pt x="0" y="2437322"/>
                </a:cubicBezTo>
              </a:path>
            </a:pathLst>
          </a:custGeom>
          <a:noFill/>
          <a:ln>
            <a:prstDash val="dash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619672" y="3904343"/>
            <a:ext cx="5771145" cy="0"/>
          </a:xfrm>
          <a:prstGeom prst="straightConnector1">
            <a:avLst/>
          </a:prstGeom>
          <a:ln w="34925">
            <a:prstDash val="dash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466084" y="3440355"/>
            <a:ext cx="3416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“Pancake supported”</a:t>
            </a:r>
            <a:endParaRPr lang="en-US" sz="2400" b="1" dirty="0">
              <a:solidFill>
                <a:srgbClr val="00B0F0"/>
              </a:solidFill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H="1" flipV="1">
            <a:off x="3923928" y="3902020"/>
            <a:ext cx="864096" cy="1615212"/>
          </a:xfrm>
          <a:prstGeom prst="straightConnector1">
            <a:avLst/>
          </a:prstGeom>
          <a:ln w="25400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67944" y="5743832"/>
            <a:ext cx="2693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“Pancake” requirements specified in TS 38.307 of </a:t>
            </a:r>
            <a:r>
              <a:rPr lang="en-US" b="1" dirty="0" err="1" smtClean="0"/>
              <a:t>Rel</a:t>
            </a:r>
            <a:r>
              <a:rPr lang="en-US" b="1" dirty="0" smtClean="0"/>
              <a:t>-</a:t>
            </a:r>
            <a:r>
              <a:rPr lang="en-US" b="1" dirty="0" smtClean="0">
                <a:solidFill>
                  <a:srgbClr val="FF0000"/>
                </a:solidFill>
              </a:rPr>
              <a:t>N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7" name="Straight Arrow Connector 26"/>
          <p:cNvCxnSpPr>
            <a:endCxn id="15" idx="1"/>
          </p:cNvCxnSpPr>
          <p:nvPr/>
        </p:nvCxnSpPr>
        <p:spPr>
          <a:xfrm flipV="1">
            <a:off x="5724128" y="4834644"/>
            <a:ext cx="1775613" cy="909188"/>
          </a:xfrm>
          <a:prstGeom prst="straightConnector1">
            <a:avLst/>
          </a:prstGeom>
          <a:ln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8745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" y="43345"/>
            <a:ext cx="8229600" cy="1143000"/>
          </a:xfrm>
        </p:spPr>
        <p:txBody>
          <a:bodyPr/>
          <a:lstStyle/>
          <a:p>
            <a:r>
              <a:rPr lang="en-US" sz="3600" dirty="0" smtClean="0"/>
              <a:t>Background – Illustration of “Release independent support” (2)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32661" y="1412776"/>
            <a:ext cx="78381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Features listed in TS 38.307, each with a corresponding separate clause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Operating band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UE power class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CA configuration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SUL configuration</a:t>
            </a:r>
            <a:endParaRPr lang="en-US" b="1" dirty="0"/>
          </a:p>
        </p:txBody>
      </p:sp>
      <p:sp>
        <p:nvSpPr>
          <p:cNvPr id="4" name="Oval 3"/>
          <p:cNvSpPr/>
          <p:nvPr/>
        </p:nvSpPr>
        <p:spPr>
          <a:xfrm>
            <a:off x="2811785" y="2996952"/>
            <a:ext cx="4176464" cy="19579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It just works perfectly fine for the above features listed in clauses in TS 38.307</a:t>
            </a:r>
            <a:endParaRPr lang="en-US" sz="2400" dirty="0"/>
          </a:p>
        </p:txBody>
      </p:sp>
      <p:pic>
        <p:nvPicPr>
          <p:cNvPr id="2050" name="Picture 2" descr="Green thumbs up illustration, Thumb signal Computer Icons Emoji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249" y="3167102"/>
            <a:ext cx="986433" cy="103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5301208"/>
            <a:ext cx="21082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 smtClean="0"/>
              <a:t>But…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769964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" y="43345"/>
            <a:ext cx="8229600" cy="1143000"/>
          </a:xfrm>
        </p:spPr>
        <p:txBody>
          <a:bodyPr/>
          <a:lstStyle/>
          <a:p>
            <a:r>
              <a:rPr lang="en-US" sz="3600" dirty="0" smtClean="0"/>
              <a:t>Background – Illustration of the potential issue (3)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32661" y="1412776"/>
            <a:ext cx="783811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For a “sub-feature” </a:t>
            </a:r>
            <a:r>
              <a:rPr lang="en-US" b="1" dirty="0"/>
              <a:t>associated with “listed features</a:t>
            </a:r>
            <a:r>
              <a:rPr lang="en-US" b="1" dirty="0" smtClean="0"/>
              <a:t>” in TS 38.307, there could be an issue with release independent support from Rel-15, e.g., new channel bandwidth adding to an existing operating band: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“Sub-feature” is not listed in a separate clause in TS 38.307</a:t>
            </a:r>
            <a:endParaRPr lang="en-US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“Existing operating band” means “requirements” to be fulfilled is NOT from </a:t>
            </a:r>
            <a:r>
              <a:rPr lang="en-US" b="1" dirty="0" err="1" smtClean="0"/>
              <a:t>Rel</a:t>
            </a:r>
            <a:r>
              <a:rPr lang="en-US" b="1" dirty="0" smtClean="0"/>
              <a:t>-N, but Rel-15 where the existing operating band was introduced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b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375254" y="3501009"/>
            <a:ext cx="8589234" cy="3356991"/>
            <a:chOff x="395536" y="1215060"/>
            <a:chExt cx="8774347" cy="5513574"/>
          </a:xfrm>
        </p:grpSpPr>
        <p:cxnSp>
          <p:nvCxnSpPr>
            <p:cNvPr id="25" name="Straight Arrow Connector 24"/>
            <p:cNvCxnSpPr/>
            <p:nvPr/>
          </p:nvCxnSpPr>
          <p:spPr>
            <a:xfrm>
              <a:off x="395536" y="4293096"/>
              <a:ext cx="82296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>
            <a:xfrm>
              <a:off x="1043608" y="4113076"/>
              <a:ext cx="288032" cy="3600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2771800" y="4113076"/>
              <a:ext cx="288032" cy="3600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4499992" y="4113076"/>
              <a:ext cx="288032" cy="36004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Isosceles Triangle 28"/>
            <p:cNvSpPr/>
            <p:nvPr/>
          </p:nvSpPr>
          <p:spPr>
            <a:xfrm>
              <a:off x="7596336" y="4113076"/>
              <a:ext cx="288032" cy="360040"/>
            </a:xfrm>
            <a:prstGeom prst="triangl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ular Callout 29"/>
            <p:cNvSpPr/>
            <p:nvPr/>
          </p:nvSpPr>
          <p:spPr>
            <a:xfrm>
              <a:off x="6264188" y="1215060"/>
              <a:ext cx="2905695" cy="1884064"/>
            </a:xfrm>
            <a:prstGeom prst="wedgeRect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A new feature “Pancake” introduced and claim release independent from Release-M </a:t>
              </a:r>
              <a:endParaRPr lang="en-US" sz="2000" dirty="0"/>
            </a:p>
          </p:txBody>
        </p:sp>
        <p:cxnSp>
          <p:nvCxnSpPr>
            <p:cNvPr id="31" name="Straight Arrow Connector 30"/>
            <p:cNvCxnSpPr>
              <a:stCxn id="30" idx="4"/>
              <a:endCxn id="29" idx="0"/>
            </p:cNvCxnSpPr>
            <p:nvPr/>
          </p:nvCxnSpPr>
          <p:spPr>
            <a:xfrm>
              <a:off x="7111692" y="3334632"/>
              <a:ext cx="628660" cy="7784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7499741" y="4542256"/>
              <a:ext cx="4812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i="1" dirty="0" smtClean="0"/>
                <a:t>N</a:t>
              </a:r>
              <a:endParaRPr lang="en-US" sz="3200" b="1" i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50418" y="4632830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i="1" dirty="0" smtClean="0"/>
                <a:t>M</a:t>
              </a:r>
              <a:endParaRPr lang="en-US" sz="3200" b="1" i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418724" y="4632829"/>
              <a:ext cx="99418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i="1" dirty="0" smtClean="0"/>
                <a:t>M+1</a:t>
              </a:r>
              <a:endParaRPr lang="en-US" sz="3200" b="1" i="1" dirty="0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48229" y="1467021"/>
              <a:ext cx="4963885" cy="2437322"/>
            </a:xfrm>
            <a:custGeom>
              <a:avLst/>
              <a:gdLst>
                <a:gd name="connsiteX0" fmla="*/ 4963885 w 4963885"/>
                <a:gd name="connsiteY0" fmla="*/ 564979 h 2437322"/>
                <a:gd name="connsiteX1" fmla="*/ 1509485 w 4963885"/>
                <a:gd name="connsiteY1" fmla="*/ 115036 h 2437322"/>
                <a:gd name="connsiteX2" fmla="*/ 0 w 4963885"/>
                <a:gd name="connsiteY2" fmla="*/ 2437322 h 2437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63885" h="2437322">
                  <a:moveTo>
                    <a:pt x="4963885" y="564979"/>
                  </a:moveTo>
                  <a:cubicBezTo>
                    <a:pt x="3650342" y="183979"/>
                    <a:pt x="2336799" y="-197021"/>
                    <a:pt x="1509485" y="115036"/>
                  </a:cubicBezTo>
                  <a:cubicBezTo>
                    <a:pt x="682171" y="427093"/>
                    <a:pt x="256419" y="2035760"/>
                    <a:pt x="0" y="2437322"/>
                  </a:cubicBezTo>
                </a:path>
              </a:pathLst>
            </a:custGeom>
            <a:noFill/>
            <a:ln>
              <a:prstDash val="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>
              <a:off x="1619672" y="3904343"/>
              <a:ext cx="5771145" cy="0"/>
            </a:xfrm>
            <a:prstGeom prst="straightConnector1">
              <a:avLst/>
            </a:prstGeom>
            <a:ln w="34925">
              <a:prstDash val="dash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1545145" y="3195248"/>
              <a:ext cx="34163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00B0F0"/>
                  </a:solidFill>
                </a:rPr>
                <a:t>“Pancake supported”</a:t>
              </a:r>
              <a:endParaRPr lang="en-US" sz="2400" b="1" dirty="0">
                <a:solidFill>
                  <a:srgbClr val="00B0F0"/>
                </a:solidFill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flipH="1" flipV="1">
              <a:off x="3923928" y="3902020"/>
              <a:ext cx="864096" cy="1615212"/>
            </a:xfrm>
            <a:prstGeom prst="straightConnector1">
              <a:avLst/>
            </a:prstGeom>
            <a:ln w="2540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3339443" y="5667090"/>
              <a:ext cx="3701840" cy="1061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“Pancake” requirements specified in TS 38.307 of </a:t>
              </a:r>
              <a:r>
                <a:rPr lang="en-US" b="1" dirty="0" err="1" smtClean="0"/>
                <a:t>Rel</a:t>
              </a:r>
              <a:r>
                <a:rPr lang="en-US" b="1" dirty="0" smtClean="0"/>
                <a:t>-</a:t>
              </a:r>
              <a:r>
                <a:rPr lang="en-US" b="1" dirty="0" smtClean="0">
                  <a:solidFill>
                    <a:srgbClr val="FF0000"/>
                  </a:solidFill>
                </a:rPr>
                <a:t>M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40" name="Straight Arrow Connector 39"/>
            <p:cNvCxnSpPr>
              <a:endCxn id="32" idx="1"/>
            </p:cNvCxnSpPr>
            <p:nvPr/>
          </p:nvCxnSpPr>
          <p:spPr>
            <a:xfrm flipV="1">
              <a:off x="5724128" y="4834644"/>
              <a:ext cx="1775613" cy="909188"/>
            </a:xfrm>
            <a:prstGeom prst="straightConnector1">
              <a:avLst/>
            </a:prstGeom>
            <a:ln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49" name="Straight Connector 2048"/>
          <p:cNvCxnSpPr/>
          <p:nvPr/>
        </p:nvCxnSpPr>
        <p:spPr>
          <a:xfrm flipH="1">
            <a:off x="6392256" y="5753741"/>
            <a:ext cx="250283" cy="409549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392256" y="5806115"/>
            <a:ext cx="250283" cy="337715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4" name="Straight Arrow Connector 2053"/>
          <p:cNvCxnSpPr/>
          <p:nvPr/>
        </p:nvCxnSpPr>
        <p:spPr>
          <a:xfrm flipH="1" flipV="1">
            <a:off x="1500610" y="5581950"/>
            <a:ext cx="1482731" cy="1015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1534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" y="43345"/>
            <a:ext cx="8229600" cy="1143000"/>
          </a:xfrm>
        </p:spPr>
        <p:txBody>
          <a:bodyPr/>
          <a:lstStyle/>
          <a:p>
            <a:r>
              <a:rPr lang="en-US" sz="3600" dirty="0" smtClean="0"/>
              <a:t>Background – Illustration of the potential issue (4)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632661" y="1412776"/>
            <a:ext cx="7838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And the requirements to be fulfilled for “Operating bands” in TS 38.307 Rel-15 are empty </a:t>
            </a:r>
            <a:r>
              <a:rPr lang="en-US" b="1" dirty="0" smtClean="0">
                <a:sym typeface="Wingdings" panose="05000000000000000000" pitchFamily="2" charset="2"/>
              </a:rPr>
              <a:t> No requirements to be fulfilled!</a:t>
            </a:r>
            <a:endParaRPr lang="en-US" b="1" dirty="0" smtClean="0"/>
          </a:p>
          <a:p>
            <a:pPr lvl="1"/>
            <a:endParaRPr lang="en-US" b="1" dirty="0"/>
          </a:p>
        </p:txBody>
      </p:sp>
      <p:cxnSp>
        <p:nvCxnSpPr>
          <p:cNvPr id="2049" name="Straight Connector 2048"/>
          <p:cNvCxnSpPr/>
          <p:nvPr/>
        </p:nvCxnSpPr>
        <p:spPr>
          <a:xfrm flipH="1">
            <a:off x="6012160" y="4005064"/>
            <a:ext cx="250283" cy="409549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6012160" y="4057438"/>
            <a:ext cx="250283" cy="337715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4" name="Straight Arrow Connector 2053"/>
          <p:cNvCxnSpPr/>
          <p:nvPr/>
        </p:nvCxnSpPr>
        <p:spPr>
          <a:xfrm flipV="1">
            <a:off x="6372200" y="3442762"/>
            <a:ext cx="660971" cy="5744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83" y="2069978"/>
            <a:ext cx="8180593" cy="20070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00" y="4420085"/>
            <a:ext cx="8180593" cy="1905469"/>
          </a:xfrm>
          <a:prstGeom prst="rect">
            <a:avLst/>
          </a:prstGeom>
        </p:spPr>
      </p:pic>
      <p:cxnSp>
        <p:nvCxnSpPr>
          <p:cNvPr id="41" name="Straight Arrow Connector 40"/>
          <p:cNvCxnSpPr/>
          <p:nvPr/>
        </p:nvCxnSpPr>
        <p:spPr>
          <a:xfrm>
            <a:off x="6372200" y="4420085"/>
            <a:ext cx="660970" cy="13851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5085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Wayforward</a:t>
            </a:r>
            <a:r>
              <a:rPr lang="en-US" dirty="0" smtClean="0"/>
              <a:t> (1)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7200" y="1556792"/>
            <a:ext cx="8229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 smtClean="0"/>
              <a:t>For a new channel bandwidth added to an existing operating band in Rel-15, the release independent support from Rel-15 to the new channel bandwidth should be captured in TS 38.307 Rel-15</a:t>
            </a:r>
          </a:p>
        </p:txBody>
      </p:sp>
    </p:spTree>
    <p:extLst>
      <p:ext uri="{BB962C8B-B14F-4D97-AF65-F5344CB8AC3E}">
        <p14:creationId xmlns:p14="http://schemas.microsoft.com/office/powerpoint/2010/main" val="1093737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" y="0"/>
            <a:ext cx="8229600" cy="1143000"/>
          </a:xfrm>
        </p:spPr>
        <p:txBody>
          <a:bodyPr/>
          <a:lstStyle/>
          <a:p>
            <a:r>
              <a:rPr lang="en-US" dirty="0" err="1" smtClean="0"/>
              <a:t>Wayforward</a:t>
            </a:r>
            <a:r>
              <a:rPr lang="en-US" dirty="0" smtClean="0"/>
              <a:t> (2)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82296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How to capture in TS 38.307 Rel-15 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1: Fill in the blank for the two tables on operating bands as in Rel-16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2: Add a sentence indicating “new channel bandwidth to an existing operating band” should be treated as a new “operating band”  equivalently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Option 3: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</a:rPr>
              <a:t>Create a new table for “UE channel bandwidth”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 smtClean="0"/>
              <a:t>Option 4: </a:t>
            </a:r>
            <a:r>
              <a:rPr lang="en-US" sz="2400" dirty="0" smtClean="0"/>
              <a:t>Other </a:t>
            </a:r>
            <a:r>
              <a:rPr lang="en-US" sz="2400" dirty="0" smtClean="0"/>
              <a:t>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5141114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7647</TotalTime>
  <Words>386</Words>
  <Application>Microsoft Office PowerPoint</Application>
  <PresentationFormat>On-screen Show (4:3)</PresentationFormat>
  <Paragraphs>44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Meiryo UI</vt:lpstr>
      <vt:lpstr>宋体</vt:lpstr>
      <vt:lpstr>Arial</vt:lpstr>
      <vt:lpstr>Calibri</vt:lpstr>
      <vt:lpstr>Wingdings</vt:lpstr>
      <vt:lpstr>Office 主题</vt:lpstr>
      <vt:lpstr>WF on supporting a new channel bandwidth added to an existing operating bands in a manner of release independence from Rel-15</vt:lpstr>
      <vt:lpstr>Background – Illustration of “Release independent support” (1)</vt:lpstr>
      <vt:lpstr>Background – Illustration of “Release independent support” (2)</vt:lpstr>
      <vt:lpstr>Background – Illustration of the potential issue (3)</vt:lpstr>
      <vt:lpstr>Background – Illustration of the potential issue (4)</vt:lpstr>
      <vt:lpstr>Wayforward (1)</vt:lpstr>
      <vt:lpstr>Wayforward (2)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Aijun CAO</dc:creator>
  <cp:lastModifiedBy>Aijun CAO</cp:lastModifiedBy>
  <cp:revision>392</cp:revision>
  <dcterms:created xsi:type="dcterms:W3CDTF">2016-01-12T08:39:00Z</dcterms:created>
  <dcterms:modified xsi:type="dcterms:W3CDTF">2020-06-04T06:07:27Z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KSOProductBuildVer">
    <vt:lpwstr>2052-10.8.2.7027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1554686601</vt:lpwstr>
  </property>
</Properties>
</file>