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3" autoAdjust="0"/>
    <p:restoredTop sz="94660"/>
  </p:normalViewPr>
  <p:slideViewPr>
    <p:cSldViewPr snapToGrid="0">
      <p:cViewPr varScale="1">
        <p:scale>
          <a:sx n="87" d="100"/>
          <a:sy n="87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9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83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6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2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98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7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3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83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F6DA-0B11-4B1B-8429-59AA751A9575}" type="datetimeFigureOut">
              <a:rPr lang="zh-CN" altLang="en-US" smtClean="0"/>
              <a:t>2020/5/15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3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45825" y="173237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New WID on UE performance for advanced </a:t>
            </a:r>
            <a:r>
              <a:rPr lang="en-US" altLang="zh-CN" sz="4400" dirty="0" smtClean="0"/>
              <a:t>receiver </a:t>
            </a:r>
            <a:r>
              <a:rPr lang="en-US" altLang="zh-CN" sz="4400" dirty="0"/>
              <a:t>with soft IC for inter-stream interference and IRC for inter-cell interference</a:t>
            </a:r>
            <a:endParaRPr lang="zh-CN" altLang="en-US" sz="4400" dirty="0"/>
          </a:p>
        </p:txBody>
      </p:sp>
      <p:sp>
        <p:nvSpPr>
          <p:cNvPr id="4" name="正方形/長方形 8"/>
          <p:cNvSpPr/>
          <p:nvPr/>
        </p:nvSpPr>
        <p:spPr>
          <a:xfrm>
            <a:off x="200472" y="172958"/>
            <a:ext cx="11488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3GPP </a:t>
            </a:r>
            <a:r>
              <a:rPr lang="en-US" altLang="zh-CN" b="1" dirty="0"/>
              <a:t>TSG-RAN WG4 Meeting #</a:t>
            </a:r>
            <a:r>
              <a:rPr lang="en-US" altLang="zh-CN" dirty="0"/>
              <a:t> </a:t>
            </a:r>
            <a:r>
              <a:rPr lang="en-US" altLang="zh-CN" b="1" dirty="0" smtClean="0"/>
              <a:t>95-e                                                                                              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</a:t>
            </a:r>
            <a:r>
              <a:rPr lang="is-IS" altLang="ja-JP" b="1" dirty="0" smtClean="0">
                <a:latin typeface="HGP創英角ｺﾞｼｯｸUB"/>
                <a:ea typeface="HGP創英角ｺﾞｼｯｸUB"/>
                <a:cs typeface="HGP創英角ｺﾞｼｯｸUB"/>
              </a:rPr>
              <a:t>R4-2007257</a:t>
            </a:r>
            <a:endParaRPr lang="is-IS" altLang="ja-JP" b="1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25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May – 5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June, </a:t>
            </a:r>
            <a:r>
              <a:rPr lang="en-US" altLang="zh-CN" b="1" dirty="0"/>
              <a:t>2020</a:t>
            </a:r>
            <a:endParaRPr lang="zh-CN" altLang="zh-CN" dirty="0"/>
          </a:p>
          <a:p>
            <a:r>
              <a:rPr lang="en-US" altLang="zh-CN" b="1" dirty="0"/>
              <a:t>Agenda Item:	</a:t>
            </a:r>
            <a:r>
              <a:rPr lang="en-US" altLang="zh-CN" b="1" dirty="0" smtClean="0"/>
              <a:t>14.2.4</a:t>
            </a:r>
            <a:endParaRPr lang="zh-CN" altLang="zh-CN" dirty="0"/>
          </a:p>
          <a:p>
            <a:r>
              <a:rPr lang="en-US" altLang="zh-CN" b="1" dirty="0" smtClean="0"/>
              <a:t>Document </a:t>
            </a:r>
            <a:r>
              <a:rPr lang="en-US" altLang="zh-CN" b="1" dirty="0"/>
              <a:t>for:</a:t>
            </a:r>
            <a:r>
              <a:rPr lang="en-US" altLang="zh-CN" dirty="0"/>
              <a:t>	</a:t>
            </a:r>
            <a:r>
              <a:rPr lang="en-US" altLang="zh-CN" b="1" dirty="0" smtClean="0"/>
              <a:t>Information</a:t>
            </a:r>
            <a:endParaRPr lang="zh-CN" altLang="zh-CN" dirty="0"/>
          </a:p>
          <a:p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2163892" y="4863077"/>
            <a:ext cx="8307865" cy="136815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Huawei, HiSilicon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558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300" y="274638"/>
            <a:ext cx="11366848" cy="8652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97933" y="1139868"/>
            <a:ext cx="11464215" cy="51983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For LTE, UE demodulation performance requirements are specified for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RML, CWIC</a:t>
            </a:r>
          </a:p>
          <a:p>
            <a:pPr lvl="1"/>
            <a:r>
              <a:rPr lang="en-GB" altLang="ja-JP" sz="1800" dirty="0" smtClean="0"/>
              <a:t>Multi-cell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CRS-IC, CRS-IM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(E)-</a:t>
            </a:r>
            <a:r>
              <a:rPr lang="en-GB" altLang="ja-JP" sz="1600" dirty="0" smtClean="0"/>
              <a:t>MMSE-IRC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NAICS (PDSCH-IC)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SLIC, RML</a:t>
            </a:r>
          </a:p>
          <a:p>
            <a:pPr lvl="1"/>
            <a:r>
              <a:rPr lang="en-US" altLang="zh-CN" sz="1800" dirty="0" smtClean="0"/>
              <a:t>Multiuser superposition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MUST: RML</a:t>
            </a:r>
          </a:p>
          <a:p>
            <a:r>
              <a:rPr lang="en-GB" altLang="ja-JP" sz="2000" dirty="0" smtClean="0"/>
              <a:t>For NR, UE demodulation performance requirements are specified for the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</a:t>
            </a:r>
          </a:p>
          <a:p>
            <a:pPr marL="228600" lvl="1">
              <a:spcBef>
                <a:spcPts val="1000"/>
              </a:spcBef>
            </a:pPr>
            <a:r>
              <a:rPr lang="en-GB" altLang="ja-JP" sz="2000" dirty="0" smtClean="0"/>
              <a:t>Compared to LTE, there is no demodulation performance requirement defined for advanced receiver with IC for single cell with multi-layer, or advanced receiver with IRC in multi-cell scenarios, which would be beneficial to improve UE DL demodulation performance without impact on RAN1 specification.</a:t>
            </a:r>
            <a:endParaRPr lang="en-GB" altLang="ja-JP" sz="2000" dirty="0"/>
          </a:p>
          <a:p>
            <a:pPr marL="0" indent="0">
              <a:buNone/>
            </a:pPr>
            <a:endParaRPr lang="en-GB" altLang="ja-JP" sz="2000" dirty="0"/>
          </a:p>
          <a:p>
            <a:pPr marL="457200" lvl="1" indent="0">
              <a:buNone/>
            </a:pPr>
            <a:endParaRPr lang="en-GB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72802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/>
              <a:t>M</a:t>
            </a:r>
            <a:r>
              <a:rPr kumimoji="1" lang="en-US" altLang="ja-JP" dirty="0" smtClean="0"/>
              <a:t>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72533" y="1151468"/>
            <a:ext cx="11057466" cy="47099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ja-JP" sz="2000" dirty="0" smtClean="0"/>
              <a:t>To improve NR UE demodulation performance under the channel with medium correlation between antennae , introduce soft IC receiver to cancel the inter-stream interference</a:t>
            </a:r>
          </a:p>
          <a:p>
            <a:pPr lvl="1"/>
            <a:r>
              <a:rPr lang="en-GB" altLang="ja-JP" sz="1800" dirty="0" smtClean="0"/>
              <a:t>Initial simulation results which show the gain for soft IC receiver</a:t>
            </a:r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pPr lvl="1"/>
            <a:r>
              <a:rPr lang="en-GB" altLang="ja-JP" sz="1800" dirty="0"/>
              <a:t>Summary: The performance could be improved around 1.5 to 3 </a:t>
            </a:r>
            <a:r>
              <a:rPr lang="en-GB" altLang="ja-JP" sz="1800" dirty="0" smtClean="0"/>
              <a:t>dB by using soft IC receiver</a:t>
            </a:r>
            <a:endParaRPr lang="en-GB" altLang="ja-JP" sz="1800" dirty="0"/>
          </a:p>
          <a:p>
            <a:pPr lvl="1"/>
            <a:r>
              <a:rPr lang="en-US" altLang="zh-CN" sz="1800" dirty="0"/>
              <a:t>Consider 2Rx and 4Rx cases</a:t>
            </a:r>
            <a:endParaRPr lang="en-GB" altLang="ja-JP" sz="1800" dirty="0"/>
          </a:p>
          <a:p>
            <a:r>
              <a:rPr lang="en-GB" altLang="ja-JP" sz="2000" dirty="0"/>
              <a:t>To improve NR UE demodulation performance under </a:t>
            </a:r>
            <a:r>
              <a:rPr lang="en-GB" altLang="ja-JP" sz="2000" dirty="0" smtClean="0"/>
              <a:t>the interference from the neighbour cell, </a:t>
            </a:r>
            <a:r>
              <a:rPr lang="en-GB" altLang="ja-JP" sz="2000" dirty="0"/>
              <a:t>introduce </a:t>
            </a:r>
            <a:r>
              <a:rPr lang="en-GB" altLang="ja-JP" sz="2000" dirty="0" smtClean="0"/>
              <a:t>MMSE</a:t>
            </a:r>
            <a:r>
              <a:rPr lang="en-US" altLang="zh-CN" sz="2000" dirty="0" smtClean="0"/>
              <a:t>-IRC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receiver to cancel the </a:t>
            </a:r>
            <a:r>
              <a:rPr lang="en-GB" altLang="ja-JP" sz="2000" dirty="0" smtClean="0"/>
              <a:t>inter-</a:t>
            </a:r>
            <a:r>
              <a:rPr lang="en-US" altLang="zh-CN" sz="2000" dirty="0" smtClean="0"/>
              <a:t>cell</a:t>
            </a:r>
            <a:r>
              <a:rPr lang="en-GB" altLang="ja-JP" sz="2000" dirty="0" smtClean="0"/>
              <a:t> interference</a:t>
            </a:r>
          </a:p>
          <a:p>
            <a:pPr lvl="1"/>
            <a:r>
              <a:rPr lang="en-GB" altLang="ja-JP" sz="1800" dirty="0"/>
              <a:t>Consider 2Rx and 4Rx cases</a:t>
            </a:r>
          </a:p>
          <a:p>
            <a:endParaRPr lang="en-GB" altLang="ja-JP" sz="2000" dirty="0" smtClean="0"/>
          </a:p>
          <a:p>
            <a:pPr lvl="1"/>
            <a:endParaRPr lang="ja-JP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75080"/>
              </p:ext>
            </p:extLst>
          </p:nvPr>
        </p:nvGraphicFramePr>
        <p:xfrm>
          <a:off x="828978" y="2235722"/>
          <a:ext cx="4894490" cy="1266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155"/>
                <a:gridCol w="770467"/>
                <a:gridCol w="736600"/>
                <a:gridCol w="2065867"/>
                <a:gridCol w="660401"/>
              </a:tblGrid>
              <a:tr h="1105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Simulation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</a:rPr>
                        <a:t> Case 1: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QPSK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0.58 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: 0.9/0.9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relative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Gain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0.4315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0.2965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30.97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28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relative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throughput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01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Soft</a:t>
                      </a:r>
                      <a:r>
                        <a:rPr lang="en-US" sz="16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0.3935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0.2625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27.71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3.26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787564"/>
              </p:ext>
            </p:extLst>
          </p:nvPr>
        </p:nvGraphicFramePr>
        <p:xfrm>
          <a:off x="6477837" y="2235722"/>
          <a:ext cx="5223095" cy="1270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9630"/>
                <a:gridCol w="685800"/>
                <a:gridCol w="643466"/>
                <a:gridCol w="2480734"/>
                <a:gridCol w="643465"/>
              </a:tblGrid>
              <a:tr h="25724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Simulation Case 2: 64QAM </a:t>
                      </a:r>
                      <a:r>
                        <a:rPr lang="en-US" sz="1600" u="none" strike="noStrike" dirty="0">
                          <a:effectLst/>
                        </a:rPr>
                        <a:t>0.65  </a:t>
                      </a:r>
                      <a:r>
                        <a:rPr lang="en-US" sz="1600" u="none" strike="noStrike" dirty="0" err="1" smtClean="0">
                          <a:effectLst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</a:rPr>
                        <a:t>: 0.1/0.3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</a:rPr>
                        <a:t>Gain</a:t>
                      </a:r>
                      <a:r>
                        <a:rPr lang="zh-CN" altLang="en-US" sz="1600" u="none" strike="noStrike" dirty="0">
                          <a:effectLst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RML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0.406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0.2345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36.62 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smtClean="0">
                          <a:effectLst/>
                        </a:rPr>
                        <a:t>Soft</a:t>
                      </a:r>
                      <a:r>
                        <a:rPr lang="en-US" sz="1600" u="none" strike="noStrike" baseline="0" smtClean="0">
                          <a:effectLst/>
                        </a:rPr>
                        <a:t> </a:t>
                      </a:r>
                      <a:r>
                        <a:rPr lang="en-US" sz="1600" u="none" strike="noStrike" smtClean="0">
                          <a:effectLst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0.3155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0.164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35.10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1.52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4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47133" y="1143000"/>
            <a:ext cx="11362267" cy="484537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GB" altLang="ja-JP" sz="2000" dirty="0"/>
              <a:t>Approve the new WID “</a:t>
            </a:r>
            <a:r>
              <a:rPr lang="en-US" altLang="zh-CN" sz="2000" dirty="0"/>
              <a:t>New WID on UE performance for advanced receiver with soft IC for inter-stream interference and IRC for inter-cell interference” with the following objectives: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the advanced receiver with soft IC to cancel the inter-stream interference for single-cell multi-layer </a:t>
            </a:r>
            <a:r>
              <a:rPr lang="en-GB" altLang="zh-CN" sz="1800" dirty="0" smtClean="0"/>
              <a:t>scenario</a:t>
            </a:r>
            <a:endParaRPr lang="en-US" altLang="zh-CN" sz="1800" dirty="0"/>
          </a:p>
          <a:p>
            <a:pPr lvl="2">
              <a:lnSpc>
                <a:spcPct val="100000"/>
              </a:lnSpc>
            </a:pPr>
            <a:r>
              <a:rPr lang="en-GB" altLang="zh-CN" sz="1800" dirty="0" smtClean="0"/>
              <a:t>Evaluate </a:t>
            </a:r>
            <a:r>
              <a:rPr lang="en-GB" altLang="zh-CN" sz="1800" dirty="0"/>
              <a:t>the performance gain for the advanced receiver with soft IC compared to Rel-15 NR receiver(s)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Specify </a:t>
            </a:r>
            <a:r>
              <a:rPr lang="en-GB" altLang="zh-CN" sz="1800" dirty="0"/>
              <a:t>PDSCH requirements for the advanced receiver with soft IC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Investigate </a:t>
            </a:r>
            <a:r>
              <a:rPr lang="en-GB" altLang="zh-CN" sz="1800" dirty="0"/>
              <a:t>the feasibility, and if feasible specify the CQI requirement for the advanced receiver with soft IC.</a:t>
            </a:r>
            <a:endParaRPr lang="zh-CN" altLang="zh-CN" sz="1800" dirty="0"/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MMSE-IRC receiver to suppress the interference from other cell(s) for multi-cell scenario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Evaluate the performance gain for MMSE-IRC compared to MMSE receiver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PDSCH requirements with MMSE-IRC receivers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Specify CQI requirement for MMSE-IRC</a:t>
            </a:r>
            <a:endParaRPr lang="zh-CN" altLang="zh-CN" sz="1800" dirty="0"/>
          </a:p>
          <a:p>
            <a:pPr marL="800100" lvl="2" indent="-342900">
              <a:buFont typeface="Arial"/>
              <a:buChar char="•"/>
            </a:pPr>
            <a:endParaRPr lang="en-US" altLang="zh-CN" sz="1600" dirty="0" smtClean="0"/>
          </a:p>
          <a:p>
            <a:pPr marL="800100" lvl="2" indent="-342900">
              <a:buFont typeface="Arial"/>
              <a:buChar char="•"/>
            </a:pPr>
            <a:endParaRPr lang="en-GB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886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432</Words>
  <Application>Microsoft Office PowerPoint</Application>
  <PresentationFormat>宽屏</PresentationFormat>
  <Paragraphs>85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宋体</vt:lpstr>
      <vt:lpstr>Arial</vt:lpstr>
      <vt:lpstr>Calibri</vt:lpstr>
      <vt:lpstr>Calibri Light</vt:lpstr>
      <vt:lpstr>Wingdings</vt:lpstr>
      <vt:lpstr>Office 主题</vt:lpstr>
      <vt:lpstr>New WID on UE performance for advanced receiver with soft IC for inter-stream interference and IRC for inter-cell interference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Introduction of advanced receiver</dc:title>
  <dc:creator>Huawei</dc:creator>
  <cp:lastModifiedBy>Huawei</cp:lastModifiedBy>
  <cp:revision>28</cp:revision>
  <dcterms:created xsi:type="dcterms:W3CDTF">2020-04-10T11:59:39Z</dcterms:created>
  <dcterms:modified xsi:type="dcterms:W3CDTF">2020-05-15T12:06:44Z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(3)6rTRuRO6A5VpVgBSjoNW5QS4Q3FTUG/hB/jlaQFmYQtmGRGDs6hBYDN1bVl6AbXxx0KN1MjQ
Mf/CXw2vIucpmer4VAiw+GNFt/oN8u7Uz1AKznSCh2C9sQ9o3Z1XP2RQOs8MZWxyHYe/O+/Q
aRZNZlMXihKCcIKdVPpW8m6qkV6egTjeRrs165s/MKNITFGz42I4oYYzdc8qBfSRffD+hPUg
zSkPp3mSJKeofDKxxJ</vt:lpwstr>
  </property>
  <property fmtid="{D5CDD505-2E9C-101B-9397-08002B2CF9AE}" pid="3" name="_2015_ms_pID_7253431">
    <vt:lpwstr>LaisUDww1aokN7hov+xpBUIJswUYj8XNo+pCz/AgmvhsZIH2E1bsZx
thvU/90e8GRMkZ803Ote/Q+RIovqSWdrSm75LrTJTEr7wpV2149Vge7j0r5Rgz60Ao54qV5j
TWT+c/qsnjBbD7OBfq+ovQ7aPsS998ldGLIQm8ai6CAqNLnLEI6R7YJdLqMBiY2dJ32eq89p
fFGHdjmqstMVXy0JCSFVuy4tNGLKkHUplY0f</vt:lpwstr>
  </property>
  <property fmtid="{D5CDD505-2E9C-101B-9397-08002B2CF9AE}" pid="4" name="_2015_ms_pID_7253432">
    <vt:lpwstr>cg==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1588730502</vt:lpwstr>
  </property>
</Properties>
</file>