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6" r:id="rId5"/>
    <p:sldId id="265" r:id="rId6"/>
    <p:sldId id="283" r:id="rId7"/>
    <p:sldId id="284" r:id="rId8"/>
    <p:sldId id="285" r:id="rId9"/>
    <p:sldId id="279" r:id="rId10"/>
    <p:sldId id="274" r:id="rId11"/>
    <p:sldId id="286" r:id="rId12"/>
    <p:sldId id="278" r:id="rId13"/>
    <p:sldId id="276" r:id="rId14"/>
    <p:sldId id="277" r:id="rId15"/>
    <p:sldId id="281"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a:srgbClr val="0000FF"/>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1" autoAdjust="0"/>
    <p:restoredTop sz="91400" autoAdjust="0"/>
  </p:normalViewPr>
  <p:slideViewPr>
    <p:cSldViewPr>
      <p:cViewPr varScale="1">
        <p:scale>
          <a:sx n="86" d="100"/>
          <a:sy n="86" d="100"/>
        </p:scale>
        <p:origin x="1080" y="33"/>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ED1660-6450-4E6E-BD45-3A38D694E329}" type="datetimeFigureOut">
              <a:rPr lang="zh-CN" altLang="en-US" smtClean="0"/>
              <a:t>2020/5/1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70E9B5-9947-4AD8-8306-3C6BA6EC8D12}" type="slidenum">
              <a:rPr lang="zh-CN" altLang="en-US" smtClean="0"/>
              <a:t>‹#›</a:t>
            </a:fld>
            <a:endParaRPr lang="zh-CN" altLang="en-US"/>
          </a:p>
        </p:txBody>
      </p:sp>
    </p:spTree>
    <p:extLst>
      <p:ext uri="{BB962C8B-B14F-4D97-AF65-F5344CB8AC3E}">
        <p14:creationId xmlns:p14="http://schemas.microsoft.com/office/powerpoint/2010/main" val="3430733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1</a:t>
            </a:fld>
            <a:endParaRPr lang="zh-CN" altLang="en-US"/>
          </a:p>
        </p:txBody>
      </p:sp>
    </p:spTree>
    <p:extLst>
      <p:ext uri="{BB962C8B-B14F-4D97-AF65-F5344CB8AC3E}">
        <p14:creationId xmlns:p14="http://schemas.microsoft.com/office/powerpoint/2010/main" val="20644422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10</a:t>
            </a:fld>
            <a:endParaRPr lang="zh-CN" altLang="en-US"/>
          </a:p>
        </p:txBody>
      </p:sp>
    </p:spTree>
    <p:extLst>
      <p:ext uri="{BB962C8B-B14F-4D97-AF65-F5344CB8AC3E}">
        <p14:creationId xmlns:p14="http://schemas.microsoft.com/office/powerpoint/2010/main" val="2267662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11</a:t>
            </a:fld>
            <a:endParaRPr lang="zh-CN" altLang="en-US"/>
          </a:p>
        </p:txBody>
      </p:sp>
    </p:spTree>
    <p:extLst>
      <p:ext uri="{BB962C8B-B14F-4D97-AF65-F5344CB8AC3E}">
        <p14:creationId xmlns:p14="http://schemas.microsoft.com/office/powerpoint/2010/main" val="3940295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12</a:t>
            </a:fld>
            <a:endParaRPr lang="zh-CN" altLang="en-US"/>
          </a:p>
        </p:txBody>
      </p:sp>
    </p:spTree>
    <p:extLst>
      <p:ext uri="{BB962C8B-B14F-4D97-AF65-F5344CB8AC3E}">
        <p14:creationId xmlns:p14="http://schemas.microsoft.com/office/powerpoint/2010/main" val="939793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2</a:t>
            </a:fld>
            <a:endParaRPr lang="zh-CN" altLang="en-US"/>
          </a:p>
        </p:txBody>
      </p:sp>
    </p:spTree>
    <p:extLst>
      <p:ext uri="{BB962C8B-B14F-4D97-AF65-F5344CB8AC3E}">
        <p14:creationId xmlns:p14="http://schemas.microsoft.com/office/powerpoint/2010/main" val="1570102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3</a:t>
            </a:fld>
            <a:endParaRPr lang="zh-CN" altLang="en-US"/>
          </a:p>
        </p:txBody>
      </p:sp>
    </p:spTree>
    <p:extLst>
      <p:ext uri="{BB962C8B-B14F-4D97-AF65-F5344CB8AC3E}">
        <p14:creationId xmlns:p14="http://schemas.microsoft.com/office/powerpoint/2010/main" val="553699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4</a:t>
            </a:fld>
            <a:endParaRPr lang="zh-CN" altLang="en-US"/>
          </a:p>
        </p:txBody>
      </p:sp>
    </p:spTree>
    <p:extLst>
      <p:ext uri="{BB962C8B-B14F-4D97-AF65-F5344CB8AC3E}">
        <p14:creationId xmlns:p14="http://schemas.microsoft.com/office/powerpoint/2010/main" val="2501675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5</a:t>
            </a:fld>
            <a:endParaRPr lang="zh-CN" altLang="en-US"/>
          </a:p>
        </p:txBody>
      </p:sp>
    </p:spTree>
    <p:extLst>
      <p:ext uri="{BB962C8B-B14F-4D97-AF65-F5344CB8AC3E}">
        <p14:creationId xmlns:p14="http://schemas.microsoft.com/office/powerpoint/2010/main" val="3605849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6</a:t>
            </a:fld>
            <a:endParaRPr lang="zh-CN" altLang="en-US"/>
          </a:p>
        </p:txBody>
      </p:sp>
    </p:spTree>
    <p:extLst>
      <p:ext uri="{BB962C8B-B14F-4D97-AF65-F5344CB8AC3E}">
        <p14:creationId xmlns:p14="http://schemas.microsoft.com/office/powerpoint/2010/main" val="200403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00B050"/>
              </a:solidFill>
            </a:endParaRPr>
          </a:p>
        </p:txBody>
      </p:sp>
      <p:sp>
        <p:nvSpPr>
          <p:cNvPr id="4" name="灯片编号占位符 3"/>
          <p:cNvSpPr>
            <a:spLocks noGrp="1"/>
          </p:cNvSpPr>
          <p:nvPr>
            <p:ph type="sldNum" sz="quarter" idx="10"/>
          </p:nvPr>
        </p:nvSpPr>
        <p:spPr/>
        <p:txBody>
          <a:bodyPr/>
          <a:lstStyle/>
          <a:p>
            <a:fld id="{9A70E9B5-9947-4AD8-8306-3C6BA6EC8D12}" type="slidenum">
              <a:rPr lang="zh-CN" altLang="en-US" smtClean="0"/>
              <a:t>7</a:t>
            </a:fld>
            <a:endParaRPr lang="zh-CN" altLang="en-US"/>
          </a:p>
        </p:txBody>
      </p:sp>
    </p:spTree>
    <p:extLst>
      <p:ext uri="{BB962C8B-B14F-4D97-AF65-F5344CB8AC3E}">
        <p14:creationId xmlns:p14="http://schemas.microsoft.com/office/powerpoint/2010/main" val="1679777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8</a:t>
            </a:fld>
            <a:endParaRPr lang="zh-CN" altLang="en-US"/>
          </a:p>
        </p:txBody>
      </p:sp>
    </p:spTree>
    <p:extLst>
      <p:ext uri="{BB962C8B-B14F-4D97-AF65-F5344CB8AC3E}">
        <p14:creationId xmlns:p14="http://schemas.microsoft.com/office/powerpoint/2010/main" val="3831307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9</a:t>
            </a:fld>
            <a:endParaRPr lang="zh-CN" altLang="en-US"/>
          </a:p>
        </p:txBody>
      </p:sp>
    </p:spTree>
    <p:extLst>
      <p:ext uri="{BB962C8B-B14F-4D97-AF65-F5344CB8AC3E}">
        <p14:creationId xmlns:p14="http://schemas.microsoft.com/office/powerpoint/2010/main" val="2834782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831093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79596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7595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4562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78332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06284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2020/5/1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00216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2020/5/1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58697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2020/5/1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985342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94376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74981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2020/5/1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34499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772816"/>
            <a:ext cx="8496944" cy="1944215"/>
          </a:xfrm>
        </p:spPr>
        <p:txBody>
          <a:bodyPr>
            <a:normAutofit fontScale="90000"/>
          </a:bodyPr>
          <a:lstStyle/>
          <a:p>
            <a:br>
              <a:rPr lang="en-US" altLang="zh-CN" dirty="0"/>
            </a:br>
            <a:r>
              <a:rPr lang="en-US" altLang="ja-JP" b="1" dirty="0"/>
              <a:t>WF on WRC-19 outcome and impact on RAN4 specifications</a:t>
            </a:r>
            <a:endParaRPr lang="zh-CN" altLang="en-US" dirty="0"/>
          </a:p>
        </p:txBody>
      </p:sp>
      <p:sp>
        <p:nvSpPr>
          <p:cNvPr id="3" name="副标题 2"/>
          <p:cNvSpPr>
            <a:spLocks noGrp="1"/>
          </p:cNvSpPr>
          <p:nvPr>
            <p:ph type="subTitle" idx="1"/>
          </p:nvPr>
        </p:nvSpPr>
        <p:spPr>
          <a:xfrm>
            <a:off x="1371600" y="4293096"/>
            <a:ext cx="6400800" cy="1320552"/>
          </a:xfrm>
        </p:spPr>
        <p:txBody>
          <a:bodyPr/>
          <a:lstStyle/>
          <a:p>
            <a:r>
              <a:rPr lang="en-US" altLang="zh-CN" dirty="0">
                <a:solidFill>
                  <a:schemeClr val="tx1"/>
                </a:solidFill>
              </a:rPr>
              <a:t>NTT DOCOMO, INC., </a:t>
            </a:r>
            <a:endParaRPr lang="zh-CN" altLang="en-US" dirty="0">
              <a:solidFill>
                <a:schemeClr val="tx1"/>
              </a:solidFill>
            </a:endParaRPr>
          </a:p>
        </p:txBody>
      </p:sp>
      <p:sp>
        <p:nvSpPr>
          <p:cNvPr id="4" name="副标题 2"/>
          <p:cNvSpPr txBox="1">
            <a:spLocks/>
          </p:cNvSpPr>
          <p:nvPr/>
        </p:nvSpPr>
        <p:spPr>
          <a:xfrm>
            <a:off x="323528" y="260648"/>
            <a:ext cx="8640960" cy="144016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altLang="zh-CN" sz="2400" b="1" dirty="0"/>
              <a:t>3GPP TSG-RAN WG4 Meeting #94-e-Bis</a:t>
            </a:r>
            <a:r>
              <a:rPr lang="en-GB" altLang="zh-CN" sz="2400" b="1" dirty="0"/>
              <a:t>    	</a:t>
            </a:r>
            <a:r>
              <a:rPr lang="ja-JP" altLang="en-US" sz="2400" b="1" dirty="0"/>
              <a:t>　　　　　　</a:t>
            </a:r>
            <a:r>
              <a:rPr lang="en-GB" altLang="zh-CN" sz="2400" b="1" dirty="0"/>
              <a:t> R4-2005738 </a:t>
            </a:r>
          </a:p>
          <a:p>
            <a:pPr algn="l"/>
            <a:r>
              <a:rPr lang="en-US" altLang="zh-CN" sz="2400" b="1" dirty="0"/>
              <a:t>Online Meeting, 20-30 Apr 2020</a:t>
            </a:r>
            <a:endParaRPr lang="zh-CN" altLang="en-US" dirty="0"/>
          </a:p>
        </p:txBody>
      </p:sp>
    </p:spTree>
    <p:extLst>
      <p:ext uri="{BB962C8B-B14F-4D97-AF65-F5344CB8AC3E}">
        <p14:creationId xmlns:p14="http://schemas.microsoft.com/office/powerpoint/2010/main" val="2352717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Option 1: -8dBm/200MHz stays</a:t>
            </a:r>
            <a:endParaRPr lang="zh-CN" altLang="en-US" dirty="0"/>
          </a:p>
        </p:txBody>
      </p:sp>
      <p:graphicFrame>
        <p:nvGraphicFramePr>
          <p:cNvPr id="3" name="表 3">
            <a:extLst>
              <a:ext uri="{FF2B5EF4-FFF2-40B4-BE49-F238E27FC236}">
                <a16:creationId xmlns:a16="http://schemas.microsoft.com/office/drawing/2014/main" id="{7EA5DE6F-1EE4-4F63-B663-DBEC1F2B0427}"/>
              </a:ext>
            </a:extLst>
          </p:cNvPr>
          <p:cNvGraphicFramePr>
            <a:graphicFrameLocks noGrp="1"/>
          </p:cNvGraphicFramePr>
          <p:nvPr>
            <p:extLst>
              <p:ext uri="{D42A27DB-BD31-4B8C-83A1-F6EECF244321}">
                <p14:modId xmlns:p14="http://schemas.microsoft.com/office/powerpoint/2010/main" val="4252199363"/>
              </p:ext>
            </p:extLst>
          </p:nvPr>
        </p:nvGraphicFramePr>
        <p:xfrm>
          <a:off x="251520" y="2052105"/>
          <a:ext cx="8640960" cy="4541520"/>
        </p:xfrm>
        <a:graphic>
          <a:graphicData uri="http://schemas.openxmlformats.org/drawingml/2006/table">
            <a:tbl>
              <a:tblPr firstRow="1" bandRow="1">
                <a:tableStyleId>{5C22544A-7EE6-4342-B048-85BDC9FD1C3A}</a:tableStyleId>
              </a:tblPr>
              <a:tblGrid>
                <a:gridCol w="1728192">
                  <a:extLst>
                    <a:ext uri="{9D8B030D-6E8A-4147-A177-3AD203B41FA5}">
                      <a16:colId xmlns:a16="http://schemas.microsoft.com/office/drawing/2014/main" val="3367152133"/>
                    </a:ext>
                  </a:extLst>
                </a:gridCol>
                <a:gridCol w="1728192">
                  <a:extLst>
                    <a:ext uri="{9D8B030D-6E8A-4147-A177-3AD203B41FA5}">
                      <a16:colId xmlns:a16="http://schemas.microsoft.com/office/drawing/2014/main" val="2250231958"/>
                    </a:ext>
                  </a:extLst>
                </a:gridCol>
                <a:gridCol w="1728192">
                  <a:extLst>
                    <a:ext uri="{9D8B030D-6E8A-4147-A177-3AD203B41FA5}">
                      <a16:colId xmlns:a16="http://schemas.microsoft.com/office/drawing/2014/main" val="1305676490"/>
                    </a:ext>
                  </a:extLst>
                </a:gridCol>
                <a:gridCol w="1728192">
                  <a:extLst>
                    <a:ext uri="{9D8B030D-6E8A-4147-A177-3AD203B41FA5}">
                      <a16:colId xmlns:a16="http://schemas.microsoft.com/office/drawing/2014/main" val="4135688567"/>
                    </a:ext>
                  </a:extLst>
                </a:gridCol>
                <a:gridCol w="1728192">
                  <a:extLst>
                    <a:ext uri="{9D8B030D-6E8A-4147-A177-3AD203B41FA5}">
                      <a16:colId xmlns:a16="http://schemas.microsoft.com/office/drawing/2014/main" val="3596570055"/>
                    </a:ext>
                  </a:extLst>
                </a:gridCol>
              </a:tblGrid>
              <a:tr h="311914">
                <a:tc>
                  <a:txBody>
                    <a:bodyPr/>
                    <a:lstStyle/>
                    <a:p>
                      <a:pPr algn="ct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n257</a:t>
                      </a: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n258</a:t>
                      </a:r>
                      <a:endParaRPr kumimoji="1" lang="ja-JP" altLang="en-US" dirty="0"/>
                    </a:p>
                  </a:txBody>
                  <a:tcPr/>
                </a:tc>
                <a:tc>
                  <a:txBody>
                    <a:bodyPr/>
                    <a:lstStyle/>
                    <a:p>
                      <a:pPr algn="ctr"/>
                      <a:r>
                        <a:rPr kumimoji="1" lang="en-US" altLang="ja-JP" dirty="0"/>
                        <a:t>n259</a:t>
                      </a:r>
                      <a:endParaRPr kumimoji="1" lang="ja-JP" altLang="en-US" dirty="0"/>
                    </a:p>
                  </a:txBody>
                  <a:tcPr/>
                </a:tc>
                <a:tc>
                  <a:txBody>
                    <a:bodyPr/>
                    <a:lstStyle/>
                    <a:p>
                      <a:pPr algn="ctr"/>
                      <a:r>
                        <a:rPr kumimoji="1" lang="en-US" altLang="ja-JP" dirty="0"/>
                        <a:t>n260</a:t>
                      </a:r>
                      <a:endParaRPr kumimoji="1" lang="ja-JP" altLang="en-US" dirty="0"/>
                    </a:p>
                  </a:txBody>
                  <a:tcPr/>
                </a:tc>
                <a:extLst>
                  <a:ext uri="{0D108BD9-81ED-4DB2-BD59-A6C34878D82A}">
                    <a16:rowId xmlns:a16="http://schemas.microsoft.com/office/drawing/2014/main" val="1507061232"/>
                  </a:ext>
                </a:extLst>
              </a:tr>
              <a:tr h="441878">
                <a:tc>
                  <a:txBody>
                    <a:bodyPr/>
                    <a:lstStyle/>
                    <a:p>
                      <a:pPr algn="ctr"/>
                      <a:r>
                        <a:rPr kumimoji="1" lang="en-US" altLang="ja-JP" dirty="0">
                          <a:solidFill>
                            <a:schemeClr val="tx1"/>
                          </a:solidFill>
                        </a:rPr>
                        <a:t>NS_200</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1dBm/200MHz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2513300776"/>
                  </a:ext>
                </a:extLst>
              </a:tr>
              <a:tr h="623828">
                <a:tc>
                  <a:txBody>
                    <a:bodyPr/>
                    <a:lstStyle/>
                    <a:p>
                      <a:pPr algn="ctr"/>
                      <a:r>
                        <a:rPr kumimoji="1" lang="en-US" altLang="ja-JP" dirty="0">
                          <a:solidFill>
                            <a:schemeClr val="tx1"/>
                          </a:solidFill>
                        </a:rPr>
                        <a:t>NS_201</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-8dBm/200MHz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-8dBm/200MHz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19037914"/>
                  </a:ext>
                </a:extLst>
              </a:tr>
              <a:tr h="6238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NS_202</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34154554"/>
                  </a:ext>
                </a:extLst>
              </a:tr>
              <a:tr h="3119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NS_203</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9627847"/>
                  </a:ext>
                </a:extLst>
              </a:tr>
              <a:tr h="311914">
                <a:tc>
                  <a:txBody>
                    <a:bodyPr/>
                    <a:lstStyle/>
                    <a:p>
                      <a:pPr algn="ctr"/>
                      <a:r>
                        <a:rPr kumimoji="1" lang="en-US" altLang="ja-JP" dirty="0">
                          <a:solidFill>
                            <a:schemeClr val="tx1"/>
                          </a:solidFill>
                        </a:rPr>
                        <a:t>NS_204</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83837352"/>
                  </a:ext>
                </a:extLst>
              </a:tr>
              <a:tr h="623828">
                <a:tc>
                  <a:txBody>
                    <a:bodyPr/>
                    <a:lstStyle/>
                    <a:p>
                      <a:pPr algn="ctr"/>
                      <a:r>
                        <a:rPr kumimoji="1" lang="en-US" altLang="ja-JP" dirty="0">
                          <a:solidFill>
                            <a:schemeClr val="tx1"/>
                          </a:solidFill>
                        </a:rPr>
                        <a:t>NS_205</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-13dBm/MHz</a:t>
                      </a: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2780236496"/>
                  </a:ext>
                </a:extLst>
              </a:tr>
              <a:tr h="623828">
                <a:tc>
                  <a:txBody>
                    <a:bodyPr/>
                    <a:lstStyle/>
                    <a:p>
                      <a:pPr algn="ctr"/>
                      <a:r>
                        <a:rPr kumimoji="1" lang="en-US" altLang="ja-JP" dirty="0">
                          <a:solidFill>
                            <a:schemeClr val="tx1"/>
                          </a:solidFill>
                        </a:rPr>
                        <a:t>NS_206</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331863285"/>
                  </a:ext>
                </a:extLst>
              </a:tr>
            </a:tbl>
          </a:graphicData>
        </a:graphic>
      </p:graphicFrame>
      <p:sp>
        <p:nvSpPr>
          <p:cNvPr id="5" name="正方形/長方形 4">
            <a:extLst>
              <a:ext uri="{FF2B5EF4-FFF2-40B4-BE49-F238E27FC236}">
                <a16:creationId xmlns:a16="http://schemas.microsoft.com/office/drawing/2014/main" id="{FF8ED115-54FF-46B0-85C0-7496AEEBDB24}"/>
              </a:ext>
            </a:extLst>
          </p:cNvPr>
          <p:cNvSpPr/>
          <p:nvPr/>
        </p:nvSpPr>
        <p:spPr>
          <a:xfrm>
            <a:off x="251520" y="1405774"/>
            <a:ext cx="8640960" cy="369332"/>
          </a:xfrm>
          <a:prstGeom prst="rect">
            <a:avLst/>
          </a:prstGeom>
        </p:spPr>
        <p:txBody>
          <a:bodyPr wrap="square">
            <a:spAutoFit/>
          </a:bodyPr>
          <a:lstStyle/>
          <a:p>
            <a:r>
              <a:rPr lang="en-US" altLang="zh-CN" dirty="0"/>
              <a:t>Note: n261 is omitted since the band has no connection with lower/upper EESS protection.</a:t>
            </a:r>
          </a:p>
        </p:txBody>
      </p:sp>
    </p:spTree>
    <p:extLst>
      <p:ext uri="{BB962C8B-B14F-4D97-AF65-F5344CB8AC3E}">
        <p14:creationId xmlns:p14="http://schemas.microsoft.com/office/powerpoint/2010/main" val="4227286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Option 2: -8dBm/200MHz isn’t necessary</a:t>
            </a:r>
            <a:endParaRPr lang="zh-CN" altLang="en-US" sz="3600" dirty="0"/>
          </a:p>
        </p:txBody>
      </p:sp>
      <p:graphicFrame>
        <p:nvGraphicFramePr>
          <p:cNvPr id="3" name="表 3">
            <a:extLst>
              <a:ext uri="{FF2B5EF4-FFF2-40B4-BE49-F238E27FC236}">
                <a16:creationId xmlns:a16="http://schemas.microsoft.com/office/drawing/2014/main" id="{7EA5DE6F-1EE4-4F63-B663-DBEC1F2B0427}"/>
              </a:ext>
            </a:extLst>
          </p:cNvPr>
          <p:cNvGraphicFramePr>
            <a:graphicFrameLocks noGrp="1"/>
          </p:cNvGraphicFramePr>
          <p:nvPr>
            <p:extLst>
              <p:ext uri="{D42A27DB-BD31-4B8C-83A1-F6EECF244321}">
                <p14:modId xmlns:p14="http://schemas.microsoft.com/office/powerpoint/2010/main" val="3913545676"/>
              </p:ext>
            </p:extLst>
          </p:nvPr>
        </p:nvGraphicFramePr>
        <p:xfrm>
          <a:off x="251520" y="2052105"/>
          <a:ext cx="8640960" cy="3493266"/>
        </p:xfrm>
        <a:graphic>
          <a:graphicData uri="http://schemas.openxmlformats.org/drawingml/2006/table">
            <a:tbl>
              <a:tblPr firstRow="1" bandRow="1">
                <a:tableStyleId>{5C22544A-7EE6-4342-B048-85BDC9FD1C3A}</a:tableStyleId>
              </a:tblPr>
              <a:tblGrid>
                <a:gridCol w="1728192">
                  <a:extLst>
                    <a:ext uri="{9D8B030D-6E8A-4147-A177-3AD203B41FA5}">
                      <a16:colId xmlns:a16="http://schemas.microsoft.com/office/drawing/2014/main" val="3367152133"/>
                    </a:ext>
                  </a:extLst>
                </a:gridCol>
                <a:gridCol w="1728192">
                  <a:extLst>
                    <a:ext uri="{9D8B030D-6E8A-4147-A177-3AD203B41FA5}">
                      <a16:colId xmlns:a16="http://schemas.microsoft.com/office/drawing/2014/main" val="2250231958"/>
                    </a:ext>
                  </a:extLst>
                </a:gridCol>
                <a:gridCol w="1728192">
                  <a:extLst>
                    <a:ext uri="{9D8B030D-6E8A-4147-A177-3AD203B41FA5}">
                      <a16:colId xmlns:a16="http://schemas.microsoft.com/office/drawing/2014/main" val="1305676490"/>
                    </a:ext>
                  </a:extLst>
                </a:gridCol>
                <a:gridCol w="1728192">
                  <a:extLst>
                    <a:ext uri="{9D8B030D-6E8A-4147-A177-3AD203B41FA5}">
                      <a16:colId xmlns:a16="http://schemas.microsoft.com/office/drawing/2014/main" val="4135688567"/>
                    </a:ext>
                  </a:extLst>
                </a:gridCol>
                <a:gridCol w="1728192">
                  <a:extLst>
                    <a:ext uri="{9D8B030D-6E8A-4147-A177-3AD203B41FA5}">
                      <a16:colId xmlns:a16="http://schemas.microsoft.com/office/drawing/2014/main" val="3596570055"/>
                    </a:ext>
                  </a:extLst>
                </a:gridCol>
              </a:tblGrid>
              <a:tr h="210273">
                <a:tc>
                  <a:txBody>
                    <a:bodyPr/>
                    <a:lstStyle/>
                    <a:p>
                      <a:pPr algn="ct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n257</a:t>
                      </a: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n258</a:t>
                      </a:r>
                      <a:endParaRPr kumimoji="1" lang="ja-JP" altLang="en-US" dirty="0"/>
                    </a:p>
                  </a:txBody>
                  <a:tcPr/>
                </a:tc>
                <a:tc>
                  <a:txBody>
                    <a:bodyPr/>
                    <a:lstStyle/>
                    <a:p>
                      <a:pPr algn="ctr"/>
                      <a:r>
                        <a:rPr kumimoji="1" lang="en-US" altLang="ja-JP" dirty="0"/>
                        <a:t>n259</a:t>
                      </a:r>
                      <a:endParaRPr kumimoji="1" lang="ja-JP" altLang="en-US" dirty="0"/>
                    </a:p>
                  </a:txBody>
                  <a:tcPr/>
                </a:tc>
                <a:tc>
                  <a:txBody>
                    <a:bodyPr/>
                    <a:lstStyle/>
                    <a:p>
                      <a:pPr algn="ctr"/>
                      <a:r>
                        <a:rPr kumimoji="1" lang="en-US" altLang="ja-JP" dirty="0"/>
                        <a:t>n260</a:t>
                      </a:r>
                      <a:endParaRPr kumimoji="1" lang="ja-JP" altLang="en-US" dirty="0"/>
                    </a:p>
                  </a:txBody>
                  <a:tcPr/>
                </a:tc>
                <a:extLst>
                  <a:ext uri="{0D108BD9-81ED-4DB2-BD59-A6C34878D82A}">
                    <a16:rowId xmlns:a16="http://schemas.microsoft.com/office/drawing/2014/main" val="1507061232"/>
                  </a:ext>
                </a:extLst>
              </a:tr>
              <a:tr h="293806">
                <a:tc>
                  <a:txBody>
                    <a:bodyPr/>
                    <a:lstStyle/>
                    <a:p>
                      <a:pPr algn="ctr"/>
                      <a:r>
                        <a:rPr kumimoji="1" lang="en-US" altLang="ja-JP" dirty="0">
                          <a:solidFill>
                            <a:schemeClr val="tx1"/>
                          </a:solidFill>
                        </a:rPr>
                        <a:t>NS_200</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1dBm/200MHz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2513300776"/>
                  </a:ext>
                </a:extLst>
              </a:tr>
              <a:tr h="414786">
                <a:tc>
                  <a:txBody>
                    <a:bodyPr/>
                    <a:lstStyle/>
                    <a:p>
                      <a:pPr algn="ctr"/>
                      <a:r>
                        <a:rPr kumimoji="1" lang="en-US" altLang="ja-JP" dirty="0">
                          <a:solidFill>
                            <a:schemeClr val="tx1"/>
                          </a:solidFill>
                        </a:rPr>
                        <a:t>NS_201</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strike="noStrike" kern="1200" dirty="0">
                          <a:solidFill>
                            <a:srgbClr val="00B050"/>
                          </a:solidFill>
                          <a:latin typeface="+mn-lt"/>
                          <a:ea typeface="+mn-ea"/>
                          <a:cs typeface="+mn-cs"/>
                        </a:rPr>
                        <a:t>FFS</a:t>
                      </a:r>
                      <a:endParaRPr kumimoji="1" lang="ja-JP" altLang="en-US" sz="1400" strike="noStrike" kern="1200" dirty="0">
                        <a:solidFill>
                          <a:srgbClr val="00B050"/>
                        </a:solidFill>
                        <a:latin typeface="+mn-lt"/>
                        <a:ea typeface="+mn-ea"/>
                        <a:cs typeface="+mn-cs"/>
                      </a:endParaRPr>
                    </a:p>
                  </a:txBody>
                  <a:tcPr/>
                </a:tc>
                <a:tc>
                  <a:txBody>
                    <a:bodyPr/>
                    <a:lstStyle/>
                    <a:p>
                      <a:pPr marL="0" algn="ctr" defTabSz="914400" rtl="0" eaLnBrk="1" latinLnBrk="0" hangingPunct="1"/>
                      <a:r>
                        <a:rPr kumimoji="1" lang="en-US" altLang="ja-JP" sz="1400" strike="noStrike" kern="1200" dirty="0">
                          <a:solidFill>
                            <a:srgbClr val="00B050"/>
                          </a:solidFill>
                          <a:latin typeface="+mn-lt"/>
                          <a:ea typeface="+mn-ea"/>
                          <a:cs typeface="+mn-cs"/>
                        </a:rPr>
                        <a:t>FFS</a:t>
                      </a:r>
                      <a:endParaRPr kumimoji="1" lang="ja-JP" altLang="en-US" sz="1400" strike="sngStrike" kern="1200" dirty="0">
                        <a:solidFill>
                          <a:srgbClr val="00B05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19037914"/>
                  </a:ext>
                </a:extLst>
              </a:tr>
              <a:tr h="4147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NS_202</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34154554"/>
                  </a:ext>
                </a:extLst>
              </a:tr>
              <a:tr h="2102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NS_203</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9627847"/>
                  </a:ext>
                </a:extLst>
              </a:tr>
              <a:tr h="210273">
                <a:tc>
                  <a:txBody>
                    <a:bodyPr/>
                    <a:lstStyle/>
                    <a:p>
                      <a:pPr algn="ctr"/>
                      <a:r>
                        <a:rPr kumimoji="1" lang="en-US" altLang="ja-JP" dirty="0">
                          <a:solidFill>
                            <a:schemeClr val="tx1"/>
                          </a:solidFill>
                        </a:rPr>
                        <a:t>NS_204</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83837352"/>
                  </a:ext>
                </a:extLst>
              </a:tr>
              <a:tr h="414786">
                <a:tc>
                  <a:txBody>
                    <a:bodyPr/>
                    <a:lstStyle/>
                    <a:p>
                      <a:pPr algn="ctr"/>
                      <a:r>
                        <a:rPr kumimoji="1" lang="en-US" altLang="ja-JP" dirty="0">
                          <a:solidFill>
                            <a:schemeClr val="tx1"/>
                          </a:solidFill>
                        </a:rPr>
                        <a:t>NS_205</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-13dBm/MHz</a:t>
                      </a: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2780236496"/>
                  </a:ext>
                </a:extLst>
              </a:tr>
            </a:tbl>
          </a:graphicData>
        </a:graphic>
      </p:graphicFrame>
      <p:sp>
        <p:nvSpPr>
          <p:cNvPr id="4" name="正方形/長方形 3">
            <a:extLst>
              <a:ext uri="{FF2B5EF4-FFF2-40B4-BE49-F238E27FC236}">
                <a16:creationId xmlns:a16="http://schemas.microsoft.com/office/drawing/2014/main" id="{14190C8E-51A5-41CB-BBAC-171BD76F3053}"/>
              </a:ext>
            </a:extLst>
          </p:cNvPr>
          <p:cNvSpPr/>
          <p:nvPr/>
        </p:nvSpPr>
        <p:spPr>
          <a:xfrm>
            <a:off x="251520" y="1405774"/>
            <a:ext cx="8640960" cy="369332"/>
          </a:xfrm>
          <a:prstGeom prst="rect">
            <a:avLst/>
          </a:prstGeom>
        </p:spPr>
        <p:txBody>
          <a:bodyPr wrap="square">
            <a:spAutoFit/>
          </a:bodyPr>
          <a:lstStyle/>
          <a:p>
            <a:r>
              <a:rPr lang="en-US" altLang="zh-CN" dirty="0"/>
              <a:t>Note: n261 is omitted since the band has no connection with lower/upper EESS protection.</a:t>
            </a:r>
          </a:p>
        </p:txBody>
      </p:sp>
    </p:spTree>
    <p:extLst>
      <p:ext uri="{BB962C8B-B14F-4D97-AF65-F5344CB8AC3E}">
        <p14:creationId xmlns:p14="http://schemas.microsoft.com/office/powerpoint/2010/main" val="33393179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008" y="1628801"/>
            <a:ext cx="9036496" cy="5112567"/>
          </a:xfrm>
        </p:spPr>
        <p:txBody>
          <a:bodyPr>
            <a:normAutofit fontScale="92500"/>
          </a:bodyPr>
          <a:lstStyle/>
          <a:p>
            <a:r>
              <a:rPr lang="en-US" altLang="zh-CN" sz="2600" dirty="0"/>
              <a:t>If UEs ‘brought into use’ after the changeover date do not support the new NS values for -5dBm/200MHz, a network capable of n257/n258 is not able to distinguish the following UEs.</a:t>
            </a:r>
          </a:p>
          <a:p>
            <a:pPr lvl="1"/>
            <a:r>
              <a:rPr lang="en-US" altLang="zh-CN" sz="2200" dirty="0"/>
              <a:t>UEs without the NS values manufactured before the date</a:t>
            </a:r>
          </a:p>
          <a:p>
            <a:pPr lvl="1"/>
            <a:r>
              <a:rPr lang="en-US" altLang="zh-CN" sz="2200" dirty="0"/>
              <a:t>UEs without the NS values manufactured after the date</a:t>
            </a:r>
          </a:p>
          <a:p>
            <a:r>
              <a:rPr lang="en-US" altLang="zh-CN" sz="2600" dirty="0"/>
              <a:t>That means that both above UEs are dealing with NS_200.</a:t>
            </a:r>
          </a:p>
          <a:p>
            <a:r>
              <a:rPr lang="en-US" altLang="zh-CN" sz="2600" dirty="0"/>
              <a:t>In other words, the latter UEs violating the regulation under the network is </a:t>
            </a:r>
            <a:r>
              <a:rPr lang="en-US" altLang="ja-JP" sz="2600" dirty="0"/>
              <a:t>enabled since the network still use NS_200 to enable UEs manufacture before the date in addition to the new NS values.</a:t>
            </a:r>
          </a:p>
          <a:p>
            <a:r>
              <a:rPr lang="en-US" altLang="zh-CN" sz="2600" dirty="0"/>
              <a:t>Note that it is ok for UEs ‘brought into use’ before the changeover date to support the new NS values for -5dBm/200MHz. Those UEs, however, will unnecessarily use larger A-MPR from the </a:t>
            </a:r>
            <a:r>
              <a:rPr lang="en-US" altLang="ja-JP" sz="2600" dirty="0"/>
              <a:t>date</a:t>
            </a:r>
            <a:r>
              <a:rPr lang="en-US" altLang="zh-CN" sz="2600" dirty="0"/>
              <a:t>.</a:t>
            </a:r>
          </a:p>
        </p:txBody>
      </p:sp>
      <p:sp>
        <p:nvSpPr>
          <p:cNvPr id="6" name="标题 1">
            <a:extLst>
              <a:ext uri="{FF2B5EF4-FFF2-40B4-BE49-F238E27FC236}">
                <a16:creationId xmlns:a16="http://schemas.microsoft.com/office/drawing/2014/main" id="{8BE73EDF-AD8C-47AA-932F-353BA490CA62}"/>
              </a:ext>
            </a:extLst>
          </p:cNvPr>
          <p:cNvSpPr>
            <a:spLocks noGrp="1"/>
          </p:cNvSpPr>
          <p:nvPr>
            <p:ph type="title"/>
          </p:nvPr>
        </p:nvSpPr>
        <p:spPr>
          <a:xfrm>
            <a:off x="457200" y="274638"/>
            <a:ext cx="8229600" cy="1143000"/>
          </a:xfrm>
        </p:spPr>
        <p:txBody>
          <a:bodyPr>
            <a:noAutofit/>
          </a:bodyPr>
          <a:lstStyle/>
          <a:p>
            <a:r>
              <a:rPr lang="en-US" altLang="zh-CN" sz="3600" dirty="0"/>
              <a:t>Annex: Mandatory reason for NS values for -5dBm/200MHz from the changeover date</a:t>
            </a:r>
            <a:endParaRPr lang="zh-CN" altLang="en-US" sz="3600" dirty="0"/>
          </a:p>
        </p:txBody>
      </p:sp>
    </p:spTree>
    <p:extLst>
      <p:ext uri="{BB962C8B-B14F-4D97-AF65-F5344CB8AC3E}">
        <p14:creationId xmlns:p14="http://schemas.microsoft.com/office/powerpoint/2010/main" val="4167124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Background(1/4)</a:t>
            </a:r>
            <a:endParaRPr lang="zh-CN" altLang="en-US" dirty="0"/>
          </a:p>
        </p:txBody>
      </p:sp>
      <p:sp>
        <p:nvSpPr>
          <p:cNvPr id="3" name="内容占位符 2"/>
          <p:cNvSpPr>
            <a:spLocks noGrp="1"/>
          </p:cNvSpPr>
          <p:nvPr>
            <p:ph idx="1"/>
          </p:nvPr>
        </p:nvSpPr>
        <p:spPr>
          <a:xfrm>
            <a:off x="107504" y="1268760"/>
            <a:ext cx="8856984" cy="5472608"/>
          </a:xfrm>
        </p:spPr>
        <p:txBody>
          <a:bodyPr>
            <a:normAutofit lnSpcReduction="10000"/>
          </a:bodyPr>
          <a:lstStyle/>
          <a:p>
            <a:r>
              <a:rPr lang="en-GB" altLang="zh-CN" sz="2800" dirty="0"/>
              <a:t>Adding new NS values to existing bands.</a:t>
            </a:r>
          </a:p>
          <a:p>
            <a:pPr lvl="1"/>
            <a:r>
              <a:rPr lang="en-GB" altLang="zh-CN" sz="2400" dirty="0"/>
              <a:t>If a new NS values for an existing band after devices supporting the band come out on the market, If a network cannot know with which NS values each of the UEs can deal, this generates the following issues. </a:t>
            </a:r>
          </a:p>
          <a:p>
            <a:pPr lvl="1"/>
            <a:r>
              <a:rPr lang="en-GB" altLang="zh-CN" sz="2400" dirty="0"/>
              <a:t>For configuring EN-DC</a:t>
            </a:r>
          </a:p>
          <a:p>
            <a:pPr lvl="2"/>
            <a:r>
              <a:rPr lang="en-GB" altLang="zh-CN" sz="1800" dirty="0"/>
              <a:t>After initial access via LTE, when a NW configure EN-DC with a band, that process can fail if the NW signals NS values which are not supported by the UE.</a:t>
            </a:r>
          </a:p>
          <a:p>
            <a:pPr lvl="1"/>
            <a:r>
              <a:rPr lang="en-GB" altLang="zh-CN" sz="2400" dirty="0"/>
              <a:t>For HO for SA and NSA</a:t>
            </a:r>
          </a:p>
          <a:p>
            <a:pPr lvl="2"/>
            <a:r>
              <a:rPr lang="en-US" altLang="zh-CN" sz="1800" dirty="0"/>
              <a:t>If the source </a:t>
            </a:r>
            <a:r>
              <a:rPr lang="en-US" altLang="zh-CN" sz="1800" dirty="0" err="1"/>
              <a:t>gNB</a:t>
            </a:r>
            <a:r>
              <a:rPr lang="en-US" altLang="zh-CN" sz="1800" dirty="0"/>
              <a:t> does not convey the NS values each UE can support to the target </a:t>
            </a:r>
            <a:r>
              <a:rPr lang="en-US" altLang="zh-CN" sz="1800" dirty="0" err="1"/>
              <a:t>gNB</a:t>
            </a:r>
            <a:r>
              <a:rPr lang="en-US" altLang="zh-CN" sz="1800" dirty="0"/>
              <a:t>, then the HO process can fail</a:t>
            </a:r>
            <a:endParaRPr lang="en-GB" altLang="zh-CN" sz="1800" strike="dblStrike" dirty="0"/>
          </a:p>
          <a:p>
            <a:pPr lvl="1"/>
            <a:r>
              <a:rPr lang="en-GB" altLang="zh-CN" sz="2400" dirty="0"/>
              <a:t>Proposals, such as the introduction of a feature for UEs to report newly introduced NS values for existing bands and careful timing of the release in which new NS values are introduced, have been discussed</a:t>
            </a:r>
          </a:p>
        </p:txBody>
      </p:sp>
    </p:spTree>
    <p:extLst>
      <p:ext uri="{BB962C8B-B14F-4D97-AF65-F5344CB8AC3E}">
        <p14:creationId xmlns:p14="http://schemas.microsoft.com/office/powerpoint/2010/main" val="27678225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Background(2/4)</a:t>
            </a:r>
            <a:endParaRPr lang="zh-CN" altLang="en-US" dirty="0"/>
          </a:p>
        </p:txBody>
      </p:sp>
      <p:sp>
        <p:nvSpPr>
          <p:cNvPr id="3" name="内容占位符 2"/>
          <p:cNvSpPr>
            <a:spLocks noGrp="1"/>
          </p:cNvSpPr>
          <p:nvPr>
            <p:ph idx="1"/>
          </p:nvPr>
        </p:nvSpPr>
        <p:spPr>
          <a:xfrm>
            <a:off x="107504" y="1268760"/>
            <a:ext cx="8856984" cy="5472608"/>
          </a:xfrm>
        </p:spPr>
        <p:txBody>
          <a:bodyPr>
            <a:normAutofit lnSpcReduction="10000"/>
          </a:bodyPr>
          <a:lstStyle/>
          <a:p>
            <a:r>
              <a:rPr lang="en-GB" altLang="zh-CN" sz="2800" dirty="0"/>
              <a:t>Handling of regulation to change from a loose limit to stringent one with transition period</a:t>
            </a:r>
          </a:p>
          <a:p>
            <a:pPr lvl="1"/>
            <a:r>
              <a:rPr lang="en-GB" altLang="zh-CN" sz="2400" dirty="0"/>
              <a:t>This generates the following issues</a:t>
            </a:r>
          </a:p>
          <a:p>
            <a:pPr lvl="1"/>
            <a:r>
              <a:rPr lang="en-GB" altLang="zh-CN" sz="2400" dirty="0"/>
              <a:t>Invoked larger A-MPR from the changeover date</a:t>
            </a:r>
          </a:p>
          <a:p>
            <a:pPr lvl="2"/>
            <a:r>
              <a:rPr lang="en-GB" altLang="zh-CN" sz="1800" dirty="0"/>
              <a:t>A relaxed limit will continue to apply to UEs ‘brought into use’ before changeover date.</a:t>
            </a:r>
          </a:p>
          <a:p>
            <a:pPr lvl="2"/>
            <a:r>
              <a:rPr lang="en-GB" altLang="zh-CN" sz="1800" dirty="0"/>
              <a:t>If the UEs can deal with a different NS_Y for a stringent limit than NS_X for relaxed one, they will follow NS_Y from the changeover date since the network will start to use NS_Y with 1</a:t>
            </a:r>
            <a:r>
              <a:rPr lang="en-GB" altLang="zh-CN" sz="1800" baseline="30000" dirty="0"/>
              <a:t>st</a:t>
            </a:r>
            <a:r>
              <a:rPr lang="en-GB" altLang="zh-CN" sz="1800" dirty="0"/>
              <a:t> priority. Then larger A-MPR is applicable even though that is not necessary for those UEs manufactured before the date. </a:t>
            </a:r>
          </a:p>
          <a:p>
            <a:pPr lvl="1"/>
            <a:r>
              <a:rPr lang="en-GB" altLang="zh-CN" sz="2400" dirty="0"/>
              <a:t>Allows UEs violating regulation to work if the NS value for stringent one is optional support</a:t>
            </a:r>
          </a:p>
          <a:p>
            <a:pPr lvl="2"/>
            <a:r>
              <a:rPr lang="en-GB" altLang="zh-CN" sz="2000" dirty="0"/>
              <a:t>Since the UEs ‘brought into use’ before the date and after the date may not support the NS values for stringent one, it is indistinguishable from them. Thus a network would allow for UEs not meeting a stringent limit to work. Note the detail is captured in the Annex.</a:t>
            </a:r>
          </a:p>
        </p:txBody>
      </p:sp>
    </p:spTree>
    <p:extLst>
      <p:ext uri="{BB962C8B-B14F-4D97-AF65-F5344CB8AC3E}">
        <p14:creationId xmlns:p14="http://schemas.microsoft.com/office/powerpoint/2010/main" val="1216151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Background(3/4)</a:t>
            </a:r>
            <a:endParaRPr lang="zh-CN" altLang="en-US" dirty="0"/>
          </a:p>
        </p:txBody>
      </p:sp>
      <p:sp>
        <p:nvSpPr>
          <p:cNvPr id="3" name="内容占位符 2"/>
          <p:cNvSpPr>
            <a:spLocks noGrp="1"/>
          </p:cNvSpPr>
          <p:nvPr>
            <p:ph idx="1"/>
          </p:nvPr>
        </p:nvSpPr>
        <p:spPr>
          <a:xfrm>
            <a:off x="107504" y="1268760"/>
            <a:ext cx="8856984" cy="5472608"/>
          </a:xfrm>
        </p:spPr>
        <p:txBody>
          <a:bodyPr>
            <a:normAutofit/>
          </a:bodyPr>
          <a:lstStyle/>
          <a:p>
            <a:r>
              <a:rPr lang="en-GB" altLang="zh-CN" sz="2800" dirty="0"/>
              <a:t>NS value mapping and A-MPR issues</a:t>
            </a:r>
          </a:p>
          <a:p>
            <a:pPr lvl="1"/>
            <a:r>
              <a:rPr lang="en-GB" altLang="zh-CN" sz="2400" dirty="0"/>
              <a:t>If -8dBm/200MHz is still needed or not</a:t>
            </a:r>
          </a:p>
          <a:p>
            <a:pPr lvl="1"/>
            <a:r>
              <a:rPr lang="en-GB" altLang="zh-CN" sz="2400" dirty="0"/>
              <a:t>If 1dBm/200MHz for n257 and 7dBm/1GHz should be included into NS_200 or not.</a:t>
            </a:r>
          </a:p>
          <a:p>
            <a:pPr lvl="1"/>
            <a:r>
              <a:rPr lang="en-GB" altLang="zh-CN" sz="2400" dirty="0"/>
              <a:t>The current spec defines -10dBm/100MHz for n258 as independent requirement from EESS protection.</a:t>
            </a:r>
          </a:p>
          <a:p>
            <a:pPr lvl="1"/>
            <a:r>
              <a:rPr lang="en-GB" altLang="zh-CN" sz="2400" dirty="0"/>
              <a:t>Necessity of A-MPR re-evaluation based on the updated NS values and associated limits.</a:t>
            </a:r>
          </a:p>
        </p:txBody>
      </p:sp>
    </p:spTree>
    <p:extLst>
      <p:ext uri="{BB962C8B-B14F-4D97-AF65-F5344CB8AC3E}">
        <p14:creationId xmlns:p14="http://schemas.microsoft.com/office/powerpoint/2010/main" val="3050055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Background(4/4)</a:t>
            </a:r>
            <a:endParaRPr lang="zh-CN" altLang="en-US" dirty="0"/>
          </a:p>
        </p:txBody>
      </p:sp>
      <p:sp>
        <p:nvSpPr>
          <p:cNvPr id="3" name="内容占位符 2"/>
          <p:cNvSpPr>
            <a:spLocks noGrp="1"/>
          </p:cNvSpPr>
          <p:nvPr>
            <p:ph idx="1"/>
          </p:nvPr>
        </p:nvSpPr>
        <p:spPr>
          <a:xfrm>
            <a:off x="107504" y="1268760"/>
            <a:ext cx="8856984" cy="1152128"/>
          </a:xfrm>
        </p:spPr>
        <p:txBody>
          <a:bodyPr>
            <a:normAutofit fontScale="70000" lnSpcReduction="20000"/>
          </a:bodyPr>
          <a:lstStyle/>
          <a:p>
            <a:r>
              <a:rPr lang="en-GB" altLang="zh-CN" sz="2800" dirty="0"/>
              <a:t>Common understanding of which regulatory requirements TS38.101-2 should address (for information only):</a:t>
            </a:r>
          </a:p>
          <a:p>
            <a:pPr lvl="1"/>
            <a:r>
              <a:rPr lang="en-GB" altLang="zh-CN" sz="2400" dirty="0"/>
              <a:t>Note: Necessity of -8dBm/200MHz is FFS.</a:t>
            </a:r>
          </a:p>
          <a:p>
            <a:pPr lvl="1"/>
            <a:r>
              <a:rPr lang="en-GB" altLang="zh-CN" sz="2400" dirty="0"/>
              <a:t>Note: Some must be met simultaneously like 1/2/4 and 1/3/4 for Europe.</a:t>
            </a:r>
          </a:p>
        </p:txBody>
      </p:sp>
      <p:graphicFrame>
        <p:nvGraphicFramePr>
          <p:cNvPr id="4" name="Table 3">
            <a:extLst>
              <a:ext uri="{FF2B5EF4-FFF2-40B4-BE49-F238E27FC236}">
                <a16:creationId xmlns:a16="http://schemas.microsoft.com/office/drawing/2014/main" id="{D0437FF6-BC60-044B-B63F-2DAC727E09B3}"/>
              </a:ext>
            </a:extLst>
          </p:cNvPr>
          <p:cNvGraphicFramePr>
            <a:graphicFrameLocks noGrp="1"/>
          </p:cNvGraphicFramePr>
          <p:nvPr>
            <p:extLst>
              <p:ext uri="{D42A27DB-BD31-4B8C-83A1-F6EECF244321}">
                <p14:modId xmlns:p14="http://schemas.microsoft.com/office/powerpoint/2010/main" val="4001733673"/>
              </p:ext>
            </p:extLst>
          </p:nvPr>
        </p:nvGraphicFramePr>
        <p:xfrm>
          <a:off x="606388" y="2411760"/>
          <a:ext cx="7931224" cy="4316690"/>
        </p:xfrm>
        <a:graphic>
          <a:graphicData uri="http://schemas.openxmlformats.org/drawingml/2006/table">
            <a:tbl>
              <a:tblPr firstRow="1" firstCol="1" bandRow="1">
                <a:tableStyleId>{5C22544A-7EE6-4342-B048-85BDC9FD1C3A}</a:tableStyleId>
              </a:tblPr>
              <a:tblGrid>
                <a:gridCol w="1134653">
                  <a:extLst>
                    <a:ext uri="{9D8B030D-6E8A-4147-A177-3AD203B41FA5}">
                      <a16:colId xmlns:a16="http://schemas.microsoft.com/office/drawing/2014/main" val="958215316"/>
                    </a:ext>
                  </a:extLst>
                </a:gridCol>
                <a:gridCol w="1134653">
                  <a:extLst>
                    <a:ext uri="{9D8B030D-6E8A-4147-A177-3AD203B41FA5}">
                      <a16:colId xmlns:a16="http://schemas.microsoft.com/office/drawing/2014/main" val="3298921033"/>
                    </a:ext>
                  </a:extLst>
                </a:gridCol>
                <a:gridCol w="1123306">
                  <a:extLst>
                    <a:ext uri="{9D8B030D-6E8A-4147-A177-3AD203B41FA5}">
                      <a16:colId xmlns:a16="http://schemas.microsoft.com/office/drawing/2014/main" val="954083426"/>
                    </a:ext>
                  </a:extLst>
                </a:gridCol>
                <a:gridCol w="1134653">
                  <a:extLst>
                    <a:ext uri="{9D8B030D-6E8A-4147-A177-3AD203B41FA5}">
                      <a16:colId xmlns:a16="http://schemas.microsoft.com/office/drawing/2014/main" val="973388142"/>
                    </a:ext>
                  </a:extLst>
                </a:gridCol>
                <a:gridCol w="1134653">
                  <a:extLst>
                    <a:ext uri="{9D8B030D-6E8A-4147-A177-3AD203B41FA5}">
                      <a16:colId xmlns:a16="http://schemas.microsoft.com/office/drawing/2014/main" val="3273570572"/>
                    </a:ext>
                  </a:extLst>
                </a:gridCol>
                <a:gridCol w="1134653">
                  <a:extLst>
                    <a:ext uri="{9D8B030D-6E8A-4147-A177-3AD203B41FA5}">
                      <a16:colId xmlns:a16="http://schemas.microsoft.com/office/drawing/2014/main" val="1844945555"/>
                    </a:ext>
                  </a:extLst>
                </a:gridCol>
                <a:gridCol w="1134653">
                  <a:extLst>
                    <a:ext uri="{9D8B030D-6E8A-4147-A177-3AD203B41FA5}">
                      <a16:colId xmlns:a16="http://schemas.microsoft.com/office/drawing/2014/main" val="3841238035"/>
                    </a:ext>
                  </a:extLst>
                </a:gridCol>
              </a:tblGrid>
              <a:tr h="522247">
                <a:tc>
                  <a:txBody>
                    <a:bodyPr/>
                    <a:lstStyle/>
                    <a:p>
                      <a:pPr marL="0" marR="0" algn="ctr">
                        <a:spcBef>
                          <a:spcPts val="0"/>
                        </a:spcBef>
                        <a:spcAft>
                          <a:spcPts val="0"/>
                        </a:spcAft>
                      </a:pPr>
                      <a:r>
                        <a:rPr lang="en-US" sz="1400" dirty="0">
                          <a:effectLst/>
                        </a:rPr>
                        <a:t>Region3/</a:t>
                      </a:r>
                      <a:endParaRPr lang="en-US" sz="3200" dirty="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dirty="0">
                          <a:effectLst/>
                        </a:rPr>
                        <a:t>Requirement 1</a:t>
                      </a:r>
                      <a:endParaRPr lang="en-US" sz="3200" dirty="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2</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3</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4</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5</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6</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extLst>
                  <a:ext uri="{0D108BD9-81ED-4DB2-BD59-A6C34878D82A}">
                    <a16:rowId xmlns:a16="http://schemas.microsoft.com/office/drawing/2014/main" val="2242223969"/>
                  </a:ext>
                </a:extLst>
              </a:tr>
              <a:tr h="1215073">
                <a:tc>
                  <a:txBody>
                    <a:bodyPr/>
                    <a:lstStyle/>
                    <a:p>
                      <a:pPr marL="0" marR="0">
                        <a:spcBef>
                          <a:spcPts val="0"/>
                        </a:spcBef>
                        <a:spcAft>
                          <a:spcPts val="0"/>
                        </a:spcAft>
                      </a:pPr>
                      <a:r>
                        <a:rPr lang="en-US" sz="1400" dirty="0">
                          <a:effectLst/>
                        </a:rPr>
                        <a:t>Global, US, Japan</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spurious</a:t>
                      </a:r>
                    </a:p>
                    <a:p>
                      <a:pPr marL="0" marR="0">
                        <a:spcBef>
                          <a:spcPts val="0"/>
                        </a:spcBef>
                        <a:spcAft>
                          <a:spcPts val="0"/>
                        </a:spcAft>
                      </a:pPr>
                      <a:br>
                        <a:rPr lang="en-US" sz="1400" dirty="0">
                          <a:effectLst/>
                        </a:rPr>
                      </a:br>
                      <a:r>
                        <a:rPr lang="en-US" sz="1400" dirty="0">
                          <a:effectLst/>
                        </a:rPr>
                        <a:t>Band applicability: all</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-13 dBm/MHz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tc rowSpan="2">
                  <a:txBody>
                    <a:bodyPr/>
                    <a:lstStyle/>
                    <a:p>
                      <a:pPr marL="0" marR="0">
                        <a:spcBef>
                          <a:spcPts val="0"/>
                        </a:spcBef>
                        <a:spcAft>
                          <a:spcPts val="0"/>
                        </a:spcAft>
                      </a:pPr>
                      <a:r>
                        <a:rPr lang="en-US" sz="1400" dirty="0">
                          <a:effectLst/>
                        </a:rPr>
                        <a:t>Protected range: 23.6 - 24.0 GHz</a:t>
                      </a:r>
                      <a:br>
                        <a:rPr lang="en-US" sz="1400" dirty="0">
                          <a:effectLst/>
                        </a:rPr>
                      </a:br>
                      <a:endParaRPr lang="en-US" sz="1400" dirty="0">
                        <a:effectLst/>
                      </a:endParaRPr>
                    </a:p>
                    <a:p>
                      <a:pPr marL="0" marR="0">
                        <a:spcBef>
                          <a:spcPts val="0"/>
                        </a:spcBef>
                        <a:spcAft>
                          <a:spcPts val="0"/>
                        </a:spcAft>
                      </a:pPr>
                      <a:r>
                        <a:rPr lang="en-US" sz="1400" dirty="0">
                          <a:effectLst/>
                        </a:rPr>
                        <a:t>Band applicability: n258, n257</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 dBm/200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23.6 - 24.0 GHz</a:t>
                      </a:r>
                      <a:br>
                        <a:rPr lang="en-US" sz="1400" dirty="0">
                          <a:effectLst/>
                        </a:rPr>
                      </a:br>
                      <a:endParaRPr lang="en-US" sz="1400" dirty="0">
                        <a:effectLst/>
                      </a:endParaRPr>
                    </a:p>
                    <a:p>
                      <a:pPr marL="0" marR="0">
                        <a:spcBef>
                          <a:spcPts val="0"/>
                        </a:spcBef>
                        <a:spcAft>
                          <a:spcPts val="0"/>
                        </a:spcAft>
                      </a:pPr>
                      <a:r>
                        <a:rPr lang="en-US" sz="1400" dirty="0">
                          <a:effectLst/>
                        </a:rPr>
                        <a:t>Band applicability: n258, n257</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-5 dBm/200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a:txBody>
                    <a:bodyPr/>
                    <a:lstStyle/>
                    <a:p>
                      <a:pPr marL="0" marR="0">
                        <a:spcBef>
                          <a:spcPts val="0"/>
                        </a:spcBef>
                        <a:spcAft>
                          <a:spcPts val="0"/>
                        </a:spcAft>
                      </a:pPr>
                      <a:r>
                        <a:rPr lang="en-US" sz="1400">
                          <a:effectLst/>
                        </a:rPr>
                        <a:t>N/A</a:t>
                      </a:r>
                      <a:endParaRPr lang="en-US" sz="320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36.0 to 37.0 GHz</a:t>
                      </a:r>
                      <a:br>
                        <a:rPr lang="en-US" sz="1400" dirty="0">
                          <a:effectLst/>
                        </a:rPr>
                      </a:br>
                      <a:endParaRPr lang="en-US" sz="1400" dirty="0">
                        <a:effectLst/>
                      </a:endParaRPr>
                    </a:p>
                    <a:p>
                      <a:pPr marL="0" marR="0">
                        <a:spcBef>
                          <a:spcPts val="0"/>
                        </a:spcBef>
                        <a:spcAft>
                          <a:spcPts val="0"/>
                        </a:spcAft>
                      </a:pPr>
                      <a:r>
                        <a:rPr lang="en-US" sz="1400" dirty="0">
                          <a:effectLst/>
                        </a:rPr>
                        <a:t>Band applicability: n260, n259</a:t>
                      </a:r>
                      <a:br>
                        <a:rPr lang="en-US" sz="1400" dirty="0">
                          <a:effectLst/>
                        </a:rPr>
                      </a:br>
                      <a:endParaRPr lang="en-US" sz="1400" dirty="0">
                        <a:effectLst/>
                      </a:endParaRPr>
                    </a:p>
                    <a:p>
                      <a:pPr marL="0" marR="0">
                        <a:spcBef>
                          <a:spcPts val="0"/>
                        </a:spcBef>
                        <a:spcAft>
                          <a:spcPts val="0"/>
                        </a:spcAft>
                      </a:pPr>
                      <a:r>
                        <a:rPr lang="en-US" sz="1400" dirty="0">
                          <a:effectLst/>
                        </a:rPr>
                        <a:t>Limit: </a:t>
                      </a:r>
                    </a:p>
                    <a:p>
                      <a:pPr marL="0" marR="0">
                        <a:spcBef>
                          <a:spcPts val="0"/>
                        </a:spcBef>
                        <a:spcAft>
                          <a:spcPts val="0"/>
                        </a:spcAft>
                      </a:pPr>
                      <a:r>
                        <a:rPr lang="en-US" sz="1400" dirty="0">
                          <a:effectLst/>
                        </a:rPr>
                        <a:t>+7 dBm/1000 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tc rowSpan="2">
                  <a:txBody>
                    <a:bodyPr/>
                    <a:lstStyle/>
                    <a:p>
                      <a:pPr marL="0" marR="0">
                        <a:spcBef>
                          <a:spcPts val="0"/>
                        </a:spcBef>
                        <a:spcAft>
                          <a:spcPts val="0"/>
                        </a:spcAft>
                      </a:pPr>
                      <a:r>
                        <a:rPr lang="en-US" sz="1400" dirty="0">
                          <a:effectLst/>
                        </a:rPr>
                        <a:t>Protected range: 36.0 to 37.0 GHz</a:t>
                      </a:r>
                      <a:br>
                        <a:rPr lang="en-US" sz="1400" dirty="0">
                          <a:effectLst/>
                        </a:rPr>
                      </a:br>
                      <a:endParaRPr lang="en-US" sz="1400" dirty="0">
                        <a:effectLst/>
                      </a:endParaRPr>
                    </a:p>
                    <a:p>
                      <a:pPr marL="0" marR="0">
                        <a:spcBef>
                          <a:spcPts val="0"/>
                        </a:spcBef>
                        <a:spcAft>
                          <a:spcPts val="0"/>
                        </a:spcAft>
                      </a:pPr>
                      <a:r>
                        <a:rPr lang="en-US" sz="1400" dirty="0">
                          <a:effectLst/>
                        </a:rPr>
                        <a:t>Band applicability: n260, n259</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-13 dBm/1 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extLst>
                  <a:ext uri="{0D108BD9-81ED-4DB2-BD59-A6C34878D82A}">
                    <a16:rowId xmlns:a16="http://schemas.microsoft.com/office/drawing/2014/main" val="4243182542"/>
                  </a:ext>
                </a:extLst>
              </a:tr>
              <a:tr h="2579370">
                <a:tc>
                  <a:txBody>
                    <a:bodyPr/>
                    <a:lstStyle/>
                    <a:p>
                      <a:pPr marL="0" marR="0">
                        <a:spcBef>
                          <a:spcPts val="0"/>
                        </a:spcBef>
                        <a:spcAft>
                          <a:spcPts val="0"/>
                        </a:spcAft>
                      </a:pPr>
                      <a:r>
                        <a:rPr lang="en-US" sz="1400" dirty="0">
                          <a:effectLst/>
                        </a:rPr>
                        <a:t>Europe</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US" sz="1400" dirty="0">
                          <a:effectLst/>
                        </a:rPr>
                        <a:t>Protected range: 7.25 GHz ≤ f ≤ 2nd harmonic</a:t>
                      </a:r>
                      <a:br>
                        <a:rPr lang="en-US" sz="1400" dirty="0">
                          <a:effectLst/>
                        </a:rPr>
                      </a:br>
                      <a:endParaRPr lang="en-US" sz="1400" dirty="0">
                        <a:effectLst/>
                      </a:endParaRPr>
                    </a:p>
                    <a:p>
                      <a:pPr marL="0" marR="0">
                        <a:spcBef>
                          <a:spcPts val="0"/>
                        </a:spcBef>
                        <a:spcAft>
                          <a:spcPts val="0"/>
                        </a:spcAft>
                      </a:pPr>
                      <a:r>
                        <a:rPr lang="en-US" sz="1400" dirty="0">
                          <a:effectLst/>
                        </a:rPr>
                        <a:t>Band applicability: all bands</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-10 dBm/100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87131637"/>
                  </a:ext>
                </a:extLst>
              </a:tr>
            </a:tbl>
          </a:graphicData>
        </a:graphic>
      </p:graphicFrame>
    </p:spTree>
    <p:extLst>
      <p:ext uri="{BB962C8B-B14F-4D97-AF65-F5344CB8AC3E}">
        <p14:creationId xmlns:p14="http://schemas.microsoft.com/office/powerpoint/2010/main" val="2191297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a:t>
            </a:r>
            <a:endParaRPr lang="zh-CN" altLang="en-US" strike="dblStrike" dirty="0">
              <a:solidFill>
                <a:srgbClr val="FF0000"/>
              </a:solidFill>
            </a:endParaRPr>
          </a:p>
        </p:txBody>
      </p:sp>
      <p:sp>
        <p:nvSpPr>
          <p:cNvPr id="3" name="内容占位符 2"/>
          <p:cNvSpPr>
            <a:spLocks noGrp="1"/>
          </p:cNvSpPr>
          <p:nvPr>
            <p:ph idx="1"/>
          </p:nvPr>
        </p:nvSpPr>
        <p:spPr>
          <a:xfrm>
            <a:off x="72008" y="1340768"/>
            <a:ext cx="9036496" cy="5472607"/>
          </a:xfrm>
        </p:spPr>
        <p:txBody>
          <a:bodyPr>
            <a:normAutofit lnSpcReduction="10000"/>
          </a:bodyPr>
          <a:lstStyle/>
          <a:p>
            <a:r>
              <a:rPr lang="en-US" altLang="zh-CN" sz="2800" dirty="0"/>
              <a:t>The followings are package agreements.</a:t>
            </a:r>
          </a:p>
          <a:p>
            <a:pPr lvl="1"/>
            <a:r>
              <a:rPr lang="en-US" altLang="zh-CN" sz="2400" dirty="0"/>
              <a:t>How to resolve the issues identified in the background slides:</a:t>
            </a:r>
          </a:p>
          <a:p>
            <a:pPr lvl="2"/>
            <a:r>
              <a:rPr lang="en-US" altLang="zh-CN" sz="2000" dirty="0"/>
              <a:t>Alt 1: Explicit signaling</a:t>
            </a:r>
          </a:p>
          <a:p>
            <a:pPr lvl="3"/>
            <a:r>
              <a:rPr lang="en-US" altLang="zh-CN" sz="1600" dirty="0"/>
              <a:t>1-1/1-3: The introduction of a feature for a UE to report newly supported NS value(s) for a legacy band to a network</a:t>
            </a:r>
          </a:p>
          <a:p>
            <a:pPr lvl="3"/>
            <a:r>
              <a:rPr lang="en-US" altLang="zh-CN" sz="1600" dirty="0"/>
              <a:t>1-2: reusing </a:t>
            </a:r>
            <a:r>
              <a:rPr lang="en-US" altLang="zh-CN" sz="1600" dirty="0" err="1"/>
              <a:t>modifiedMPR</a:t>
            </a:r>
            <a:r>
              <a:rPr lang="en-US" altLang="zh-CN" sz="1600" dirty="0"/>
              <a:t> feature</a:t>
            </a:r>
          </a:p>
          <a:p>
            <a:pPr lvl="2"/>
            <a:r>
              <a:rPr lang="en-US" altLang="zh-CN" sz="2000" dirty="0"/>
              <a:t>Alt 2: delay introduction of new NS values(s)</a:t>
            </a:r>
          </a:p>
          <a:p>
            <a:pPr lvl="2"/>
            <a:r>
              <a:rPr lang="en-US" altLang="zh-CN" sz="2000" dirty="0"/>
              <a:t>RAN4 to select a solution based on these alternatives during RAN4 #95e.</a:t>
            </a:r>
          </a:p>
          <a:p>
            <a:pPr lvl="2"/>
            <a:r>
              <a:rPr lang="en-US" altLang="zh-CN" sz="2000" dirty="0"/>
              <a:t>If RAN4 cannot select one of them in RAN4#95e, send an LS to RAN2 to ask which is more suitable solution as signaling mechanism.</a:t>
            </a:r>
            <a:endParaRPr lang="en-US" altLang="zh-CN" dirty="0"/>
          </a:p>
          <a:p>
            <a:pPr lvl="1"/>
            <a:r>
              <a:rPr lang="en-US" altLang="zh-CN" sz="2400" dirty="0"/>
              <a:t>NS mapping and associated A-MPR</a:t>
            </a:r>
          </a:p>
          <a:p>
            <a:pPr lvl="1"/>
            <a:r>
              <a:rPr lang="en-US" altLang="zh-CN" sz="2400" dirty="0"/>
              <a:t>After the process on how to resolve the newly introduced NS issues and NS mapping is agreed, each band will be handled independently without waiting for the completion of the other bands.</a:t>
            </a:r>
          </a:p>
          <a:p>
            <a:pPr lvl="1"/>
            <a:endParaRPr lang="en-US" altLang="zh-CN" sz="2400" dirty="0"/>
          </a:p>
        </p:txBody>
      </p:sp>
    </p:spTree>
    <p:extLst>
      <p:ext uri="{BB962C8B-B14F-4D97-AF65-F5344CB8AC3E}">
        <p14:creationId xmlns:p14="http://schemas.microsoft.com/office/powerpoint/2010/main" val="3169102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Alt 1-1/1-2/1-3: A NS reporting feature</a:t>
            </a:r>
            <a:endParaRPr lang="zh-CN" altLang="en-US" dirty="0"/>
          </a:p>
        </p:txBody>
      </p:sp>
      <p:sp>
        <p:nvSpPr>
          <p:cNvPr id="3" name="内容占位符 2"/>
          <p:cNvSpPr>
            <a:spLocks noGrp="1"/>
          </p:cNvSpPr>
          <p:nvPr>
            <p:ph idx="1"/>
          </p:nvPr>
        </p:nvSpPr>
        <p:spPr>
          <a:xfrm>
            <a:off x="72008" y="1340768"/>
            <a:ext cx="9036496" cy="5472607"/>
          </a:xfrm>
        </p:spPr>
        <p:txBody>
          <a:bodyPr>
            <a:normAutofit fontScale="92500" lnSpcReduction="10000"/>
          </a:bodyPr>
          <a:lstStyle/>
          <a:p>
            <a:r>
              <a:rPr lang="en-US" altLang="zh-CN" sz="2400" dirty="0"/>
              <a:t>Common to Alt 1-1/1-2/1-3: A feature for a UE to report newly supported NS value(s) for a legacy band to a network is introduced in the following way.</a:t>
            </a:r>
          </a:p>
          <a:p>
            <a:pPr lvl="1"/>
            <a:r>
              <a:rPr lang="en-US" altLang="zh-CN" sz="2000" dirty="0"/>
              <a:t>NS reporting is release-independent if no backward compatibility issue identified</a:t>
            </a:r>
            <a:endParaRPr lang="en-US" altLang="zh-CN" sz="1600" strike="sngStrike" dirty="0"/>
          </a:p>
          <a:p>
            <a:pPr lvl="1"/>
            <a:r>
              <a:rPr lang="en-US" altLang="zh-CN" sz="2000" dirty="0"/>
              <a:t>Reporting newly introduced NS values is optional unless otherwise stated</a:t>
            </a:r>
          </a:p>
          <a:p>
            <a:pPr lvl="1"/>
            <a:r>
              <a:rPr lang="en-US" altLang="zh-CN" sz="2000" dirty="0"/>
              <a:t>UEs shall support</a:t>
            </a:r>
            <a:r>
              <a:rPr lang="en-US" altLang="zh-CN" sz="2100" dirty="0"/>
              <a:t> all </a:t>
            </a:r>
            <a:r>
              <a:rPr lang="en-US" altLang="zh-CN" sz="2000" dirty="0"/>
              <a:t>NS values in a certain band corresponding to the applicable emissions requirements and report new NS values when it is ‘brought into use’ or similar regulatory wording. Specific NS values to be mandatory is further discussed.</a:t>
            </a:r>
            <a:endParaRPr lang="en-US" altLang="zh-CN" sz="2000" strike="sngStrike" dirty="0"/>
          </a:p>
          <a:p>
            <a:pPr lvl="2"/>
            <a:r>
              <a:rPr lang="en-US" altLang="zh-CN" sz="1800" dirty="0"/>
              <a:t>The detailed reasons are captured in the Annex in this WF</a:t>
            </a:r>
          </a:p>
          <a:p>
            <a:pPr lvl="1"/>
            <a:r>
              <a:rPr lang="en-US" altLang="zh-CN" sz="2000" dirty="0"/>
              <a:t>A note is added to NS values for changed emissions limits (example shown: -5dBm/200MHz after 1</a:t>
            </a:r>
            <a:r>
              <a:rPr lang="en-US" altLang="zh-CN" sz="2000" baseline="30000" dirty="0"/>
              <a:t>st</a:t>
            </a:r>
            <a:r>
              <a:rPr lang="en-US" altLang="zh-CN" sz="2000" dirty="0"/>
              <a:t> Sep 2027 ) in a following way.</a:t>
            </a:r>
          </a:p>
          <a:p>
            <a:pPr lvl="2"/>
            <a:r>
              <a:rPr lang="en-US" altLang="zh-CN" sz="1600" dirty="0"/>
              <a:t>This NS value will apply to UEs brought into use after 1</a:t>
            </a:r>
            <a:r>
              <a:rPr lang="en-US" altLang="zh-CN" sz="1600" baseline="30000" dirty="0"/>
              <a:t>st</a:t>
            </a:r>
            <a:r>
              <a:rPr lang="en-US" altLang="zh-CN" sz="1600" dirty="0"/>
              <a:t> Sep 2027 and these UEs need to support the new NS. The new NS and associated limit will not apply to UEs which have been brought into use prior to this date. For those legacy UEs, the previous NS and associated limit will continue to apply after the date.</a:t>
            </a:r>
          </a:p>
          <a:p>
            <a:pPr lvl="2"/>
            <a:r>
              <a:rPr lang="en-US" altLang="zh-CN" sz="1600" dirty="0"/>
              <a:t>The above note can be updated in R4#95-e meeting. Note: some more informative note may be added to share a drawback to implement NS for -5dBm/200MHz before the changeover date.</a:t>
            </a:r>
          </a:p>
          <a:p>
            <a:r>
              <a:rPr lang="en-US" altLang="zh-CN" sz="2800" dirty="0"/>
              <a:t>Alt 1-3: In Alt 1-3, supporting of NS values is optional.</a:t>
            </a:r>
          </a:p>
        </p:txBody>
      </p:sp>
    </p:spTree>
    <p:extLst>
      <p:ext uri="{BB962C8B-B14F-4D97-AF65-F5344CB8AC3E}">
        <p14:creationId xmlns:p14="http://schemas.microsoft.com/office/powerpoint/2010/main" val="3867432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Alt 2: delay introduction of new NS</a:t>
            </a:r>
            <a:endParaRPr lang="zh-CN" altLang="en-US" dirty="0"/>
          </a:p>
        </p:txBody>
      </p:sp>
      <p:sp>
        <p:nvSpPr>
          <p:cNvPr id="3" name="内容占位符 2"/>
          <p:cNvSpPr>
            <a:spLocks noGrp="1"/>
          </p:cNvSpPr>
          <p:nvPr>
            <p:ph idx="1"/>
          </p:nvPr>
        </p:nvSpPr>
        <p:spPr>
          <a:xfrm>
            <a:off x="457200" y="1600200"/>
            <a:ext cx="8229600" cy="4925144"/>
          </a:xfrm>
        </p:spPr>
        <p:txBody>
          <a:bodyPr>
            <a:normAutofit fontScale="77500" lnSpcReduction="20000"/>
          </a:bodyPr>
          <a:lstStyle/>
          <a:p>
            <a:r>
              <a:rPr lang="en-US" altLang="zh-CN" dirty="0"/>
              <a:t>Agree that it is mandatory for a UE designed against </a:t>
            </a:r>
            <a:r>
              <a:rPr lang="en-US" altLang="zh-CN" dirty="0" err="1"/>
              <a:t>Rel</a:t>
            </a:r>
            <a:r>
              <a:rPr lang="en-US" altLang="zh-CN" dirty="0"/>
              <a:t>-X to support all NS values defined in the </a:t>
            </a:r>
            <a:r>
              <a:rPr lang="en-US" altLang="zh-CN" dirty="0" err="1"/>
              <a:t>Rel</a:t>
            </a:r>
            <a:r>
              <a:rPr lang="en-US" altLang="zh-CN" dirty="0"/>
              <a:t>-X version of the specification</a:t>
            </a:r>
          </a:p>
          <a:p>
            <a:r>
              <a:rPr lang="en-US" altLang="zh-CN" dirty="0"/>
              <a:t>Introduce new NS value(s) into the specification at the start of </a:t>
            </a:r>
            <a:r>
              <a:rPr lang="en-US" altLang="zh-CN" dirty="0" err="1"/>
              <a:t>Rel</a:t>
            </a:r>
            <a:r>
              <a:rPr lang="en-US" altLang="zh-CN" dirty="0"/>
              <a:t>-X</a:t>
            </a:r>
          </a:p>
          <a:p>
            <a:pPr lvl="1"/>
            <a:r>
              <a:rPr lang="en-US" altLang="zh-CN" dirty="0"/>
              <a:t>The timing of </a:t>
            </a:r>
            <a:r>
              <a:rPr lang="en-US" altLang="zh-CN" dirty="0" err="1"/>
              <a:t>Rel</a:t>
            </a:r>
            <a:r>
              <a:rPr lang="en-US" altLang="zh-CN" dirty="0"/>
              <a:t>-X, given the regulation transition period is FFS</a:t>
            </a:r>
          </a:p>
          <a:p>
            <a:pPr lvl="1"/>
            <a:r>
              <a:rPr lang="en-US" altLang="zh-CN" dirty="0"/>
              <a:t>To accommodate differences in regional transition periods, different sets of NS values(s) can be introduced at </a:t>
            </a:r>
            <a:r>
              <a:rPr lang="en-US" altLang="zh-CN" dirty="0" err="1"/>
              <a:t>Rel</a:t>
            </a:r>
            <a:r>
              <a:rPr lang="en-US" altLang="zh-CN" dirty="0"/>
              <a:t>-X and </a:t>
            </a:r>
            <a:r>
              <a:rPr lang="en-US" altLang="zh-CN" dirty="0" err="1"/>
              <a:t>Rel</a:t>
            </a:r>
            <a:r>
              <a:rPr lang="en-US" altLang="zh-CN" dirty="0"/>
              <a:t>-Y, respectively</a:t>
            </a:r>
          </a:p>
          <a:p>
            <a:pPr lvl="1"/>
            <a:r>
              <a:rPr lang="en-US" altLang="zh-CN" dirty="0"/>
              <a:t>Perform the necessary A-MPR studies prior to the beginning of </a:t>
            </a:r>
            <a:r>
              <a:rPr lang="en-US" altLang="zh-CN" dirty="0" err="1"/>
              <a:t>Rel</a:t>
            </a:r>
            <a:r>
              <a:rPr lang="en-US" altLang="zh-CN" dirty="0"/>
              <a:t>-X to ensure new NS value(s) can be specified at the start of </a:t>
            </a:r>
            <a:r>
              <a:rPr lang="en-US" altLang="zh-CN" dirty="0" err="1"/>
              <a:t>Rel</a:t>
            </a:r>
            <a:r>
              <a:rPr lang="en-US" altLang="zh-CN" dirty="0"/>
              <a:t>-X</a:t>
            </a:r>
          </a:p>
          <a:p>
            <a:r>
              <a:rPr lang="en-US" altLang="zh-CN" dirty="0"/>
              <a:t>Investigate whether the knowledge of the UE’s release is sufficient to mitigate the EN-DC initial access, EN-DC HO, and SA HO issues identified in the background</a:t>
            </a:r>
          </a:p>
        </p:txBody>
      </p:sp>
    </p:spTree>
    <p:extLst>
      <p:ext uri="{BB962C8B-B14F-4D97-AF65-F5344CB8AC3E}">
        <p14:creationId xmlns:p14="http://schemas.microsoft.com/office/powerpoint/2010/main" val="3647727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dirty="0"/>
              <a:t>NS mapping and associated A-MPR</a:t>
            </a:r>
            <a:endParaRPr lang="zh-CN" altLang="en-US" sz="3200" dirty="0"/>
          </a:p>
        </p:txBody>
      </p:sp>
      <p:sp>
        <p:nvSpPr>
          <p:cNvPr id="3" name="内容占位符 2"/>
          <p:cNvSpPr>
            <a:spLocks noGrp="1"/>
          </p:cNvSpPr>
          <p:nvPr>
            <p:ph idx="1"/>
          </p:nvPr>
        </p:nvSpPr>
        <p:spPr>
          <a:xfrm>
            <a:off x="72008" y="1340768"/>
            <a:ext cx="9036496" cy="5688632"/>
          </a:xfrm>
        </p:spPr>
        <p:txBody>
          <a:bodyPr>
            <a:normAutofit/>
          </a:bodyPr>
          <a:lstStyle/>
          <a:p>
            <a:r>
              <a:rPr lang="en-US" altLang="zh-CN" sz="2800" dirty="0"/>
              <a:t>NS mapping: Two options are captured in the slides 8 &amp; 9. </a:t>
            </a:r>
          </a:p>
          <a:p>
            <a:pPr lvl="1"/>
            <a:r>
              <a:rPr lang="en-US" altLang="zh-CN" sz="2400" dirty="0"/>
              <a:t>Adopt one of the two based on necessity of -8dBm/200MHz.</a:t>
            </a:r>
          </a:p>
          <a:p>
            <a:pPr lvl="2"/>
            <a:r>
              <a:rPr lang="en-US" altLang="zh-CN" sz="1600" dirty="0"/>
              <a:t>At least Ericsson should provide a specific reference(s) on necessity of -8dBm/200MHz. </a:t>
            </a:r>
          </a:p>
          <a:p>
            <a:pPr lvl="2"/>
            <a:r>
              <a:rPr lang="en-US" altLang="zh-CN" sz="1600" dirty="0"/>
              <a:t>Author memo: it would be great if Ericsson could provide the reference(s) during the R4#94bis-e. Better to chose one of the two during R4#94bis.</a:t>
            </a:r>
            <a:endParaRPr lang="zh-CN" altLang="en-US" sz="1600" dirty="0"/>
          </a:p>
          <a:p>
            <a:pPr lvl="1"/>
            <a:r>
              <a:rPr lang="en-US" altLang="zh-CN" sz="2400" dirty="0"/>
              <a:t>+1dBm/200MHz for n257 &amp; 7dBm/1GHz for n259 are introduced into NS_200, respectively, at least if no A-MPR is needed.</a:t>
            </a:r>
          </a:p>
          <a:p>
            <a:pPr lvl="1"/>
            <a:r>
              <a:rPr lang="en-US" altLang="zh-CN" sz="2400" dirty="0"/>
              <a:t>The same mapping for single CC is applied to that for CA.</a:t>
            </a:r>
          </a:p>
          <a:p>
            <a:r>
              <a:rPr lang="en-US" altLang="zh-CN" sz="2800" dirty="0"/>
              <a:t>A-MPR</a:t>
            </a:r>
          </a:p>
          <a:p>
            <a:pPr lvl="1"/>
            <a:r>
              <a:rPr lang="en-US" altLang="zh-CN" sz="2400" dirty="0"/>
              <a:t>A-MPR values for NS values captured in slide 8 &amp; 9 are concluded in RAN4#95-e based on technical analysis.</a:t>
            </a:r>
            <a:endParaRPr lang="en-US" altLang="zh-CN" sz="2000" strike="dblStrike" dirty="0"/>
          </a:p>
        </p:txBody>
      </p:sp>
    </p:spTree>
    <p:extLst>
      <p:ext uri="{BB962C8B-B14F-4D97-AF65-F5344CB8AC3E}">
        <p14:creationId xmlns:p14="http://schemas.microsoft.com/office/powerpoint/2010/main" val="340890442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E81CAF-0B00-4DEB-B1C7-4F7A60EC6613}">
  <ds:schemaRefs>
    <ds:schemaRef ds:uri="http://schemas.microsoft.com/sharepoint/v3/contenttype/forms"/>
  </ds:schemaRefs>
</ds:datastoreItem>
</file>

<file path=customXml/itemProps2.xml><?xml version="1.0" encoding="utf-8"?>
<ds:datastoreItem xmlns:ds="http://schemas.openxmlformats.org/officeDocument/2006/customXml" ds:itemID="{05EA250E-5D57-4B48-9D23-C922E528A9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7D9885-A386-4402-A50F-0AF2F1ED87F0}">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c4fa469f-ce49-4478-b78d-20ea4b41f7ac"/>
    <ds:schemaRef ds:uri="39f302ae-3cba-490f-b808-bc39829e1ac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5497</TotalTime>
  <Words>1754</Words>
  <Application>Microsoft Office PowerPoint</Application>
  <PresentationFormat>画面に合わせる (4:3)</PresentationFormat>
  <Paragraphs>191</Paragraphs>
  <Slides>12</Slides>
  <Notes>12</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12</vt:i4>
      </vt:variant>
    </vt:vector>
  </HeadingPairs>
  <TitlesOfParts>
    <vt:vector size="16" baseType="lpstr">
      <vt:lpstr>Arial</vt:lpstr>
      <vt:lpstr>Calibri</vt:lpstr>
      <vt:lpstr>Times New Roman</vt:lpstr>
      <vt:lpstr>Office 主题​​</vt:lpstr>
      <vt:lpstr> WF on WRC-19 outcome and impact on RAN4 specifications</vt:lpstr>
      <vt:lpstr>Background(1/4)</vt:lpstr>
      <vt:lpstr>Background(2/4)</vt:lpstr>
      <vt:lpstr>Background(3/4)</vt:lpstr>
      <vt:lpstr>Background(4/4)</vt:lpstr>
      <vt:lpstr>WF</vt:lpstr>
      <vt:lpstr>Alt 1-1/1-2/1-3: A NS reporting feature</vt:lpstr>
      <vt:lpstr>Alt 2: delay introduction of new NS</vt:lpstr>
      <vt:lpstr>NS mapping and associated A-MPR</vt:lpstr>
      <vt:lpstr>Option 1: -8dBm/200MHz stays</vt:lpstr>
      <vt:lpstr>Option 2: -8dBm/200MHz isn’t necessary</vt:lpstr>
      <vt:lpstr>Annex: Mandatory reason for NS values for -5dBm/200MHz from the changeover date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switching and interruption time for MIMO layer adaption for power saving</dc:title>
  <dc:creator>CATT</dc:creator>
  <cp:lastModifiedBy> </cp:lastModifiedBy>
  <cp:revision>460</cp:revision>
  <dcterms:created xsi:type="dcterms:W3CDTF">2019-05-14T22:47:31Z</dcterms:created>
  <dcterms:modified xsi:type="dcterms:W3CDTF">2020-04-30T18:17:03Z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(2)VvgSx70hdhxpEfhLEBMrlfWGLkdcKBMzb/qKuS9fIb4L6ez1bepkTcDS0mghrj5UrClJjXjx
iCSaW1vI+Un1g/Rpj4zdQAED6AKX3ELJy1j6YQ77eM8SPI400QA9sjmLUgfHCZsYxIkSvG/1
oJsitggpsAW54SmOL6Kjr30/ZTMGbeRdBx9zpc5toIwol+c6adpvXygQc+wnxTR7nnmxN+SX
IbLHxqOZCXw7T0qA/L</vt:lpwstr>
  </property>
  <property fmtid="{D5CDD505-2E9C-101B-9397-08002B2CF9AE}" pid="3" name="_2015_ms_pID_7253431">
    <vt:lpwstr>+IvlcIrOZXw0OGYDwZF0wA+MlETxRMHeHbdOMlUxRzFl32BNDstx2U
4Ae8fwAF43jZf+vbEWm4RhHvYympebi55x3LS532N+ojtQxw5l/gfDiYmb8jlTINb8OWgSMc
JWFA4qp16CCjYyE8ZnZnLnoTHcHj4Vfolb/2XfUO9pqarZSCnogKDsaxWwe4hAIH9rmW/IiQ
llhQ2L92I3QewRPv</vt:lpwstr>
  </property>
  <property fmtid="{D5CDD505-2E9C-101B-9397-08002B2CF9AE}" pid="4" name="ContentTypeId">
    <vt:lpwstr>0x010100121FAAE6814C364684C4BC789BD59661</vt:lpwstr>
  </property>
</Properties>
</file>