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60" r:id="rId7"/>
    <p:sldId id="267" r:id="rId8"/>
    <p:sldId id="266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30" autoAdjust="0"/>
    <p:restoredTop sz="94660"/>
  </p:normalViewPr>
  <p:slideViewPr>
    <p:cSldViewPr snapToGrid="0">
      <p:cViewPr varScale="1">
        <p:scale>
          <a:sx n="69" d="100"/>
          <a:sy n="69" d="100"/>
        </p:scale>
        <p:origin x="43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70AD2-448B-409C-8FD6-9BCA2A110BC1}" type="datetimeFigureOut">
              <a:rPr lang="zh-CN" altLang="en-US" smtClean="0"/>
              <a:t>2020/5/1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2E984-D6D6-4CA7-AAF1-F5A198D51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5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23583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2020-05-01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Bis/Docs/R4-2004887.zip" TargetMode="External"/><Relationship Id="rId3" Type="http://schemas.openxmlformats.org/officeDocument/2006/relationships/hyperlink" Target="http://www.3gpp.org/ftp/tsg_ran/WG4_Radio/TSGR4_94_eBis/Docs/R4-2003232.zip" TargetMode="External"/><Relationship Id="rId7" Type="http://schemas.openxmlformats.org/officeDocument/2006/relationships/hyperlink" Target="http://www.3gpp.org/ftp/tsg_ran/WG4_Radio/TSGR4_94_eBis/Docs/R4-2004756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Bis/Docs/R4-2003876.zip" TargetMode="External"/><Relationship Id="rId5" Type="http://schemas.openxmlformats.org/officeDocument/2006/relationships/hyperlink" Target="http://www.3gpp.org/ftp/tsg_ran/WG4_Radio/TSGR4_94_eBis/Docs/R4-2003409.zip" TargetMode="External"/><Relationship Id="rId4" Type="http://schemas.openxmlformats.org/officeDocument/2006/relationships/hyperlink" Target="http://www.3gpp.org/ftp/tsg_ran/WG4_Radio/TSGR4_94_eBis/Docs/R4-2003335.zip" TargetMode="External"/><Relationship Id="rId9" Type="http://schemas.openxmlformats.org/officeDocument/2006/relationships/hyperlink" Target="http://www.3gpp.org/ftp/tsg_ran/WG4_Radio/TSGR4_94_eBis/Docs/R4-200499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678" y="1122363"/>
            <a:ext cx="11616654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BC based on CSI-RS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Samsung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4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 WG4 Meeting #94-e</a:t>
            </a:r>
            <a:r>
              <a:rPr lang="en-US" altLang="zh-CN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Bis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		 		R4-200</a:t>
            </a:r>
            <a:r>
              <a:rPr lang="en-US" altLang="zh-CN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5737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Electronic Meeting, Apr. 20th – 30th 2020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6211"/>
            <a:ext cx="10515600" cy="3098130"/>
          </a:xfrm>
        </p:spPr>
        <p:txBody>
          <a:bodyPr>
            <a:normAutofit/>
          </a:bodyPr>
          <a:lstStyle/>
          <a:p>
            <a:r>
              <a:rPr lang="en-US" dirty="0"/>
              <a:t>The remaining issues of Rel-16 BC based on CSI-RS were discussed [1]~[14]:</a:t>
            </a:r>
          </a:p>
          <a:p>
            <a:pPr lvl="1"/>
            <a:r>
              <a:rPr lang="en-US" dirty="0"/>
              <a:t>The method to achieve “CSI-RS only” condition</a:t>
            </a:r>
          </a:p>
          <a:p>
            <a:pPr lvl="1"/>
            <a:r>
              <a:rPr lang="en-US" dirty="0"/>
              <a:t>Side conditions</a:t>
            </a:r>
          </a:p>
          <a:p>
            <a:r>
              <a:rPr lang="en-US" dirty="0"/>
              <a:t>Capability aspects related to BC based on CSI-RS were also discussed [15]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166C0FBD-F737-634A-B945-21ED786C9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240972"/>
            <a:ext cx="10954968" cy="5382852"/>
          </a:xfrm>
        </p:spPr>
        <p:txBody>
          <a:bodyPr>
            <a:normAutofit/>
          </a:bodyPr>
          <a:lstStyle/>
          <a:p>
            <a:r>
              <a:rPr lang="en-US" altLang="zh-CN" dirty="0"/>
              <a:t>SSB shall be present and configured as part of side conditions for Rel-16 CSI-RS based BC</a:t>
            </a:r>
          </a:p>
          <a:p>
            <a:r>
              <a:rPr lang="en-US" altLang="zh-CN" dirty="0"/>
              <a:t>“CSI-RS only” condition shall be guaranteed to prevent UE making use of SSB for P3 beam refinement</a:t>
            </a:r>
          </a:p>
          <a:p>
            <a:r>
              <a:rPr lang="en-US" altLang="zh-CN" dirty="0"/>
              <a:t>The method to achieve “CSI-RS only” condition:</a:t>
            </a:r>
          </a:p>
          <a:p>
            <a:pPr lvl="1"/>
            <a:r>
              <a:rPr lang="en-US" dirty="0"/>
              <a:t>Alt 1: SSB and CSI-RS are present, but SSB’s PSD is backed-off by X dB from CSI-RS</a:t>
            </a:r>
          </a:p>
          <a:p>
            <a:pPr lvl="2"/>
            <a:r>
              <a:rPr lang="en-US" dirty="0"/>
              <a:t>Continue discussing how to determine X</a:t>
            </a:r>
          </a:p>
          <a:p>
            <a:pPr lvl="1"/>
            <a:r>
              <a:rPr lang="en-US" dirty="0"/>
              <a:t>Alt 2: Decrease SSB power until UE SSB based SS-SINR measurement reporting is ≤ [-3] dB</a:t>
            </a:r>
          </a:p>
          <a:p>
            <a:pPr lvl="1" algn="just"/>
            <a:r>
              <a:rPr lang="en-US" dirty="0"/>
              <a:t>Alt 3: Decide on PSD difference for CSI-RS and SSB according to a calibration procedure [5]</a:t>
            </a:r>
          </a:p>
          <a:p>
            <a:pPr lvl="1" algn="just"/>
            <a:r>
              <a:rPr lang="en-US" dirty="0"/>
              <a:t>Other alternatives can be discussed including the one where P1 CSI-RS QCL info is set to “none”</a:t>
            </a:r>
          </a:p>
          <a:p>
            <a:pPr lvl="1" algn="just"/>
            <a:endParaRPr lang="en-US" dirty="0"/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/>
              <a:t>Way Forward (1): ”CSI-RS only” condition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4AD22A-3DD6-485C-B755-4B6B5BD3476F}"/>
              </a:ext>
            </a:extLst>
          </p:cNvPr>
          <p:cNvSpPr txBox="1"/>
          <p:nvPr/>
        </p:nvSpPr>
        <p:spPr>
          <a:xfrm>
            <a:off x="495300" y="6359267"/>
            <a:ext cx="1020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it is agreed that in the final RAN4 specification, the term “CSI-RS only” will not be used </a:t>
            </a:r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240972"/>
            <a:ext cx="11626390" cy="538285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side conditions in the following table shall be used for BC based on CSI-RS for alt. 1-3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altLang="zh-CN" dirty="0"/>
              <a:t>SNR side condition</a:t>
            </a:r>
          </a:p>
          <a:p>
            <a:pPr lvl="1"/>
            <a:r>
              <a:rPr lang="en-US" altLang="zh-CN" dirty="0"/>
              <a:t>CSI-RS min SNR level: 6dB</a:t>
            </a:r>
          </a:p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/>
              <a:t>Way Forward (2):  Side conditions</a:t>
            </a: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xmlns="" id="{21E6ABB4-68EE-AE47-98CF-496C5CFE6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96952"/>
              </p:ext>
            </p:extLst>
          </p:nvPr>
        </p:nvGraphicFramePr>
        <p:xfrm>
          <a:off x="2380896" y="2242042"/>
          <a:ext cx="7953550" cy="2837776"/>
        </p:xfrm>
        <a:graphic>
          <a:graphicData uri="http://schemas.openxmlformats.org/drawingml/2006/table">
            <a:tbl>
              <a:tblPr/>
              <a:tblGrid>
                <a:gridCol w="3018365">
                  <a:extLst>
                    <a:ext uri="{9D8B030D-6E8A-4147-A177-3AD203B41FA5}">
                      <a16:colId xmlns:a16="http://schemas.microsoft.com/office/drawing/2014/main" xmlns="" val="4092519038"/>
                    </a:ext>
                  </a:extLst>
                </a:gridCol>
                <a:gridCol w="4935185">
                  <a:extLst>
                    <a:ext uri="{9D8B030D-6E8A-4147-A177-3AD203B41FA5}">
                      <a16:colId xmlns:a16="http://schemas.microsoft.com/office/drawing/2014/main" xmlns="" val="2909597608"/>
                    </a:ext>
                  </a:extLst>
                </a:gridCol>
              </a:tblGrid>
              <a:tr h="2037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5721472"/>
                  </a:ext>
                </a:extLst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configuration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Slot80(120kHz)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SSB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P2 CSI-RS configuration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60307693"/>
                  </a:ext>
                </a:extLst>
              </a:tr>
              <a:tr h="363159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58763639"/>
                  </a:ext>
                </a:extLst>
              </a:tr>
              <a:tr h="22646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repetitions per resource set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maxNumberRxBeam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UE capability IE of </a:t>
                      </a: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MIMO-</a:t>
                      </a:r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ParametersPerBand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4985697"/>
                  </a:ext>
                </a:extLst>
              </a:tr>
              <a:tr h="203719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5739"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once P1 CSI-RS is finished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52195180"/>
                  </a:ext>
                </a:extLst>
              </a:tr>
              <a:tr h="215739"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P1 CSI-RS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954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Reuse Rel-15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7013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83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Table 1">
            <a:extLst>
              <a:ext uri="{FF2B5EF4-FFF2-40B4-BE49-F238E27FC236}">
                <a16:creationId xmlns:a16="http://schemas.microsoft.com/office/drawing/2014/main" xmlns="" id="{DF45F215-A3AF-134B-8F1E-717D1A9F7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741348"/>
              </p:ext>
            </p:extLst>
          </p:nvPr>
        </p:nvGraphicFramePr>
        <p:xfrm>
          <a:off x="851186" y="1351579"/>
          <a:ext cx="10502614" cy="3492512"/>
        </p:xfrm>
        <a:graphic>
          <a:graphicData uri="http://schemas.openxmlformats.org/drawingml/2006/table">
            <a:tbl>
              <a:tblPr/>
              <a:tblGrid>
                <a:gridCol w="424758">
                  <a:extLst>
                    <a:ext uri="{9D8B030D-6E8A-4147-A177-3AD203B41FA5}">
                      <a16:colId xmlns:a16="http://schemas.microsoft.com/office/drawing/2014/main" xmlns="" val="221803950"/>
                    </a:ext>
                  </a:extLst>
                </a:gridCol>
                <a:gridCol w="1157591">
                  <a:extLst>
                    <a:ext uri="{9D8B030D-6E8A-4147-A177-3AD203B41FA5}">
                      <a16:colId xmlns:a16="http://schemas.microsoft.com/office/drawing/2014/main" xmlns="" val="1385651810"/>
                    </a:ext>
                  </a:extLst>
                </a:gridCol>
                <a:gridCol w="1935804">
                  <a:extLst>
                    <a:ext uri="{9D8B030D-6E8A-4147-A177-3AD203B41FA5}">
                      <a16:colId xmlns:a16="http://schemas.microsoft.com/office/drawing/2014/main" xmlns="" val="560944884"/>
                    </a:ext>
                  </a:extLst>
                </a:gridCol>
                <a:gridCol w="6984461">
                  <a:extLst>
                    <a:ext uri="{9D8B030D-6E8A-4147-A177-3AD203B41FA5}">
                      <a16:colId xmlns:a16="http://schemas.microsoft.com/office/drawing/2014/main" xmlns="" val="2667214491"/>
                    </a:ext>
                  </a:extLst>
                </a:gridCol>
              </a:tblGrid>
              <a:tr h="4077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797029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3"/>
                        </a:rPr>
                        <a:t>R4-2003232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LG Electronics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Enhanced beam correspondence capability in rel-16 at FR2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0445687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4"/>
                        </a:rPr>
                        <a:t>R4-2003335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Nokia, Nokia Shanghai Bell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 Beam Correspondence enhancements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722201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5"/>
                        </a:rPr>
                        <a:t>R4-2003409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Apple Inc.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SSB based beam correspondence requirements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962084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6"/>
                        </a:rPr>
                        <a:t>R4-2003876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Ericsson, Sony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SSB/CSI-RS only and initial-access BC tests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1261712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7"/>
                        </a:rPr>
                        <a:t>R4-2004756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Huawei, </a:t>
                      </a:r>
                      <a:r>
                        <a:rPr lang="en-GB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HiSilicon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beam correspondence requirement for Rel-16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080895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8"/>
                        </a:rPr>
                        <a:t>R4-2004887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Qualcomm Incorporated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Beam management CSI-RS design for BC requirement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5721255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R4-2004992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Samsung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Discussion on beam correspondence enhancement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8802810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3"/>
                        </a:rPr>
                        <a:t>R4-2003232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LG Electronics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Enhanced beam correspondence capability in rel-16 at FR2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072635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4"/>
                        </a:rPr>
                        <a:t>R4-2003335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Nokia, Nokia Shanghai Bell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 Beam Correspondence enhancements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3161326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5"/>
                        </a:rPr>
                        <a:t>R4-2003409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Apple Inc.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SSB based beam correspondence requirements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3933581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6"/>
                        </a:rPr>
                        <a:t>R4-2003876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Ericsson, Sony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SSB/CSI-RS only and initial-access BC tests</a:t>
                      </a: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559918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7"/>
                        </a:rPr>
                        <a:t>R4-2004756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Huawei, HiSilicon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beam correspondence requirement for Rel-16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3656214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8"/>
                        </a:rPr>
                        <a:t>R4-2004887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Qualcomm Incorporated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Beam management CSI-RS design for BC requirement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1207705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R4-2004992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Samsung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Discussion on beam correspondence enhancement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6372676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[15]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R4-2005104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Moderator (Apple Inc.)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Email discussion summary for [94e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Bis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][18] NR_RF_FR2_req_enh_Part_2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326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purl.org/dc/dcmitype/"/>
    <ds:schemaRef ds:uri="http://www.w3.org/XML/1998/namespace"/>
    <ds:schemaRef ds:uri="http://schemas.microsoft.com/office/infopath/2007/PartnerControls"/>
    <ds:schemaRef ds:uri="60883a3d-d9ca-4df6-acbe-7b30e0af9c96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A91849C-68DD-4C2A-8E1C-AAB7ABE3F3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5021</TotalTime>
  <Words>519</Words>
  <Application>Microsoft Office PowerPoint</Application>
  <PresentationFormat>宽屏</PresentationFormat>
  <Paragraphs>120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맑은 고딕</vt:lpstr>
      <vt:lpstr>ＭＳ Ｐゴシック</vt:lpstr>
      <vt:lpstr>Yu Mincho</vt:lpstr>
      <vt:lpstr>等线</vt:lpstr>
      <vt:lpstr>等线 Light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BC based on CSI-RS</vt:lpstr>
      <vt:lpstr>Background</vt:lpstr>
      <vt:lpstr>Way Forward (1): ”CSI-RS only” condition</vt:lpstr>
      <vt:lpstr>Way Forward (2):  Side conditions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bozhi.li</cp:lastModifiedBy>
  <cp:revision>298</cp:revision>
  <dcterms:created xsi:type="dcterms:W3CDTF">2018-11-12T22:28:56Z</dcterms:created>
  <dcterms:modified xsi:type="dcterms:W3CDTF">2020-04-30T16:57:39Z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  <property fmtid="{D5CDD505-2E9C-101B-9397-08002B2CF9AE}" pid="3" name="TitusGUID">
    <vt:lpwstr>e9cf23f3-4995-421f-9db7-c1bfd982c217</vt:lpwstr>
  </property>
  <property fmtid="{D5CDD505-2E9C-101B-9397-08002B2CF9AE}" pid="4" name="CTP_TimeStamp">
    <vt:lpwstr>2019-08-30 08:02:26Z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0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1" name="NSCPROP_SA">
    <vt:lpwstr>C:\Users\samsung\AppData\Local\Temp\Temp1_R4-1916019.zip\R4-1916019 WF on BC r4.pptx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1577106026</vt:lpwstr>
  </property>
</Properties>
</file>