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81" r:id="rId3"/>
    <p:sldId id="282" r:id="rId4"/>
    <p:sldId id="28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2020/4/30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1122363"/>
            <a:ext cx="10320528" cy="2387600"/>
          </a:xfrm>
        </p:spPr>
        <p:txBody>
          <a:bodyPr>
            <a:normAutofit/>
          </a:bodyPr>
          <a:lstStyle/>
          <a:p>
            <a:r>
              <a:rPr lang="en-US" dirty="0"/>
              <a:t>WF on BC based on SSB</a:t>
            </a: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a:t>Huawei, HiSilicon, [ ]…</a:t>
            </a:r>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smtClean="0"/>
              <a:t>R4-2005671</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#94bis-e</a:t>
            </a:r>
          </a:p>
          <a:p>
            <a:r>
              <a:rPr lang="en-US" b="1" dirty="0"/>
              <a:t>April 20</a:t>
            </a:r>
            <a:r>
              <a:rPr lang="en-US" b="1" baseline="30000" dirty="0"/>
              <a:t>th</a:t>
            </a:r>
            <a:r>
              <a:rPr lang="en-US" b="1" dirty="0"/>
              <a:t> – 30</a:t>
            </a:r>
            <a:r>
              <a:rPr lang="en-US" b="1" baseline="30000" dirty="0"/>
              <a:t>th</a:t>
            </a:r>
            <a:r>
              <a:rPr lang="en-US" b="1" dirty="0"/>
              <a:t>, 2020</a:t>
            </a:r>
          </a:p>
          <a:p>
            <a:r>
              <a:rPr lang="en-US" b="1" dirty="0"/>
              <a:t>Electronic meeting</a:t>
            </a:r>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43620"/>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WF1: Beam correspondence requirement based on SSB-only</a:t>
            </a:r>
            <a:endParaRPr lang="zh-CN" altLang="en-US" sz="3600" b="1" dirty="0">
              <a:latin typeface="+mn-lt"/>
            </a:endParaRPr>
          </a:p>
        </p:txBody>
      </p:sp>
      <p:sp>
        <p:nvSpPr>
          <p:cNvPr id="5" name="文本框 4"/>
          <p:cNvSpPr txBox="1"/>
          <p:nvPr/>
        </p:nvSpPr>
        <p:spPr>
          <a:xfrm>
            <a:off x="239620" y="861468"/>
            <a:ext cx="11780108" cy="5606663"/>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b="1" dirty="0">
                <a:solidFill>
                  <a:srgbClr val="7030A0"/>
                </a:solidFill>
              </a:rPr>
              <a:t>Whether BC based on SSB-only requirement is feasible:</a:t>
            </a:r>
          </a:p>
          <a:p>
            <a:pPr marL="742950" lvl="1" indent="-285750">
              <a:lnSpc>
                <a:spcPct val="125000"/>
              </a:lnSpc>
              <a:buFont typeface="Arial" panose="020B0604020202020204" pitchFamily="34" charset="0"/>
              <a:buChar char="•"/>
            </a:pPr>
            <a:r>
              <a:rPr lang="en-US" altLang="zh-CN" dirty="0">
                <a:solidFill>
                  <a:srgbClr val="7030A0"/>
                </a:solidFill>
              </a:rPr>
              <a:t>Yes, but need an applicability rule to </a:t>
            </a:r>
            <a:r>
              <a:rPr lang="en-GB" altLang="zh-CN" strike="sngStrike" dirty="0">
                <a:solidFill>
                  <a:srgbClr val="7030A0"/>
                </a:solidFill>
                <a:highlight>
                  <a:srgbClr val="FFFF00"/>
                </a:highlight>
              </a:rPr>
              <a:t>avoid</a:t>
            </a:r>
            <a:r>
              <a:rPr lang="en-GB" altLang="zh-CN" dirty="0">
                <a:solidFill>
                  <a:srgbClr val="7030A0"/>
                </a:solidFill>
                <a:highlight>
                  <a:srgbClr val="FFFF00"/>
                </a:highlight>
              </a:rPr>
              <a:t> minimize increase in test cases and test time compared with Rel-15</a:t>
            </a:r>
            <a:endParaRPr lang="en-US" altLang="zh-CN" dirty="0">
              <a:solidFill>
                <a:srgbClr val="7030A0"/>
              </a:solidFill>
              <a:highlight>
                <a:srgbClr val="FFFF00"/>
              </a:highlight>
            </a:endParaRPr>
          </a:p>
          <a:p>
            <a:pPr marL="342900" indent="-342900">
              <a:lnSpc>
                <a:spcPct val="125000"/>
              </a:lnSpc>
              <a:buFont typeface="Wingdings" panose="05000000000000000000" pitchFamily="2" charset="2"/>
              <a:buChar char="l"/>
            </a:pPr>
            <a:r>
              <a:rPr lang="en-US" altLang="zh-CN" b="1" dirty="0">
                <a:solidFill>
                  <a:srgbClr val="7030A0"/>
                </a:solidFill>
              </a:rPr>
              <a:t>how to define the applicability rule for peak direction:</a:t>
            </a:r>
          </a:p>
          <a:p>
            <a:pPr marL="800100" lvl="1" indent="-342900">
              <a:lnSpc>
                <a:spcPct val="125000"/>
              </a:lnSpc>
              <a:buFont typeface="Arial" panose="020B0604020202020204" pitchFamily="34" charset="0"/>
              <a:buChar char="•"/>
            </a:pPr>
            <a:r>
              <a:rPr lang="en-US" altLang="zh-CN" dirty="0">
                <a:solidFill>
                  <a:srgbClr val="7030A0"/>
                </a:solidFill>
                <a:highlight>
                  <a:srgbClr val="FFFF00"/>
                </a:highlight>
              </a:rPr>
              <a:t>A single beam peak direction shall be chosen for other UL tests based on Rel-15 vs Rel-16 test-skipping rule:</a:t>
            </a:r>
          </a:p>
          <a:p>
            <a:pPr marL="1257300" lvl="2" indent="-342900">
              <a:lnSpc>
                <a:spcPct val="125000"/>
              </a:lnSpc>
              <a:buFont typeface="Arial" panose="020B0604020202020204" pitchFamily="34" charset="0"/>
              <a:buChar char="•"/>
            </a:pPr>
            <a:r>
              <a:rPr lang="en-US" strike="sngStrike" dirty="0">
                <a:solidFill>
                  <a:srgbClr val="7030A0"/>
                </a:solidFill>
              </a:rPr>
              <a:t> If a UE declares support for one of the Rel-16 RS, it skips Rel-15 tests and does all UL tests requiring MOP condition, based on the Rel-16 RS it declares support for. if the UE supports both types of RS, just it does one UL representative test (e.g. min peak EIRP testing) using the second RS. If a UE declares support for both types of RS, it should be able to meet all requirements with either set of RS. So the choice of ‘first’ or primary set of RS should be left to RAN5 </a:t>
            </a:r>
            <a:r>
              <a:rPr lang="en-US" strike="sngStrike" dirty="0" smtClean="0">
                <a:solidFill>
                  <a:srgbClr val="7030A0"/>
                </a:solidFill>
              </a:rPr>
              <a:t>discretion </a:t>
            </a:r>
            <a:r>
              <a:rPr lang="en-US" dirty="0" smtClean="0">
                <a:solidFill>
                  <a:srgbClr val="7030A0"/>
                </a:solidFill>
              </a:rPr>
              <a:t>FFS on the detail procedure</a:t>
            </a:r>
            <a:endParaRPr lang="en-US" altLang="zh-CN" dirty="0">
              <a:solidFill>
                <a:srgbClr val="7030A0"/>
              </a:solidFill>
              <a:highlight>
                <a:srgbClr val="FFFF00"/>
              </a:highlight>
            </a:endParaRPr>
          </a:p>
          <a:p>
            <a:pPr marL="342900" indent="-342900">
              <a:lnSpc>
                <a:spcPct val="125000"/>
              </a:lnSpc>
              <a:buFont typeface="Wingdings" panose="05000000000000000000" pitchFamily="2" charset="2"/>
              <a:buChar char="l"/>
            </a:pPr>
            <a:r>
              <a:rPr lang="en-US" altLang="zh-CN" b="1" dirty="0">
                <a:solidFill>
                  <a:srgbClr val="7030A0"/>
                </a:solidFill>
              </a:rPr>
              <a:t>how much performance relaxation, ∆p, relative to the condition which assumes both SSB and CSI-RS are present</a:t>
            </a:r>
          </a:p>
          <a:p>
            <a:pPr marL="800100" lvl="1" indent="-342900">
              <a:lnSpc>
                <a:spcPct val="125000"/>
              </a:lnSpc>
              <a:buFont typeface="Arial" panose="020B0604020202020204" pitchFamily="34" charset="0"/>
              <a:buChar char="•"/>
            </a:pPr>
            <a:r>
              <a:rPr lang="en-US" altLang="zh-CN" dirty="0">
                <a:solidFill>
                  <a:srgbClr val="7030A0"/>
                </a:solidFill>
              </a:rPr>
              <a:t>Option 1: Is feasible with ∆p = 0 dB</a:t>
            </a:r>
          </a:p>
          <a:p>
            <a:pPr marL="800100" lvl="1" indent="-342900">
              <a:lnSpc>
                <a:spcPct val="125000"/>
              </a:lnSpc>
              <a:buFont typeface="Arial" panose="020B0604020202020204" pitchFamily="34" charset="0"/>
              <a:buChar char="•"/>
            </a:pPr>
            <a:r>
              <a:rPr lang="en-US" altLang="zh-CN" dirty="0">
                <a:solidFill>
                  <a:srgbClr val="7030A0"/>
                </a:solidFill>
              </a:rPr>
              <a:t>Option 2: Is feasible with 0 &lt; ∆p ≤ 3 dB</a:t>
            </a:r>
          </a:p>
          <a:p>
            <a:pPr marL="342900" indent="-342900">
              <a:lnSpc>
                <a:spcPct val="125000"/>
              </a:lnSpc>
              <a:buFont typeface="Wingdings" panose="05000000000000000000" pitchFamily="2" charset="2"/>
              <a:buChar char="l"/>
            </a:pPr>
            <a:r>
              <a:rPr lang="en-US" altLang="zh-CN" b="1" dirty="0">
                <a:solidFill>
                  <a:srgbClr val="7030A0"/>
                </a:solidFill>
              </a:rPr>
              <a:t>Side condition for BC based on SSB-only</a:t>
            </a:r>
          </a:p>
          <a:p>
            <a:pPr marL="800100" lvl="1" indent="-342900">
              <a:lnSpc>
                <a:spcPct val="125000"/>
              </a:lnSpc>
              <a:buFont typeface="Arial" panose="020B0604020202020204" pitchFamily="34" charset="0"/>
              <a:buChar char="•"/>
            </a:pPr>
            <a:r>
              <a:rPr lang="en-US" altLang="zh-CN" dirty="0">
                <a:solidFill>
                  <a:srgbClr val="7030A0"/>
                </a:solidFill>
              </a:rPr>
              <a:t>SSB min SNR level=6dB</a:t>
            </a:r>
          </a:p>
          <a:p>
            <a:pPr marL="342900" indent="-342900">
              <a:lnSpc>
                <a:spcPct val="125000"/>
              </a:lnSpc>
              <a:buFont typeface="Wingdings" panose="05000000000000000000" pitchFamily="2" charset="2"/>
              <a:buChar char="l"/>
            </a:pPr>
            <a:r>
              <a:rPr lang="en-US" altLang="zh-CN" b="1" dirty="0">
                <a:solidFill>
                  <a:srgbClr val="7030A0"/>
                </a:solidFill>
              </a:rPr>
              <a:t>Side condition for Tracking CSI-RS(use for DMRS of PDCCH)</a:t>
            </a:r>
          </a:p>
          <a:p>
            <a:pPr marL="800100" lvl="1" indent="-342900">
              <a:lnSpc>
                <a:spcPct val="125000"/>
              </a:lnSpc>
              <a:buFont typeface="Arial" panose="020B0604020202020204" pitchFamily="34" charset="0"/>
              <a:buChar char="•"/>
            </a:pPr>
            <a:r>
              <a:rPr lang="en-US" altLang="zh-CN" dirty="0">
                <a:solidFill>
                  <a:srgbClr val="7030A0"/>
                </a:solidFill>
              </a:rPr>
              <a:t>min SNR level=6dB</a:t>
            </a:r>
          </a:p>
        </p:txBody>
      </p:sp>
    </p:spTree>
    <p:extLst>
      <p:ext uri="{BB962C8B-B14F-4D97-AF65-F5344CB8AC3E}">
        <p14:creationId xmlns:p14="http://schemas.microsoft.com/office/powerpoint/2010/main" val="126331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35382"/>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WF2: capability for BC based on SSB-only</a:t>
            </a:r>
            <a:endParaRPr lang="zh-CN" altLang="en-US" sz="3600" b="1" dirty="0">
              <a:latin typeface="+mn-lt"/>
            </a:endParaRPr>
          </a:p>
        </p:txBody>
      </p:sp>
      <p:sp>
        <p:nvSpPr>
          <p:cNvPr id="5" name="文本框 4"/>
          <p:cNvSpPr txBox="1"/>
          <p:nvPr/>
        </p:nvSpPr>
        <p:spPr>
          <a:xfrm>
            <a:off x="289047" y="880366"/>
            <a:ext cx="11681254" cy="2169825"/>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b="1" dirty="0" smtClean="0">
                <a:solidFill>
                  <a:srgbClr val="7030A0"/>
                </a:solidFill>
              </a:rPr>
              <a:t>New </a:t>
            </a:r>
            <a:r>
              <a:rPr lang="en-US" altLang="zh-CN" b="1" dirty="0">
                <a:solidFill>
                  <a:srgbClr val="7030A0"/>
                </a:solidFill>
              </a:rPr>
              <a:t>capability for BC based on SSB-only is introduced:</a:t>
            </a:r>
          </a:p>
          <a:p>
            <a:pPr marL="742950" lvl="1" indent="-285750">
              <a:lnSpc>
                <a:spcPct val="125000"/>
              </a:lnSpc>
              <a:buFont typeface="Arial" panose="020B0604020202020204" pitchFamily="34" charset="0"/>
              <a:buChar char="•"/>
            </a:pPr>
            <a:r>
              <a:rPr lang="en-US" altLang="zh-CN" dirty="0">
                <a:solidFill>
                  <a:srgbClr val="7030A0"/>
                </a:solidFill>
              </a:rPr>
              <a:t>Whether it is mandatory with capability or optional with capability will be discussed in feature list group</a:t>
            </a:r>
          </a:p>
          <a:p>
            <a:pPr marL="285750" indent="-285750">
              <a:lnSpc>
                <a:spcPct val="125000"/>
              </a:lnSpc>
              <a:buFont typeface="Wingdings" panose="05000000000000000000" pitchFamily="2" charset="2"/>
              <a:buChar char="l"/>
            </a:pPr>
            <a:r>
              <a:rPr lang="en-US" altLang="zh-CN" b="1" dirty="0">
                <a:solidFill>
                  <a:srgbClr val="7030A0"/>
                </a:solidFill>
              </a:rPr>
              <a:t>Relationship to the Rel-15 capability</a:t>
            </a:r>
          </a:p>
          <a:p>
            <a:pPr marL="742950" lvl="1" indent="-285750">
              <a:lnSpc>
                <a:spcPct val="125000"/>
              </a:lnSpc>
              <a:buFont typeface="Arial" panose="020B0604020202020204" pitchFamily="34" charset="0"/>
              <a:buChar char="•"/>
            </a:pPr>
            <a:r>
              <a:rPr lang="en-US" altLang="zh-CN" dirty="0">
                <a:solidFill>
                  <a:srgbClr val="7030A0"/>
                </a:solidFill>
              </a:rPr>
              <a:t>Rel-16 beam correspondence enhancements can be applicable to both Rel-15 beam correspondence types of UEs (bit-0 and bit-1)</a:t>
            </a:r>
            <a:endParaRPr lang="en-US" altLang="zh-CN" b="1" dirty="0">
              <a:solidFill>
                <a:srgbClr val="7030A0"/>
              </a:solidFill>
            </a:endParaRPr>
          </a:p>
          <a:p>
            <a:pPr marL="1200150" lvl="2" indent="-285750">
              <a:lnSpc>
                <a:spcPct val="125000"/>
              </a:lnSpc>
              <a:buFont typeface="Arial" panose="020B0604020202020204" pitchFamily="34" charset="0"/>
              <a:buChar char="•"/>
            </a:pPr>
            <a:r>
              <a:rPr lang="en-US" altLang="zh-CN" dirty="0">
                <a:solidFill>
                  <a:srgbClr val="7030A0"/>
                </a:solidFill>
              </a:rPr>
              <a:t>Further discuss on the details in the next RAN4 meeting</a:t>
            </a:r>
            <a:endParaRPr lang="zh-CN" altLang="en-US" dirty="0">
              <a:solidFill>
                <a:srgbClr val="7030A0"/>
              </a:solidFill>
            </a:endParaRPr>
          </a:p>
        </p:txBody>
      </p:sp>
    </p:spTree>
    <p:extLst>
      <p:ext uri="{BB962C8B-B14F-4D97-AF65-F5344CB8AC3E}">
        <p14:creationId xmlns:p14="http://schemas.microsoft.com/office/powerpoint/2010/main" val="4067314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4" y="2430"/>
            <a:ext cx="12190556" cy="557900"/>
          </a:xfrm>
        </p:spPr>
        <p:txBody>
          <a:bodyPr>
            <a:noAutofit/>
          </a:bodyPr>
          <a:lstStyle/>
          <a:p>
            <a:r>
              <a:rPr lang="en-US" altLang="zh-CN" sz="3600" b="1" dirty="0">
                <a:latin typeface="+mn-lt"/>
              </a:rPr>
              <a:t>WF 3: Test case applicability</a:t>
            </a:r>
            <a:endParaRPr lang="zh-CN" altLang="en-US" sz="3600" b="1" dirty="0">
              <a:latin typeface="+mn-lt"/>
            </a:endParaRPr>
          </a:p>
        </p:txBody>
      </p:sp>
      <p:sp>
        <p:nvSpPr>
          <p:cNvPr id="4" name="文本框 3"/>
          <p:cNvSpPr txBox="1"/>
          <p:nvPr/>
        </p:nvSpPr>
        <p:spPr>
          <a:xfrm>
            <a:off x="144006" y="744512"/>
            <a:ext cx="11714206" cy="2516073"/>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dirty="0" smtClean="0">
                <a:solidFill>
                  <a:srgbClr val="7030A0"/>
                </a:solidFill>
              </a:rPr>
              <a:t>Rel-15 </a:t>
            </a:r>
            <a:r>
              <a:rPr lang="en-US" altLang="zh-CN" dirty="0">
                <a:solidFill>
                  <a:srgbClr val="7030A0"/>
                </a:solidFill>
              </a:rPr>
              <a:t>BC test is declared automatically passed if a UE passes Rel-16 BC test using the same SSB configuration and SNR as in Rel-15</a:t>
            </a:r>
          </a:p>
          <a:p>
            <a:pPr marL="742950" lvl="1" indent="-285750">
              <a:lnSpc>
                <a:spcPct val="125000"/>
              </a:lnSpc>
              <a:buFont typeface="Arial" panose="020B0604020202020204" pitchFamily="34" charset="0"/>
              <a:buChar char="•"/>
            </a:pPr>
            <a:r>
              <a:rPr lang="en-US" altLang="zh-CN" dirty="0">
                <a:solidFill>
                  <a:srgbClr val="7030A0"/>
                </a:solidFill>
              </a:rPr>
              <a:t>Further discuss on the details in the next RAN4 meeting</a:t>
            </a:r>
            <a:endParaRPr lang="zh-CN" altLang="en-US" dirty="0">
              <a:solidFill>
                <a:srgbClr val="7030A0"/>
              </a:solidFill>
            </a:endParaRPr>
          </a:p>
          <a:p>
            <a:pPr marL="285750" indent="-285750">
              <a:lnSpc>
                <a:spcPct val="125000"/>
              </a:lnSpc>
              <a:buFont typeface="Wingdings" panose="05000000000000000000" pitchFamily="2" charset="2"/>
              <a:buChar char="l"/>
            </a:pPr>
            <a:r>
              <a:rPr lang="en-GB" altLang="zh-CN" dirty="0">
                <a:solidFill>
                  <a:srgbClr val="7030A0"/>
                </a:solidFill>
              </a:rPr>
              <a:t>FFS for L1-SINR reporting in Rel-16 beam correspondence as enhancement to BC bit-0 UE</a:t>
            </a:r>
          </a:p>
          <a:p>
            <a:pPr marL="742950" lvl="1" indent="-285750">
              <a:lnSpc>
                <a:spcPct val="125000"/>
              </a:lnSpc>
              <a:buFont typeface="Arial" panose="020B0604020202020204" pitchFamily="34" charset="0"/>
              <a:buChar char="•"/>
            </a:pPr>
            <a:r>
              <a:rPr lang="en-GB" altLang="zh-CN" dirty="0">
                <a:solidFill>
                  <a:srgbClr val="7030A0"/>
                </a:solidFill>
              </a:rPr>
              <a:t>If no consensus in May meeting, it is not part of Rel-16</a:t>
            </a:r>
          </a:p>
          <a:p>
            <a:pPr marL="285750" indent="-285750">
              <a:lnSpc>
                <a:spcPct val="125000"/>
              </a:lnSpc>
              <a:buFont typeface="Wingdings" panose="05000000000000000000" pitchFamily="2" charset="2"/>
              <a:buChar char="l"/>
            </a:pPr>
            <a:r>
              <a:rPr lang="en-GB" altLang="zh-CN" dirty="0">
                <a:solidFill>
                  <a:srgbClr val="7030A0"/>
                </a:solidFill>
              </a:rPr>
              <a:t>FFS for </a:t>
            </a:r>
            <a:r>
              <a:rPr lang="en-US" altLang="zh-CN" dirty="0">
                <a:solidFill>
                  <a:srgbClr val="7030A0"/>
                </a:solidFill>
              </a:rPr>
              <a:t>test case simplification if performance degradation for SSB based BC can be agreed</a:t>
            </a:r>
            <a:endParaRPr lang="en-GB" altLang="zh-CN" dirty="0">
              <a:solidFill>
                <a:srgbClr val="7030A0"/>
              </a:solidFill>
            </a:endParaRPr>
          </a:p>
          <a:p>
            <a:pPr marL="285750" indent="-285750">
              <a:lnSpc>
                <a:spcPct val="125000"/>
              </a:lnSpc>
              <a:buFont typeface="Wingdings" panose="05000000000000000000" pitchFamily="2" charset="2"/>
              <a:buChar char="l"/>
            </a:pPr>
            <a:endParaRPr lang="zh-CN" altLang="en-US" dirty="0"/>
          </a:p>
        </p:txBody>
      </p:sp>
    </p:spTree>
    <p:extLst>
      <p:ext uri="{BB962C8B-B14F-4D97-AF65-F5344CB8AC3E}">
        <p14:creationId xmlns:p14="http://schemas.microsoft.com/office/powerpoint/2010/main" val="32472787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3300</TotalTime>
  <Words>426</Words>
  <Application>Microsoft Office PowerPoint</Application>
  <PresentationFormat>宽屏</PresentationFormat>
  <Paragraphs>31</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宋体</vt:lpstr>
      <vt:lpstr>Arial</vt:lpstr>
      <vt:lpstr>Calibri</vt:lpstr>
      <vt:lpstr>Calibri Light</vt:lpstr>
      <vt:lpstr>Wingdings</vt:lpstr>
      <vt:lpstr>Office 主题</vt:lpstr>
      <vt:lpstr>WF on BC based on SSB</vt:lpstr>
      <vt:lpstr>PowerPoint 演示文稿</vt:lpstr>
      <vt:lpstr>PowerPoint 演示文稿</vt:lpstr>
      <vt:lpstr>WF 3: Test case applicability</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keywords>CTPClassification=CTP_NT</cp:keywords>
  <cp:lastModifiedBy>Zhangqian (Zq)</cp:lastModifiedBy>
  <cp:revision>198</cp:revision>
  <dcterms:created xsi:type="dcterms:W3CDTF">2019-10-15T22:26:30Z</dcterms:created>
  <dcterms:modified xsi:type="dcterms:W3CDTF">2020-04-29T19:06:11Z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(3)WQrf8FvY5x7FfcUaqINpx93xXSWycCrSbedeSfBuvELnYCtLPwMpjGkYTGxR+vA5n167N8cw
YT8s7N7y2BYRPV4UG0skIBX7DFom0jm9GyOhjYdYy587DG2KqojgglN3dRGRgOVq5WSKwBV8
yd/tUbbxlcFwDVyQTBRsb/9xoT4yvaO2GS/WcqA+5RL18HveaMGJ+9P8trdmFx+vYtURI0+l
3s062f8aHLSfjeXJKv</vt:lpwstr>
  </property>
  <property fmtid="{D5CDD505-2E9C-101B-9397-08002B2CF9AE}" pid="3" name="_2015_ms_pID_7253431">
    <vt:lpwstr>eyMjOO7BWDz2S6EoPC5rhMIUy3E5PbILjYDu+qVx5tGGAfwcXmi8SJ
UOQ+lU/xpplpOZTwCGdaTcVCPgo3gLlqbPqPVfnq4nk4465sN8BPDwfv6v0W34Nt3AwXu1BK
/MsP7FvKsCRFKOyDsHbiZIi+CA0oiMeNdmQKHzaVVZKxms4EtSfJ54mSBlFHrm85DlsA1x1d
GZ1kX4/aswkWBU0eftlrcX8FjxS4KEFY7wjr</vt:lpwstr>
  </property>
  <property fmtid="{D5CDD505-2E9C-101B-9397-08002B2CF9AE}" pid="4" name="_2015_ms_pID_7253432">
    <vt:lpwstr>MtwRGDNOQYhVSHO6EgtKdYM=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y fmtid="{D5CDD505-2E9C-101B-9397-08002B2CF9AE}" pid="9" name="TitusGUID">
    <vt:lpwstr>a8b4cd05-8559-44af-b102-d0af1995487d</vt:lpwstr>
  </property>
  <property fmtid="{D5CDD505-2E9C-101B-9397-08002B2CF9AE}" pid="10" name="CTP_TimeStamp">
    <vt:lpwstr>2020-04-27 21:36:37Z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CTP_NT</vt:lpwstr>
  </property>
</Properties>
</file>