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63" r:id="rId3"/>
    <p:sldId id="269" r:id="rId4"/>
    <p:sldId id="276" r:id="rId5"/>
    <p:sldId id="277" r:id="rId6"/>
    <p:sldId id="278" r:id="rId7"/>
    <p:sldId id="275" r:id="rId8"/>
    <p:sldId id="279" r:id="rId9"/>
    <p:sldId id="270" r:id="rId10"/>
    <p:sldId id="273" r:id="rId11"/>
    <p:sldId id="280" r:id="rId12"/>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316" autoAdjust="0"/>
    <p:restoredTop sz="95585" autoAdjust="0"/>
  </p:normalViewPr>
  <p:slideViewPr>
    <p:cSldViewPr>
      <p:cViewPr varScale="1">
        <p:scale>
          <a:sx n="52" d="100"/>
          <a:sy n="52" d="100"/>
        </p:scale>
        <p:origin x="-920" y="-4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BE2D36B-FB3A-4270-9037-42EC37F09A38}" type="datetimeFigureOut">
              <a:rPr lang="zh-CN" altLang="en-US" smtClean="0"/>
              <a:pPr/>
              <a:t>2020-04-30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12CA3C3-15F1-44DD-AF0A-E0209CE3BDE0}" type="slidenum">
              <a:rPr lang="zh-CN" altLang="en-US" smtClean="0"/>
              <a:pPr/>
              <a:t>‹#›</a:t>
            </a:fld>
            <a:endParaRPr lang="zh-CN" altLang="en-US"/>
          </a:p>
        </p:txBody>
      </p:sp>
    </p:spTree>
    <p:extLst>
      <p:ext uri="{BB962C8B-B14F-4D97-AF65-F5344CB8AC3E}">
        <p14:creationId xmlns:p14="http://schemas.microsoft.com/office/powerpoint/2010/main" xmlns="" val="27599675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12CA3C3-15F1-44DD-AF0A-E0209CE3BDE0}" type="slidenum">
              <a:rPr lang="zh-CN" altLang="en-US" smtClean="0"/>
              <a:pPr/>
              <a:t>10</a:t>
            </a:fld>
            <a:endParaRPr lang="zh-CN" altLang="en-US"/>
          </a:p>
        </p:txBody>
      </p:sp>
    </p:spTree>
    <p:extLst>
      <p:ext uri="{BB962C8B-B14F-4D97-AF65-F5344CB8AC3E}">
        <p14:creationId xmlns:p14="http://schemas.microsoft.com/office/powerpoint/2010/main" xmlns="" val="25122755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12CA3C3-15F1-44DD-AF0A-E0209CE3BDE0}" type="slidenum">
              <a:rPr lang="zh-CN" altLang="en-US" smtClean="0"/>
              <a:pPr/>
              <a:t>11</a:t>
            </a:fld>
            <a:endParaRPr lang="zh-CN" altLang="en-US"/>
          </a:p>
        </p:txBody>
      </p:sp>
    </p:spTree>
    <p:extLst>
      <p:ext uri="{BB962C8B-B14F-4D97-AF65-F5344CB8AC3E}">
        <p14:creationId xmlns:p14="http://schemas.microsoft.com/office/powerpoint/2010/main" xmlns="" val="2693147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2020/4/30</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2020/4/30</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2020/4/30</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2020/4/30</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2020/4/30</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2020/4/30</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pPr/>
              <a:t>2020/4/30</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pPr/>
              <a:t>2020/4/30</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pPr/>
              <a:t>2020/4/30</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2020/4/30</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2020/4/30</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pPr/>
              <a:t>2020/4/30</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pPr/>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2130425"/>
            <a:ext cx="9144000" cy="1470025"/>
          </a:xfrm>
        </p:spPr>
        <p:txBody>
          <a:bodyPr>
            <a:normAutofit fontScale="90000"/>
          </a:bodyPr>
          <a:lstStyle/>
          <a:p>
            <a:r>
              <a:rPr lang="en-GB" altLang="zh-CN" b="1" dirty="0" smtClean="0"/>
              <a:t/>
            </a:r>
            <a:br>
              <a:rPr lang="en-GB" altLang="zh-CN" b="1" dirty="0" smtClean="0"/>
            </a:br>
            <a:r>
              <a:rPr lang="en-US" altLang="zh-CN" b="1" dirty="0" smtClean="0"/>
              <a:t>WF on testability issues for transient period capability</a:t>
            </a:r>
            <a:r>
              <a:rPr lang="zh-CN" altLang="zh-CN" dirty="0" smtClean="0"/>
              <a:t/>
            </a:r>
            <a:br>
              <a:rPr lang="zh-CN" altLang="zh-CN" dirty="0" smtClean="0"/>
            </a:br>
            <a:endParaRPr kumimoji="1" lang="ja-JP" altLang="en-US" dirty="0"/>
          </a:p>
        </p:txBody>
      </p:sp>
      <p:sp>
        <p:nvSpPr>
          <p:cNvPr id="3" name="サブタイトル 2"/>
          <p:cNvSpPr>
            <a:spLocks noGrp="1"/>
          </p:cNvSpPr>
          <p:nvPr>
            <p:ph type="subTitle" idx="1"/>
          </p:nvPr>
        </p:nvSpPr>
        <p:spPr>
          <a:xfrm>
            <a:off x="1142976" y="4857760"/>
            <a:ext cx="6400800" cy="1752600"/>
          </a:xfrm>
        </p:spPr>
        <p:txBody>
          <a:bodyPr/>
          <a:lstStyle/>
          <a:p>
            <a:r>
              <a:rPr lang="en-US" altLang="ja-JP" dirty="0"/>
              <a:t>CMCC</a:t>
            </a:r>
            <a:endParaRPr kumimoji="1" lang="ja-JP" altLang="en-US" dirty="0"/>
          </a:p>
        </p:txBody>
      </p:sp>
      <p:sp>
        <p:nvSpPr>
          <p:cNvPr id="7" name="テキスト ボックス 3"/>
          <p:cNvSpPr txBox="1"/>
          <p:nvPr/>
        </p:nvSpPr>
        <p:spPr>
          <a:xfrm>
            <a:off x="251520" y="620688"/>
            <a:ext cx="8678198" cy="1200329"/>
          </a:xfrm>
          <a:prstGeom prst="rect">
            <a:avLst/>
          </a:prstGeom>
          <a:noFill/>
        </p:spPr>
        <p:txBody>
          <a:bodyPr wrap="square" rtlCol="0">
            <a:spAutoFit/>
          </a:bodyPr>
          <a:lstStyle/>
          <a:p>
            <a:r>
              <a:rPr lang="en-GB" altLang="zh-CN" b="1" dirty="0" smtClean="0"/>
              <a:t>3GPP TSG-RAN WG4 Meeting # 94-e-Bis 		                      R4-2005668</a:t>
            </a:r>
            <a:endParaRPr lang="zh-CN" altLang="zh-CN" dirty="0" smtClean="0"/>
          </a:p>
          <a:p>
            <a:r>
              <a:rPr lang="en-GB" altLang="zh-CN" b="1" dirty="0" smtClean="0"/>
              <a:t>Electronic Meeting, 20 – 30 Apr., 2020</a:t>
            </a:r>
            <a:endParaRPr lang="zh-CN" altLang="zh-CN" dirty="0" smtClean="0"/>
          </a:p>
          <a:p>
            <a:pPr hangingPunct="0"/>
            <a:endParaRPr lang="zh-CN" altLang="zh-CN" dirty="0"/>
          </a:p>
          <a:p>
            <a:endParaRPr lang="en-US" b="1" i="1" dirty="0"/>
          </a:p>
        </p:txBody>
      </p:sp>
    </p:spTree>
    <p:extLst>
      <p:ext uri="{BB962C8B-B14F-4D97-AF65-F5344CB8AC3E}">
        <p14:creationId xmlns:p14="http://schemas.microsoft.com/office/powerpoint/2010/main" xmlns="" val="36499066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4544" y="-428652"/>
            <a:ext cx="9756576" cy="1143000"/>
          </a:xfrm>
        </p:spPr>
        <p:txBody>
          <a:bodyPr>
            <a:noAutofit/>
          </a:bodyPr>
          <a:lstStyle/>
          <a:p>
            <a:r>
              <a:rPr lang="en-US" altLang="zh-CN" sz="2800" b="1" dirty="0" smtClean="0"/>
              <a:t/>
            </a:r>
            <a:br>
              <a:rPr lang="en-US" altLang="zh-CN" sz="2800" b="1" dirty="0" smtClean="0"/>
            </a:br>
            <a:r>
              <a:rPr lang="en-US" altLang="zh-CN" sz="3200" b="1" dirty="0" smtClean="0"/>
              <a:t>WF on How </a:t>
            </a:r>
            <a:r>
              <a:rPr lang="en-US" altLang="zh-CN" sz="3200" b="1" dirty="0"/>
              <a:t>to capture</a:t>
            </a:r>
            <a:r>
              <a:rPr lang="en-GB" altLang="zh-CN" sz="3200" b="1" dirty="0"/>
              <a:t> </a:t>
            </a:r>
            <a:r>
              <a:rPr lang="en-US" altLang="zh-CN" sz="3200" b="1" dirty="0" smtClean="0"/>
              <a:t>transient period capability</a:t>
            </a:r>
            <a:endParaRPr lang="zh-CN" altLang="en-US" sz="3200" b="1" dirty="0"/>
          </a:p>
        </p:txBody>
      </p:sp>
      <p:sp>
        <p:nvSpPr>
          <p:cNvPr id="3" name="内容占位符 2"/>
          <p:cNvSpPr>
            <a:spLocks noGrp="1"/>
          </p:cNvSpPr>
          <p:nvPr>
            <p:ph idx="1"/>
          </p:nvPr>
        </p:nvSpPr>
        <p:spPr>
          <a:xfrm>
            <a:off x="242886" y="1214422"/>
            <a:ext cx="8901114" cy="3357586"/>
          </a:xfrm>
        </p:spPr>
        <p:txBody>
          <a:bodyPr>
            <a:noAutofit/>
          </a:bodyPr>
          <a:lstStyle/>
          <a:p>
            <a:r>
              <a:rPr lang="en-US" altLang="zh-CN" sz="2800" b="1" dirty="0" smtClean="0"/>
              <a:t>Alternative 3</a:t>
            </a:r>
            <a:r>
              <a:rPr lang="en-US" altLang="zh-CN" sz="2800" dirty="0" smtClean="0"/>
              <a:t>_ RF requirement on transient period capability ( section 6.3.3 for on-on time mask ) can be introduced in TS 38.101-1 in Rel-16 with no release independent manner, and test case for transient period capability can be introduced in Rel-17 after the testability issues are solved by a new SI/WI for better management of scope and time budget</a:t>
            </a:r>
          </a:p>
          <a:p>
            <a:endParaRPr lang="en-US" altLang="zh-CN" sz="2800" dirty="0" smtClean="0"/>
          </a:p>
          <a:p>
            <a:endParaRPr lang="en-US" altLang="zh-CN" sz="2800" dirty="0" smtClean="0"/>
          </a:p>
          <a:p>
            <a:endParaRPr lang="en-US" altLang="zh-CN" sz="2800" dirty="0" smtClean="0"/>
          </a:p>
          <a:p>
            <a:endParaRPr lang="en-US" altLang="zh-CN" sz="2800" dirty="0" smtClean="0"/>
          </a:p>
          <a:p>
            <a:endParaRPr lang="en-US" altLang="zh-CN" sz="2800" dirty="0" smtClean="0"/>
          </a:p>
          <a:p>
            <a:pPr>
              <a:buNone/>
            </a:pPr>
            <a:endParaRPr lang="en-US" altLang="zh-CN" sz="2800" dirty="0" smtClean="0"/>
          </a:p>
        </p:txBody>
      </p:sp>
      <p:sp>
        <p:nvSpPr>
          <p:cNvPr id="6" name="内容占位符 2"/>
          <p:cNvSpPr txBox="1">
            <a:spLocks/>
          </p:cNvSpPr>
          <p:nvPr/>
        </p:nvSpPr>
        <p:spPr>
          <a:xfrm>
            <a:off x="4357686" y="10215610"/>
            <a:ext cx="8686800" cy="1512168"/>
          </a:xfrm>
          <a:prstGeom prst="rect">
            <a:avLst/>
          </a:prstGeom>
        </p:spPr>
        <p:txBody>
          <a:bodyPr vert="horz" lIns="91440" tIns="45720" rIns="91440" bIns="45720" rtlCol="0">
            <a:noAutofit/>
          </a:bodyPr>
          <a:lstStyle/>
          <a:p>
            <a:endParaRPr lang="en-US" altLang="zh-CN" sz="2800" dirty="0" smtClean="0"/>
          </a:p>
          <a:p>
            <a:pPr>
              <a:buNone/>
            </a:pPr>
            <a:endParaRPr lang="en-GB" altLang="zh-CN" sz="2400" dirty="0" smtClean="0">
              <a:solidFill>
                <a:srgbClr val="FF0000"/>
              </a:solidFill>
            </a:endParaRPr>
          </a:p>
          <a:p>
            <a:pPr>
              <a:buNone/>
            </a:pPr>
            <a:endParaRPr lang="zh-CN" altLang="zh-CN" sz="2800" b="1" dirty="0" smtClean="0"/>
          </a:p>
          <a:p>
            <a:pPr marL="342900" lvl="0" indent="-342900" algn="just">
              <a:spcBef>
                <a:spcPct val="20000"/>
              </a:spcBef>
              <a:buFont typeface="Arial" pitchFamily="34" charset="0"/>
              <a:buChar char="•"/>
            </a:pPr>
            <a:endParaRPr lang="en-GB" altLang="zh-CN" sz="2800" dirty="0" smtClean="0"/>
          </a:p>
        </p:txBody>
      </p:sp>
      <p:sp>
        <p:nvSpPr>
          <p:cNvPr id="10" name="内容占位符 2"/>
          <p:cNvSpPr txBox="1">
            <a:spLocks/>
          </p:cNvSpPr>
          <p:nvPr/>
        </p:nvSpPr>
        <p:spPr>
          <a:xfrm>
            <a:off x="857224" y="1357298"/>
            <a:ext cx="8424936" cy="3286148"/>
          </a:xfrm>
          <a:prstGeom prst="rect">
            <a:avLst/>
          </a:prstGeom>
        </p:spPr>
        <p:txBody>
          <a:bodyPr vert="horz" lIns="91440" tIns="45720" rIns="91440" bIns="45720" rtlCol="0">
            <a:normAutofit/>
          </a:bodyPr>
          <a:lstStyle/>
          <a:p>
            <a:pPr marL="342900" lvl="0" indent="-342900" algn="just">
              <a:spcBef>
                <a:spcPct val="20000"/>
              </a:spcBef>
            </a:pPr>
            <a:r>
              <a:rPr lang="en-GB" altLang="zh-CN" dirty="0" smtClean="0">
                <a:solidFill>
                  <a:schemeClr val="tx2"/>
                </a:solidFill>
              </a:rPr>
              <a:t>       </a:t>
            </a:r>
            <a:endParaRPr kumimoji="1" lang="zh-CN" altLang="zh-CN" sz="3200" b="1" i="0" u="none" strike="noStrike" kern="1200" cap="none" spc="0" normalizeH="0" baseline="0" noProof="0" dirty="0">
              <a:ln>
                <a:noFill/>
              </a:ln>
              <a:solidFill>
                <a:schemeClr val="tx1"/>
              </a:solidFill>
              <a:effectLst/>
              <a:uLnTx/>
              <a:uFillTx/>
              <a:latin typeface="+mn-lt"/>
              <a:ea typeface="+mn-ea"/>
              <a:cs typeface="+mn-cs"/>
            </a:endParaRPr>
          </a:p>
        </p:txBody>
      </p:sp>
      <p:sp>
        <p:nvSpPr>
          <p:cNvPr id="9" name="内容占位符 2"/>
          <p:cNvSpPr txBox="1">
            <a:spLocks/>
          </p:cNvSpPr>
          <p:nvPr/>
        </p:nvSpPr>
        <p:spPr>
          <a:xfrm>
            <a:off x="142844" y="4429132"/>
            <a:ext cx="8686800" cy="1936236"/>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1" lang="en-US" altLang="zh-CN" sz="28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1" lang="en-US" altLang="zh-CN" sz="28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1" lang="en-US" altLang="zh-CN" sz="32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11" name="内容占位符 2"/>
          <p:cNvSpPr txBox="1">
            <a:spLocks/>
          </p:cNvSpPr>
          <p:nvPr/>
        </p:nvSpPr>
        <p:spPr>
          <a:xfrm>
            <a:off x="214250" y="5072074"/>
            <a:ext cx="8929750" cy="2857520"/>
          </a:xfrm>
          <a:prstGeom prst="rect">
            <a:avLst/>
          </a:prstGeom>
        </p:spPr>
        <p:txBody>
          <a:bodyPr vert="horz" lIns="91440" tIns="45720" rIns="91440" bIns="45720" rtlCol="0">
            <a:noAutofit/>
          </a:bodyPr>
          <a:lstStyle/>
          <a:p>
            <a:pPr marL="342900" indent="-342900">
              <a:spcBef>
                <a:spcPct val="20000"/>
              </a:spcBef>
              <a:buFont typeface="Arial" pitchFamily="34" charset="0"/>
              <a:buChar char="•"/>
            </a:pPr>
            <a:r>
              <a:rPr lang="en-US" altLang="zh-CN" sz="2800" dirty="0" smtClean="0"/>
              <a:t>Other alternatives are not precluded</a:t>
            </a:r>
          </a:p>
          <a:p>
            <a:pPr marL="342900" indent="-342900">
              <a:spcBef>
                <a:spcPct val="20000"/>
              </a:spcBef>
              <a:buFont typeface="Arial" pitchFamily="34" charset="0"/>
              <a:buChar char="•"/>
            </a:pPr>
            <a:endParaRPr lang="en-US" altLang="zh-CN" sz="2800" dirty="0" smtClean="0"/>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1" lang="en-US" altLang="zh-CN" sz="32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txBox="1">
            <a:spLocks/>
          </p:cNvSpPr>
          <p:nvPr/>
        </p:nvSpPr>
        <p:spPr>
          <a:xfrm>
            <a:off x="4357686" y="10215610"/>
            <a:ext cx="8686800" cy="1512168"/>
          </a:xfrm>
          <a:prstGeom prst="rect">
            <a:avLst/>
          </a:prstGeom>
        </p:spPr>
        <p:txBody>
          <a:bodyPr vert="horz" lIns="91440" tIns="45720" rIns="91440" bIns="45720" rtlCol="0">
            <a:noAutofit/>
          </a:bodyPr>
          <a:lstStyle/>
          <a:p>
            <a:endParaRPr lang="en-US" altLang="zh-CN" sz="2800" dirty="0" smtClean="0"/>
          </a:p>
          <a:p>
            <a:pPr>
              <a:buNone/>
            </a:pPr>
            <a:endParaRPr lang="en-GB" altLang="zh-CN" sz="2400" dirty="0" smtClean="0">
              <a:solidFill>
                <a:srgbClr val="FF0000"/>
              </a:solidFill>
            </a:endParaRPr>
          </a:p>
          <a:p>
            <a:pPr>
              <a:buNone/>
            </a:pPr>
            <a:endParaRPr lang="zh-CN" altLang="zh-CN" sz="2800" b="1" dirty="0" smtClean="0"/>
          </a:p>
          <a:p>
            <a:pPr marL="342900" lvl="0" indent="-342900" algn="just">
              <a:spcBef>
                <a:spcPct val="20000"/>
              </a:spcBef>
              <a:buFont typeface="Arial" pitchFamily="34" charset="0"/>
              <a:buChar char="•"/>
            </a:pPr>
            <a:endParaRPr lang="en-GB" altLang="zh-CN" sz="2800" dirty="0" smtClean="0"/>
          </a:p>
        </p:txBody>
      </p:sp>
      <p:sp>
        <p:nvSpPr>
          <p:cNvPr id="10" name="内容占位符 2"/>
          <p:cNvSpPr txBox="1">
            <a:spLocks/>
          </p:cNvSpPr>
          <p:nvPr/>
        </p:nvSpPr>
        <p:spPr>
          <a:xfrm>
            <a:off x="857224" y="1357298"/>
            <a:ext cx="8424936" cy="3286148"/>
          </a:xfrm>
          <a:prstGeom prst="rect">
            <a:avLst/>
          </a:prstGeom>
        </p:spPr>
        <p:txBody>
          <a:bodyPr vert="horz" lIns="91440" tIns="45720" rIns="91440" bIns="45720" rtlCol="0">
            <a:normAutofit/>
          </a:bodyPr>
          <a:lstStyle/>
          <a:p>
            <a:pPr marL="342900" lvl="0" indent="-342900" algn="just">
              <a:spcBef>
                <a:spcPct val="20000"/>
              </a:spcBef>
            </a:pPr>
            <a:r>
              <a:rPr lang="en-GB" altLang="zh-CN" dirty="0" smtClean="0">
                <a:solidFill>
                  <a:schemeClr val="tx2"/>
                </a:solidFill>
              </a:rPr>
              <a:t>       </a:t>
            </a:r>
            <a:endParaRPr kumimoji="1" lang="zh-CN" altLang="zh-CN" sz="3200" b="1" i="0" u="none" strike="noStrike" kern="1200" cap="none" spc="0" normalizeH="0" baseline="0" noProof="0" dirty="0">
              <a:ln>
                <a:noFill/>
              </a:ln>
              <a:solidFill>
                <a:schemeClr val="tx1"/>
              </a:solidFill>
              <a:effectLst/>
              <a:uLnTx/>
              <a:uFillTx/>
              <a:latin typeface="+mn-lt"/>
              <a:ea typeface="+mn-ea"/>
              <a:cs typeface="+mn-cs"/>
            </a:endParaRPr>
          </a:p>
        </p:txBody>
      </p:sp>
      <p:sp>
        <p:nvSpPr>
          <p:cNvPr id="9" name="内容占位符 2"/>
          <p:cNvSpPr txBox="1">
            <a:spLocks/>
          </p:cNvSpPr>
          <p:nvPr/>
        </p:nvSpPr>
        <p:spPr>
          <a:xfrm>
            <a:off x="142844" y="4429132"/>
            <a:ext cx="8686800" cy="1936236"/>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1" lang="en-US" altLang="zh-CN" sz="28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1" lang="en-US" altLang="zh-CN" sz="28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1" lang="en-US" altLang="zh-CN" sz="32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8" name="标题 7"/>
          <p:cNvSpPr>
            <a:spLocks noGrp="1"/>
          </p:cNvSpPr>
          <p:nvPr>
            <p:ph type="title"/>
          </p:nvPr>
        </p:nvSpPr>
        <p:spPr>
          <a:xfrm>
            <a:off x="357158" y="2786058"/>
            <a:ext cx="8229600" cy="1143000"/>
          </a:xfrm>
        </p:spPr>
        <p:txBody>
          <a:bodyPr/>
          <a:lstStyle/>
          <a:p>
            <a:r>
              <a:rPr lang="en-US" altLang="zh-CN" dirty="0" smtClean="0"/>
              <a:t>Thanks!</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コンテンツ プレースホルダー 2"/>
          <p:cNvSpPr>
            <a:spLocks noGrp="1"/>
          </p:cNvSpPr>
          <p:nvPr>
            <p:ph idx="1"/>
          </p:nvPr>
        </p:nvSpPr>
        <p:spPr>
          <a:xfrm>
            <a:off x="71406" y="645856"/>
            <a:ext cx="8929750" cy="5069160"/>
          </a:xfrm>
        </p:spPr>
        <p:txBody>
          <a:bodyPr>
            <a:noAutofit/>
          </a:bodyPr>
          <a:lstStyle/>
          <a:p>
            <a:pPr marL="342900" lvl="1" indent="-342900">
              <a:buFont typeface="Arial" pitchFamily="34" charset="0"/>
              <a:buChar char="•"/>
            </a:pPr>
            <a:endParaRPr lang="en-GB" altLang="zh-CN" sz="2000" dirty="0" smtClean="0"/>
          </a:p>
          <a:p>
            <a:pPr>
              <a:buNone/>
            </a:pPr>
            <a:r>
              <a:rPr lang="en-GB" altLang="zh-CN" sz="2800" dirty="0" smtClean="0"/>
              <a:t>According to the conclusion [Transient period] of RAN#87e:</a:t>
            </a:r>
            <a:endParaRPr lang="zh-CN" altLang="zh-CN" sz="2800" dirty="0" smtClean="0"/>
          </a:p>
          <a:p>
            <a:pPr lvl="1">
              <a:buNone/>
            </a:pPr>
            <a:r>
              <a:rPr lang="en-GB" altLang="zh-CN" sz="2400" dirty="0" smtClean="0"/>
              <a:t>	- There is no consensus on whether the transient time capability is feasible to test or not. RAN4 CR is 261 is noted. RAN4 continue discussing the feasibility of testing the transient periods in RAN4 during Q2 and report the outcome at RAN#88.</a:t>
            </a:r>
            <a:endParaRPr lang="zh-CN" altLang="zh-CN" sz="2400" dirty="0" smtClean="0"/>
          </a:p>
          <a:p>
            <a:pPr marL="342900" lvl="1" indent="-342900">
              <a:buFont typeface="Arial" pitchFamily="34" charset="0"/>
              <a:buChar char="•"/>
            </a:pPr>
            <a:endParaRPr lang="en-GB" altLang="zh-CN" sz="2000" dirty="0" smtClean="0"/>
          </a:p>
          <a:p>
            <a:pPr lvl="2" algn="just"/>
            <a:endParaRPr lang="zh-CN" altLang="zh-CN" sz="4400" dirty="0">
              <a:latin typeface="+mj-lt"/>
              <a:ea typeface="+mj-ea"/>
              <a:cs typeface="+mj-cs"/>
            </a:endParaRPr>
          </a:p>
          <a:p>
            <a:pPr lvl="2">
              <a:buNone/>
            </a:pPr>
            <a:endParaRPr kumimoji="1" lang="ja-JP" altLang="en-US" dirty="0"/>
          </a:p>
        </p:txBody>
      </p:sp>
      <p:sp>
        <p:nvSpPr>
          <p:cNvPr id="5" name="Title 1"/>
          <p:cNvSpPr>
            <a:spLocks noGrp="1"/>
          </p:cNvSpPr>
          <p:nvPr>
            <p:ph type="title"/>
          </p:nvPr>
        </p:nvSpPr>
        <p:spPr>
          <a:xfrm>
            <a:off x="-728626" y="-285776"/>
            <a:ext cx="10515600" cy="1325563"/>
          </a:xfrm>
        </p:spPr>
        <p:txBody>
          <a:bodyPr>
            <a:normAutofit/>
          </a:bodyPr>
          <a:lstStyle/>
          <a:p>
            <a:r>
              <a:rPr lang="en-US" dirty="0"/>
              <a:t>Background</a:t>
            </a:r>
          </a:p>
        </p:txBody>
      </p:sp>
      <p:sp>
        <p:nvSpPr>
          <p:cNvPr id="4" name="矩形 3"/>
          <p:cNvSpPr/>
          <p:nvPr/>
        </p:nvSpPr>
        <p:spPr>
          <a:xfrm>
            <a:off x="3084553" y="3357562"/>
            <a:ext cx="2701893" cy="769441"/>
          </a:xfrm>
          <a:prstGeom prst="rect">
            <a:avLst/>
          </a:prstGeom>
        </p:spPr>
        <p:txBody>
          <a:bodyPr wrap="none">
            <a:spAutoFit/>
          </a:bodyPr>
          <a:lstStyle/>
          <a:p>
            <a:r>
              <a:rPr lang="en-US" altLang="ja-JP" sz="4400" dirty="0" smtClean="0">
                <a:latin typeface="+mj-lt"/>
                <a:ea typeface="+mj-ea"/>
                <a:cs typeface="+mj-cs"/>
              </a:rPr>
              <a:t>References</a:t>
            </a:r>
            <a:endParaRPr lang="zh-CN" altLang="en-US" sz="4400" dirty="0">
              <a:latin typeface="+mj-lt"/>
              <a:ea typeface="+mj-ea"/>
              <a:cs typeface="+mj-cs"/>
            </a:endParaRPr>
          </a:p>
        </p:txBody>
      </p:sp>
      <p:sp>
        <p:nvSpPr>
          <p:cNvPr id="7" name="矩形 6"/>
          <p:cNvSpPr/>
          <p:nvPr/>
        </p:nvSpPr>
        <p:spPr>
          <a:xfrm>
            <a:off x="-357190" y="4357694"/>
            <a:ext cx="9429784" cy="7848302"/>
          </a:xfrm>
          <a:prstGeom prst="rect">
            <a:avLst/>
          </a:prstGeom>
        </p:spPr>
        <p:txBody>
          <a:bodyPr wrap="square">
            <a:spAutoFit/>
          </a:bodyPr>
          <a:lstStyle/>
          <a:p>
            <a:pPr marL="800100" lvl="1" indent="-342900">
              <a:buSzPct val="50000"/>
              <a:buNone/>
            </a:pPr>
            <a:r>
              <a:rPr lang="en-US" altLang="ja-JP" dirty="0" smtClean="0"/>
              <a:t>[1] </a:t>
            </a:r>
            <a:r>
              <a:rPr lang="en-GB" altLang="zh-CN" dirty="0" smtClean="0"/>
              <a:t>R4-2003331</a:t>
            </a:r>
            <a:r>
              <a:rPr lang="en-US" altLang="ja-JP" dirty="0" smtClean="0"/>
              <a:t>  </a:t>
            </a:r>
            <a:r>
              <a:rPr lang="en-GB" altLang="zh-CN" dirty="0" smtClean="0"/>
              <a:t>Consideration on testability issues for on-to-on transient period,</a:t>
            </a:r>
            <a:r>
              <a:rPr lang="en-US" altLang="zh-CN" dirty="0" smtClean="0"/>
              <a:t> </a:t>
            </a:r>
            <a:r>
              <a:rPr lang="en-GB" altLang="zh-CN" dirty="0" smtClean="0"/>
              <a:t>Anritsu Corp</a:t>
            </a:r>
          </a:p>
          <a:p>
            <a:pPr marL="800100" lvl="1" indent="-342900">
              <a:buSzPct val="50000"/>
            </a:pPr>
            <a:r>
              <a:rPr lang="en-US" altLang="ja-JP" dirty="0" smtClean="0"/>
              <a:t>[2] </a:t>
            </a:r>
            <a:r>
              <a:rPr lang="en-GB" altLang="zh-CN" dirty="0" smtClean="0"/>
              <a:t>R4-2004057</a:t>
            </a:r>
            <a:r>
              <a:rPr lang="en-US" altLang="ja-JP" dirty="0" smtClean="0"/>
              <a:t>  </a:t>
            </a:r>
            <a:r>
              <a:rPr lang="en-GB" altLang="zh-CN" dirty="0" smtClean="0"/>
              <a:t>Discussion on values for transient period capability,  vivo</a:t>
            </a:r>
          </a:p>
          <a:p>
            <a:pPr marL="800100" lvl="1" indent="-342900">
              <a:buSzPct val="50000"/>
            </a:pPr>
            <a:r>
              <a:rPr lang="en-US" altLang="ja-JP" dirty="0" smtClean="0"/>
              <a:t>[3] </a:t>
            </a:r>
            <a:r>
              <a:rPr lang="en-GB" altLang="zh-CN" dirty="0" smtClean="0"/>
              <a:t>R4-2004132</a:t>
            </a:r>
            <a:r>
              <a:rPr lang="en-US" altLang="ja-JP" dirty="0" smtClean="0"/>
              <a:t>  </a:t>
            </a:r>
            <a:r>
              <a:rPr lang="en-GB" altLang="zh-CN" dirty="0" smtClean="0"/>
              <a:t>UE transient time capability , Ericsson</a:t>
            </a:r>
          </a:p>
          <a:p>
            <a:pPr marL="800100" lvl="1" indent="-342900">
              <a:buSzPct val="50000"/>
            </a:pPr>
            <a:r>
              <a:rPr lang="en-US" altLang="ja-JP" dirty="0" smtClean="0"/>
              <a:t>[4] </a:t>
            </a:r>
            <a:r>
              <a:rPr lang="en-GB" altLang="zh-CN" dirty="0" smtClean="0"/>
              <a:t>R4-2004719</a:t>
            </a:r>
            <a:r>
              <a:rPr lang="en-US" altLang="ja-JP" dirty="0" smtClean="0"/>
              <a:t> </a:t>
            </a:r>
            <a:r>
              <a:rPr lang="en-GB" altLang="zh-CN" dirty="0" smtClean="0"/>
              <a:t>Testability of reported transient durations, Qualcomm</a:t>
            </a:r>
          </a:p>
          <a:p>
            <a:pPr marL="800100" lvl="1" indent="-342900">
              <a:buSzPct val="50000"/>
            </a:pPr>
            <a:r>
              <a:rPr lang="en-US" altLang="ja-JP" dirty="0" smtClean="0"/>
              <a:t>[5] </a:t>
            </a:r>
            <a:r>
              <a:rPr lang="en-GB" altLang="zh-CN" dirty="0" smtClean="0"/>
              <a:t>R4-2004720</a:t>
            </a:r>
            <a:r>
              <a:rPr lang="en-US" altLang="ja-JP" dirty="0" smtClean="0"/>
              <a:t> </a:t>
            </a:r>
            <a:r>
              <a:rPr lang="en-GB" altLang="zh-CN" dirty="0" smtClean="0"/>
              <a:t>Transient Period Capability in NR using existing window definitions, Qualcomm</a:t>
            </a:r>
          </a:p>
          <a:p>
            <a:pPr marL="800100" lvl="1" indent="-342900">
              <a:buSzPct val="50000"/>
            </a:pPr>
            <a:r>
              <a:rPr lang="en-US" altLang="ja-JP" dirty="0" smtClean="0"/>
              <a:t>[6] </a:t>
            </a:r>
            <a:r>
              <a:rPr lang="en-GB" altLang="zh-CN" dirty="0" smtClean="0"/>
              <a:t>R4-2004721</a:t>
            </a:r>
            <a:r>
              <a:rPr lang="en-US" altLang="ja-JP" dirty="0" smtClean="0"/>
              <a:t> </a:t>
            </a:r>
            <a:r>
              <a:rPr lang="en-GB" altLang="zh-CN" dirty="0" smtClean="0"/>
              <a:t>Transient Period Capability in NR using a new window definition, Qualcomm</a:t>
            </a:r>
          </a:p>
          <a:p>
            <a:pPr marL="800100" lvl="1" indent="-342900">
              <a:buSzPct val="50000"/>
            </a:pPr>
            <a:r>
              <a:rPr lang="en-US" altLang="ja-JP" dirty="0" smtClean="0"/>
              <a:t>[7] </a:t>
            </a:r>
            <a:r>
              <a:rPr lang="en-GB" altLang="zh-CN" dirty="0" smtClean="0"/>
              <a:t>R4-2004752</a:t>
            </a:r>
            <a:r>
              <a:rPr lang="en-US" altLang="ja-JP" dirty="0" smtClean="0"/>
              <a:t> </a:t>
            </a:r>
            <a:r>
              <a:rPr lang="en-GB" altLang="zh-CN" dirty="0" smtClean="0"/>
              <a:t>On transient period UE capability, </a:t>
            </a:r>
            <a:r>
              <a:rPr lang="en-GB" altLang="zh-CN" dirty="0" err="1" smtClean="0"/>
              <a:t>Huawei</a:t>
            </a:r>
            <a:r>
              <a:rPr lang="en-GB" altLang="zh-CN" dirty="0" smtClean="0"/>
              <a:t>, </a:t>
            </a:r>
            <a:r>
              <a:rPr lang="en-GB" altLang="zh-CN" dirty="0" err="1" smtClean="0"/>
              <a:t>HiSilicon</a:t>
            </a:r>
            <a:endParaRPr lang="en-GB" altLang="zh-CN" dirty="0" smtClean="0"/>
          </a:p>
          <a:p>
            <a:pPr marL="800100" lvl="1" indent="-342900">
              <a:buSzPct val="50000"/>
            </a:pPr>
            <a:r>
              <a:rPr lang="en-US" altLang="ja-JP" dirty="0" smtClean="0"/>
              <a:t>[8] </a:t>
            </a:r>
            <a:r>
              <a:rPr lang="en-GB" altLang="zh-CN" dirty="0" smtClean="0"/>
              <a:t>R4-2005102</a:t>
            </a:r>
            <a:r>
              <a:rPr lang="en-US" altLang="ja-JP" dirty="0" smtClean="0"/>
              <a:t> </a:t>
            </a:r>
            <a:r>
              <a:rPr lang="en-GB" altLang="zh-CN" dirty="0" smtClean="0"/>
              <a:t>Email discussion summary for [94e </a:t>
            </a:r>
            <a:r>
              <a:rPr lang="en-GB" altLang="zh-CN" dirty="0" err="1" smtClean="0"/>
              <a:t>Bis</a:t>
            </a:r>
            <a:r>
              <a:rPr lang="en-GB" altLang="zh-CN" dirty="0" smtClean="0"/>
              <a:t>] [16]_NR_RF_FR1_Part_3, CMCC</a:t>
            </a:r>
          </a:p>
          <a:p>
            <a:pPr marL="800100" lvl="1" indent="-342900">
              <a:buSzPct val="50000"/>
            </a:pPr>
            <a:endParaRPr lang="en-GB" altLang="zh-CN" dirty="0" smtClean="0"/>
          </a:p>
          <a:p>
            <a:pPr marL="800100" lvl="1" indent="-342900">
              <a:buSzPct val="50000"/>
            </a:pPr>
            <a:endParaRPr lang="en-GB" altLang="zh-CN" dirty="0" smtClean="0"/>
          </a:p>
          <a:p>
            <a:pPr marL="800100" lvl="1" indent="-342900">
              <a:buSzPct val="50000"/>
            </a:pPr>
            <a:endParaRPr lang="en-GB" altLang="zh-CN" dirty="0" smtClean="0"/>
          </a:p>
          <a:p>
            <a:pPr marL="800100" lvl="1" indent="-342900">
              <a:buSzPct val="50000"/>
            </a:pPr>
            <a:endParaRPr lang="en-GB" altLang="zh-CN" dirty="0" smtClean="0"/>
          </a:p>
          <a:p>
            <a:pPr marL="800100" lvl="1" indent="-342900">
              <a:buSzPct val="50000"/>
            </a:pPr>
            <a:endParaRPr lang="en-GB" altLang="zh-CN" dirty="0" smtClean="0"/>
          </a:p>
          <a:p>
            <a:pPr marL="800100" lvl="1" indent="-342900">
              <a:buSzPct val="50000"/>
            </a:pPr>
            <a:endParaRPr lang="en-GB" altLang="zh-CN" dirty="0" smtClean="0"/>
          </a:p>
          <a:p>
            <a:pPr marL="800100" lvl="1" indent="-342900">
              <a:buSzPct val="50000"/>
            </a:pPr>
            <a:endParaRPr lang="en-GB" altLang="zh-CN" dirty="0" smtClean="0"/>
          </a:p>
          <a:p>
            <a:pPr marL="800100" lvl="1" indent="-342900">
              <a:buSzPct val="50000"/>
            </a:pPr>
            <a:endParaRPr lang="en-GB" altLang="zh-CN" dirty="0" smtClean="0"/>
          </a:p>
          <a:p>
            <a:pPr marL="800100" lvl="1" indent="-342900">
              <a:buSzPct val="50000"/>
            </a:pPr>
            <a:endParaRPr lang="en-GB" altLang="zh-CN" dirty="0" smtClean="0"/>
          </a:p>
          <a:p>
            <a:pPr marL="800100" lvl="1" indent="-342900">
              <a:buSzPct val="50000"/>
            </a:pPr>
            <a:endParaRPr lang="en-GB" altLang="zh-CN" dirty="0" smtClean="0"/>
          </a:p>
          <a:p>
            <a:pPr marL="800100" lvl="1" indent="-342900">
              <a:buSzPct val="50000"/>
              <a:buNone/>
            </a:pPr>
            <a:endParaRPr lang="en-GB" altLang="zh-CN" dirty="0" smtClean="0"/>
          </a:p>
          <a:p>
            <a:pPr marL="800100" lvl="1" indent="-342900">
              <a:buSzPct val="50000"/>
              <a:buNone/>
            </a:pPr>
            <a:endParaRPr lang="en-GB" altLang="ja-JP" dirty="0" smtClean="0"/>
          </a:p>
          <a:p>
            <a:pPr marL="800100" lvl="1" indent="-342900">
              <a:buSzPct val="50000"/>
              <a:buNone/>
            </a:pPr>
            <a:endParaRPr lang="en-GB" altLang="ja-JP" dirty="0" smtClean="0"/>
          </a:p>
          <a:p>
            <a:pPr marL="800100" lvl="1" indent="-342900">
              <a:buSzPct val="50000"/>
              <a:buNone/>
            </a:pPr>
            <a:endParaRPr lang="en-GB" altLang="ja-JP" dirty="0" smtClean="0"/>
          </a:p>
          <a:p>
            <a:pPr marL="800100" lvl="1" indent="-342900">
              <a:buSzPct val="50000"/>
              <a:buNone/>
            </a:pPr>
            <a:endParaRPr lang="en-GB" altLang="ja-JP" dirty="0" smtClean="0"/>
          </a:p>
          <a:p>
            <a:pPr marL="800100" lvl="1" indent="-342900">
              <a:buSzPct val="50000"/>
              <a:buNone/>
            </a:pPr>
            <a:endParaRPr lang="en-GB" altLang="ja-JP" dirty="0" smtClean="0"/>
          </a:p>
          <a:p>
            <a:pPr marL="800100" lvl="1" indent="-342900">
              <a:buSzPct val="50000"/>
              <a:buNone/>
            </a:pPr>
            <a:endParaRPr lang="en-GB" altLang="ja-JP" dirty="0" smtClean="0"/>
          </a:p>
          <a:p>
            <a:pPr marL="800100" lvl="1" indent="-342900">
              <a:buSzPct val="50000"/>
              <a:buNone/>
            </a:pPr>
            <a:endParaRPr lang="en-GB" altLang="ja-JP" dirty="0" smtClean="0"/>
          </a:p>
          <a:p>
            <a:pPr marL="800100" lvl="1" indent="-342900">
              <a:buSzPct val="50000"/>
              <a:buNone/>
            </a:pPr>
            <a:endParaRPr lang="en-US" altLang="ja-JP" dirty="0" smtClean="0"/>
          </a:p>
        </p:txBody>
      </p:sp>
    </p:spTree>
    <p:extLst>
      <p:ext uri="{BB962C8B-B14F-4D97-AF65-F5344CB8AC3E}">
        <p14:creationId xmlns:p14="http://schemas.microsoft.com/office/powerpoint/2010/main" xmlns="" val="38934609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71422"/>
            <a:ext cx="8686800" cy="1143000"/>
          </a:xfrm>
        </p:spPr>
        <p:txBody>
          <a:bodyPr>
            <a:normAutofit fontScale="90000"/>
          </a:bodyPr>
          <a:lstStyle/>
          <a:p>
            <a:r>
              <a:rPr lang="en-GB" altLang="zh-CN" sz="4800" dirty="0" smtClean="0"/>
              <a:t>Summary of testability issues for Transient period</a:t>
            </a:r>
            <a:endParaRPr lang="en-US" sz="4800" b="1" dirty="0"/>
          </a:p>
        </p:txBody>
      </p:sp>
      <p:sp>
        <p:nvSpPr>
          <p:cNvPr id="5" name="内容占位符 4"/>
          <p:cNvSpPr>
            <a:spLocks noGrp="1"/>
          </p:cNvSpPr>
          <p:nvPr>
            <p:ph idx="1"/>
          </p:nvPr>
        </p:nvSpPr>
        <p:spPr>
          <a:xfrm>
            <a:off x="457200" y="1589093"/>
            <a:ext cx="8401080" cy="5268931"/>
          </a:xfrm>
        </p:spPr>
        <p:txBody>
          <a:bodyPr>
            <a:normAutofit fontScale="62500" lnSpcReduction="20000"/>
          </a:bodyPr>
          <a:lstStyle/>
          <a:p>
            <a:r>
              <a:rPr lang="en-US" altLang="zh-CN" b="1" dirty="0" smtClean="0"/>
              <a:t>Issue 1-1-1: Whether RMS EVM over 1 slot can represent the transient period capability.</a:t>
            </a:r>
            <a:endParaRPr lang="zh-CN" altLang="zh-CN" dirty="0" smtClean="0"/>
          </a:p>
          <a:p>
            <a:pPr lvl="1" hangingPunct="0">
              <a:buFont typeface="Calibri" pitchFamily="34" charset="0"/>
              <a:buChar char="─"/>
            </a:pPr>
            <a:r>
              <a:rPr lang="en-US" altLang="zh-CN" sz="2900" dirty="0" smtClean="0"/>
              <a:t>View 1 (Ericsson, QC, Anritsu, HW): no </a:t>
            </a:r>
            <a:endParaRPr lang="zh-CN" altLang="zh-CN" sz="2900" dirty="0" smtClean="0"/>
          </a:p>
          <a:p>
            <a:r>
              <a:rPr lang="en-US" altLang="zh-CN" b="1" dirty="0" smtClean="0"/>
              <a:t>Issue 1-1-2: For RMS EVM over 1 slot, whether EVM measurement procedure on equalizing is clear for UE</a:t>
            </a:r>
            <a:endParaRPr lang="zh-CN" altLang="zh-CN" dirty="0" smtClean="0"/>
          </a:p>
          <a:p>
            <a:pPr lvl="1" hangingPunct="0"/>
            <a:r>
              <a:rPr lang="en-US" altLang="zh-CN" dirty="0" smtClean="0"/>
              <a:t>View 1 (Ericsson, Anritsu): It can be modified when describing EVM procedure for 1 symbol.</a:t>
            </a:r>
            <a:endParaRPr lang="zh-CN" altLang="zh-CN" dirty="0" smtClean="0"/>
          </a:p>
          <a:p>
            <a:pPr lvl="1" hangingPunct="0"/>
            <a:r>
              <a:rPr lang="en-US" altLang="zh-CN" dirty="0" smtClean="0"/>
              <a:t>View 2 (QC): No modifications are required.</a:t>
            </a:r>
            <a:endParaRPr lang="zh-CN" altLang="zh-CN" dirty="0" smtClean="0"/>
          </a:p>
          <a:p>
            <a:pPr lvl="1" hangingPunct="0"/>
            <a:r>
              <a:rPr lang="en-US" altLang="zh-CN" sz="2900" dirty="0" smtClean="0"/>
              <a:t>View 3 (HW): </a:t>
            </a:r>
            <a:r>
              <a:rPr lang="en-GB" altLang="zh-CN" sz="2900" dirty="0" smtClean="0"/>
              <a:t>no, the equalize procedure can be 1) one DMRS 2) linear interpolation 3) DMRS+ data, it cannot only depend on TE implementation. Whether 1st DMRS can be used for equalization, it will compensate on transient as a part of channel status. The procedure has big impact on whether the EVM measurement is accurate.</a:t>
            </a:r>
            <a:endParaRPr lang="zh-CN" altLang="zh-CN" sz="2900" dirty="0" smtClean="0"/>
          </a:p>
          <a:p>
            <a:r>
              <a:rPr lang="en-US" altLang="zh-CN" b="1" dirty="0" smtClean="0"/>
              <a:t>Issue 1-1-3: For RMS EVM over 1 symbol, how to define EVM measurement procedure in the spec</a:t>
            </a:r>
            <a:endParaRPr lang="zh-CN" altLang="zh-CN" dirty="0" smtClean="0"/>
          </a:p>
          <a:p>
            <a:pPr lvl="1" hangingPunct="0">
              <a:buFont typeface="Calibri" pitchFamily="34" charset="0"/>
              <a:buChar char="─"/>
            </a:pPr>
            <a:r>
              <a:rPr lang="en-US" altLang="zh-CN" dirty="0" smtClean="0"/>
              <a:t>View 1 (Ericsson, QC, Anritsu, Skyworks): Adding a new section/annex for EVM to include symbols with transient period.</a:t>
            </a:r>
            <a:endParaRPr lang="zh-CN" altLang="zh-CN" dirty="0" smtClean="0"/>
          </a:p>
          <a:p>
            <a:pPr lvl="1">
              <a:buFont typeface="Calibri" pitchFamily="34" charset="0"/>
              <a:buChar char="─"/>
            </a:pPr>
            <a:r>
              <a:rPr lang="en-US" altLang="zh-CN" dirty="0" smtClean="0"/>
              <a:t>View 2 (HW): It is not an issue whether we create a new section in TS 38.101, we should ensure the procedure could be correct, aligned among TE vendors, high-precision.</a:t>
            </a:r>
            <a:endParaRPr lang="zh-CN" altLang="en-US" dirty="0"/>
          </a:p>
        </p:txBody>
      </p:sp>
    </p:spTree>
    <p:extLst>
      <p:ext uri="{BB962C8B-B14F-4D97-AF65-F5344CB8AC3E}">
        <p14:creationId xmlns:p14="http://schemas.microsoft.com/office/powerpoint/2010/main" xmlns="" val="28159432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71422"/>
            <a:ext cx="8686800" cy="1143000"/>
          </a:xfrm>
        </p:spPr>
        <p:txBody>
          <a:bodyPr>
            <a:normAutofit fontScale="90000"/>
          </a:bodyPr>
          <a:lstStyle/>
          <a:p>
            <a:r>
              <a:rPr lang="en-GB" altLang="zh-CN" sz="4800" dirty="0" smtClean="0"/>
              <a:t>Summary of testability issues for Transient period</a:t>
            </a:r>
            <a:endParaRPr lang="en-US" sz="4800" b="1" dirty="0"/>
          </a:p>
        </p:txBody>
      </p:sp>
      <p:sp>
        <p:nvSpPr>
          <p:cNvPr id="5" name="内容占位符 4"/>
          <p:cNvSpPr>
            <a:spLocks noGrp="1"/>
          </p:cNvSpPr>
          <p:nvPr>
            <p:ph idx="1"/>
          </p:nvPr>
        </p:nvSpPr>
        <p:spPr>
          <a:xfrm>
            <a:off x="457200" y="1589093"/>
            <a:ext cx="8401080" cy="5268931"/>
          </a:xfrm>
        </p:spPr>
        <p:txBody>
          <a:bodyPr>
            <a:normAutofit fontScale="70000" lnSpcReduction="20000"/>
          </a:bodyPr>
          <a:lstStyle/>
          <a:p>
            <a:r>
              <a:rPr lang="en-US" altLang="zh-CN" b="1" dirty="0" smtClean="0"/>
              <a:t>Issue 1-1-4: Whether 20dB power change can represent the maximum power change in the network, if not, whether TE can provide the test condition for the maximum power change</a:t>
            </a:r>
            <a:endParaRPr lang="zh-CN" altLang="zh-CN" dirty="0" smtClean="0"/>
          </a:p>
          <a:p>
            <a:pPr lvl="1" hangingPunct="0">
              <a:buFont typeface="Calibri" pitchFamily="34" charset="0"/>
              <a:buChar char="─"/>
            </a:pPr>
            <a:r>
              <a:rPr lang="en-US" altLang="zh-CN" dirty="0" smtClean="0"/>
              <a:t>View 1 (QC, Anritsu): </a:t>
            </a:r>
            <a:r>
              <a:rPr lang="en-GB" altLang="zh-CN" dirty="0" smtClean="0"/>
              <a:t>20 dB power step is reasonable for on-on power change.</a:t>
            </a:r>
            <a:endParaRPr lang="zh-CN" altLang="zh-CN" dirty="0" smtClean="0"/>
          </a:p>
          <a:p>
            <a:pPr lvl="1" hangingPunct="0">
              <a:buFont typeface="Calibri" pitchFamily="34" charset="0"/>
              <a:buChar char="─"/>
            </a:pPr>
            <a:r>
              <a:rPr lang="en-US" altLang="zh-CN" dirty="0" smtClean="0"/>
              <a:t>View 2 (HW): </a:t>
            </a:r>
            <a:r>
              <a:rPr lang="en-GB" altLang="zh-CN" dirty="0" smtClean="0"/>
              <a:t>no, power change&gt;20dB is common case under real network. If the reference power change for transient period is 20dB, it will have performance impact on network, if the reference power change for transient period is worst case(e.g.58dB), how UE vendor get known our capability without reliable test environment.</a:t>
            </a:r>
            <a:endParaRPr lang="zh-CN" altLang="zh-CN" dirty="0" smtClean="0"/>
          </a:p>
          <a:p>
            <a:r>
              <a:rPr lang="en-US" altLang="zh-CN" b="1" dirty="0" smtClean="0"/>
              <a:t>Issue 1-1-5: How to ensure the transient period is symmetrically positioned</a:t>
            </a:r>
            <a:endParaRPr lang="zh-CN" altLang="zh-CN" dirty="0" smtClean="0"/>
          </a:p>
          <a:p>
            <a:pPr lvl="1" hangingPunct="0">
              <a:buFont typeface="Calibri" pitchFamily="34" charset="0"/>
              <a:buChar char="─"/>
            </a:pPr>
            <a:r>
              <a:rPr lang="en-US" altLang="zh-CN" dirty="0" smtClean="0"/>
              <a:t>View 1 (Ericsson, QC, Skyworks): The exclusion window is defined be symmetric about the symbol boundaries.</a:t>
            </a:r>
            <a:endParaRPr lang="zh-CN" altLang="zh-CN" dirty="0" smtClean="0"/>
          </a:p>
          <a:p>
            <a:pPr lvl="1" hangingPunct="0">
              <a:buFont typeface="Calibri" pitchFamily="34" charset="0"/>
              <a:buChar char="─"/>
            </a:pPr>
            <a:r>
              <a:rPr lang="en-US" altLang="zh-CN" dirty="0" smtClean="0"/>
              <a:t>View 2 (HW): Need a baseline on how to position transient period.</a:t>
            </a:r>
            <a:endParaRPr lang="zh-CN" altLang="zh-CN" dirty="0"/>
          </a:p>
        </p:txBody>
      </p:sp>
    </p:spTree>
    <p:extLst>
      <p:ext uri="{BB962C8B-B14F-4D97-AF65-F5344CB8AC3E}">
        <p14:creationId xmlns:p14="http://schemas.microsoft.com/office/powerpoint/2010/main" xmlns="" val="28159432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71422"/>
            <a:ext cx="8686800" cy="1143000"/>
          </a:xfrm>
        </p:spPr>
        <p:txBody>
          <a:bodyPr>
            <a:normAutofit fontScale="90000"/>
          </a:bodyPr>
          <a:lstStyle/>
          <a:p>
            <a:r>
              <a:rPr lang="en-GB" altLang="zh-CN" sz="4800" dirty="0" smtClean="0"/>
              <a:t>Summary of testability issues for Transient period</a:t>
            </a:r>
            <a:endParaRPr lang="en-US" sz="4800" b="1" dirty="0"/>
          </a:p>
        </p:txBody>
      </p:sp>
      <p:sp>
        <p:nvSpPr>
          <p:cNvPr id="5" name="内容占位符 4"/>
          <p:cNvSpPr>
            <a:spLocks noGrp="1"/>
          </p:cNvSpPr>
          <p:nvPr>
            <p:ph idx="1"/>
          </p:nvPr>
        </p:nvSpPr>
        <p:spPr>
          <a:xfrm>
            <a:off x="457200" y="1374779"/>
            <a:ext cx="8401080" cy="5268931"/>
          </a:xfrm>
        </p:spPr>
        <p:txBody>
          <a:bodyPr>
            <a:normAutofit fontScale="62500" lnSpcReduction="20000"/>
          </a:bodyPr>
          <a:lstStyle/>
          <a:p>
            <a:r>
              <a:rPr lang="en-US" altLang="zh-CN" b="1" dirty="0" smtClean="0"/>
              <a:t>Issue 1-1-6: Whether EVM=min(EVML, EVMH) can differentiate UE with different transient period ability</a:t>
            </a:r>
            <a:endParaRPr lang="zh-CN" altLang="zh-CN" dirty="0" smtClean="0"/>
          </a:p>
          <a:p>
            <a:pPr lvl="1" hangingPunct="0"/>
            <a:r>
              <a:rPr lang="en-US" altLang="zh-CN" dirty="0" smtClean="0"/>
              <a:t>View 1 (Ericsson, Anritsu): Support of transient capability values could be conditioned by supporting the SCS needed to test those values.</a:t>
            </a:r>
            <a:endParaRPr lang="zh-CN" altLang="zh-CN" dirty="0" smtClean="0"/>
          </a:p>
          <a:p>
            <a:pPr lvl="1" hangingPunct="0"/>
            <a:r>
              <a:rPr lang="en-US" altLang="zh-CN" dirty="0" smtClean="0"/>
              <a:t>View 2 (Anritsu): Time mask tests by </a:t>
            </a:r>
            <a:r>
              <a:rPr lang="en-US" altLang="zh-CN" dirty="0" err="1" smtClean="0"/>
              <a:t>signalled</a:t>
            </a:r>
            <a:r>
              <a:rPr lang="en-US" altLang="zh-CN" dirty="0" smtClean="0"/>
              <a:t> transient period in addition to the EVM measurement.</a:t>
            </a:r>
            <a:endParaRPr lang="zh-CN" altLang="zh-CN" dirty="0" smtClean="0"/>
          </a:p>
          <a:p>
            <a:pPr lvl="1" hangingPunct="0"/>
            <a:r>
              <a:rPr lang="en-US" altLang="zh-CN" dirty="0" smtClean="0"/>
              <a:t>View 3 (vivo, Ericsson, Anritsu): Do not introduce 1us as an option of transient period value.</a:t>
            </a:r>
            <a:endParaRPr lang="zh-CN" altLang="zh-CN" dirty="0" smtClean="0"/>
          </a:p>
          <a:p>
            <a:pPr lvl="1" hangingPunct="0"/>
            <a:r>
              <a:rPr lang="en-US" altLang="zh-CN" dirty="0" smtClean="0"/>
              <a:t>View 4 (QC, Ericsson, Anritsu): Define a new window location according to the reported capability.</a:t>
            </a:r>
            <a:endParaRPr lang="zh-CN" altLang="zh-CN" dirty="0" smtClean="0"/>
          </a:p>
          <a:p>
            <a:pPr lvl="1" hangingPunct="0"/>
            <a:r>
              <a:rPr lang="en-US" altLang="zh-CN" dirty="0" smtClean="0"/>
              <a:t>View 5 (QC, Ericsson): Use the existing sample sets for EVM evaluation (25%, 50%, 75%), but evaluate min() and max() functions for 15 kHz and 30 kHz SCS.</a:t>
            </a:r>
            <a:endParaRPr lang="zh-CN" altLang="zh-CN" dirty="0" smtClean="0"/>
          </a:p>
          <a:p>
            <a:pPr lvl="1" hangingPunct="0"/>
            <a:r>
              <a:rPr lang="en-US" altLang="zh-CN" dirty="0" smtClean="0"/>
              <a:t>View 6 (HW): no. RAN4 should consider different EVM window (CP length) for 1st OS and transmitting timing error. </a:t>
            </a:r>
            <a:endParaRPr lang="zh-CN" altLang="zh-CN" dirty="0" smtClean="0"/>
          </a:p>
          <a:p>
            <a:r>
              <a:rPr lang="en-US" altLang="zh-CN" b="1" dirty="0" smtClean="0"/>
              <a:t>Issue 1-1-7: Whether RMS EVM with DFT-OFDM measurement similar with LTE can be tested for transient period </a:t>
            </a:r>
            <a:endParaRPr lang="zh-CN" altLang="zh-CN" dirty="0" smtClean="0"/>
          </a:p>
          <a:p>
            <a:pPr lvl="1" hangingPunct="0"/>
            <a:r>
              <a:rPr lang="en-US" altLang="zh-CN" dirty="0" smtClean="0"/>
              <a:t>View 1(Ericsson, QC, Anritsu): </a:t>
            </a:r>
            <a:r>
              <a:rPr lang="en-GB" altLang="zh-CN" dirty="0" smtClean="0"/>
              <a:t>For 10µs transient period, NR can re-use same procedure defined for RMS EVM with power change in LTE.</a:t>
            </a:r>
            <a:endParaRPr lang="zh-CN" altLang="zh-CN" dirty="0" smtClean="0"/>
          </a:p>
          <a:p>
            <a:pPr lvl="1" hangingPunct="0"/>
            <a:r>
              <a:rPr lang="en-US" altLang="zh-CN" dirty="0" smtClean="0"/>
              <a:t>View 2(HW):no. </a:t>
            </a:r>
            <a:r>
              <a:rPr lang="en-GB" altLang="zh-CN" dirty="0" smtClean="0"/>
              <a:t>There is not test on transient period for LTE, 25us exclusion window is specified. The concept cannot be used for transient period test.</a:t>
            </a:r>
            <a:endParaRPr lang="zh-CN" altLang="zh-CN" dirty="0"/>
          </a:p>
        </p:txBody>
      </p:sp>
    </p:spTree>
    <p:extLst>
      <p:ext uri="{BB962C8B-B14F-4D97-AF65-F5344CB8AC3E}">
        <p14:creationId xmlns:p14="http://schemas.microsoft.com/office/powerpoint/2010/main" xmlns="" val="28159432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71422"/>
            <a:ext cx="8686800" cy="1143000"/>
          </a:xfrm>
        </p:spPr>
        <p:txBody>
          <a:bodyPr>
            <a:normAutofit fontScale="90000"/>
          </a:bodyPr>
          <a:lstStyle/>
          <a:p>
            <a:r>
              <a:rPr lang="en-GB" altLang="zh-CN" sz="4800" dirty="0" smtClean="0"/>
              <a:t>Summary of testability issues for Transient period</a:t>
            </a:r>
            <a:endParaRPr lang="en-US" sz="4800" b="1" dirty="0"/>
          </a:p>
        </p:txBody>
      </p:sp>
      <p:sp>
        <p:nvSpPr>
          <p:cNvPr id="5" name="内容占位符 4"/>
          <p:cNvSpPr>
            <a:spLocks noGrp="1"/>
          </p:cNvSpPr>
          <p:nvPr>
            <p:ph idx="1"/>
          </p:nvPr>
        </p:nvSpPr>
        <p:spPr>
          <a:xfrm>
            <a:off x="457200" y="1374779"/>
            <a:ext cx="8401080" cy="5268931"/>
          </a:xfrm>
        </p:spPr>
        <p:txBody>
          <a:bodyPr>
            <a:normAutofit fontScale="70000" lnSpcReduction="20000"/>
          </a:bodyPr>
          <a:lstStyle/>
          <a:p>
            <a:r>
              <a:rPr lang="en-US" altLang="zh-CN" b="1" dirty="0" smtClean="0"/>
              <a:t>Issue 1-1-8: UL DL configuration</a:t>
            </a:r>
            <a:endParaRPr lang="zh-CN" altLang="zh-CN" dirty="0" smtClean="0"/>
          </a:p>
          <a:p>
            <a:pPr lvl="1" hangingPunct="0"/>
            <a:r>
              <a:rPr lang="en-US" altLang="zh-CN" dirty="0" smtClean="0"/>
              <a:t>View 1(Ericsson, QC, Anritsu, Skyworks): </a:t>
            </a:r>
            <a:r>
              <a:rPr lang="en-GB" altLang="zh-CN" dirty="0" smtClean="0"/>
              <a:t>This issue can be discussed after the testability issues are solved</a:t>
            </a:r>
            <a:r>
              <a:rPr lang="en-US" altLang="zh-CN" dirty="0" smtClean="0"/>
              <a:t>.</a:t>
            </a:r>
            <a:endParaRPr lang="zh-CN" altLang="zh-CN" dirty="0" smtClean="0"/>
          </a:p>
          <a:p>
            <a:pPr lvl="1" hangingPunct="0"/>
            <a:r>
              <a:rPr lang="en-US" altLang="zh-CN" dirty="0" smtClean="0"/>
              <a:t>View 2(HW): </a:t>
            </a:r>
            <a:r>
              <a:rPr lang="en-GB" altLang="zh-CN" dirty="0" smtClean="0"/>
              <a:t>60kHz UL DL configuration should be discussed considering blanked symbol is introduced in the current spec.</a:t>
            </a:r>
            <a:endParaRPr lang="zh-CN" altLang="zh-CN" dirty="0" smtClean="0"/>
          </a:p>
          <a:p>
            <a:r>
              <a:rPr lang="en-US" altLang="zh-CN" b="1" dirty="0" smtClean="0"/>
              <a:t>Issue 1-1-9: How to calculate EVM for symbols in which the transient occurs</a:t>
            </a:r>
            <a:endParaRPr lang="zh-CN" altLang="zh-CN" dirty="0" smtClean="0"/>
          </a:p>
          <a:p>
            <a:pPr lvl="1" hangingPunct="0"/>
            <a:r>
              <a:rPr lang="en-US" altLang="zh-CN" dirty="0" smtClean="0"/>
              <a:t>View 1 (QC, Anritsu, Skyworks): Test procedure detail that needs to be discussed in RAN5.</a:t>
            </a:r>
            <a:endParaRPr lang="zh-CN" altLang="zh-CN" dirty="0" smtClean="0"/>
          </a:p>
          <a:p>
            <a:pPr lvl="1" hangingPunct="0"/>
            <a:r>
              <a:rPr lang="en-US" altLang="zh-CN" dirty="0" smtClean="0"/>
              <a:t>View 2 (HW): Transient period is different for ramp up and ramp down, it should be clearly clarified.</a:t>
            </a:r>
            <a:endParaRPr lang="zh-CN" altLang="zh-CN" dirty="0" smtClean="0"/>
          </a:p>
          <a:p>
            <a:r>
              <a:rPr lang="en-US" altLang="zh-CN" b="1" dirty="0" smtClean="0"/>
              <a:t>Issue 1-1-10: EVM budget for symbol where the transient occurs</a:t>
            </a:r>
            <a:endParaRPr lang="zh-CN" altLang="zh-CN" dirty="0" smtClean="0"/>
          </a:p>
          <a:p>
            <a:pPr lvl="1" hangingPunct="0"/>
            <a:r>
              <a:rPr lang="en-US" altLang="zh-CN" dirty="0" smtClean="0"/>
              <a:t>View 1(Ericsson, QC, Anritsu, Skyworks): Keeping EVM budget in square brackets. EVM values can be discussed after agreement is reached on the feasibility of testing transient periods.</a:t>
            </a:r>
            <a:endParaRPr lang="zh-CN" altLang="zh-CN" dirty="0" smtClean="0"/>
          </a:p>
          <a:p>
            <a:pPr lvl="1" hangingPunct="0"/>
            <a:r>
              <a:rPr lang="en-US" altLang="zh-CN" dirty="0" smtClean="0"/>
              <a:t>View 2(HW): EVM requirement should decide based on simulation results which can meet network performance on high order modulation. </a:t>
            </a:r>
            <a:endParaRPr lang="zh-CN" altLang="zh-CN" dirty="0"/>
          </a:p>
        </p:txBody>
      </p:sp>
    </p:spTree>
    <p:extLst>
      <p:ext uri="{BB962C8B-B14F-4D97-AF65-F5344CB8AC3E}">
        <p14:creationId xmlns:p14="http://schemas.microsoft.com/office/powerpoint/2010/main" xmlns="" val="28159432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98" y="-357214"/>
            <a:ext cx="10358510" cy="1143000"/>
          </a:xfrm>
        </p:spPr>
        <p:txBody>
          <a:bodyPr>
            <a:noAutofit/>
          </a:bodyPr>
          <a:lstStyle/>
          <a:p>
            <a:r>
              <a:rPr lang="en-GB" altLang="zh-CN" sz="3600" dirty="0" smtClean="0"/>
              <a:t>WF on testability issues for transient period</a:t>
            </a:r>
            <a:endParaRPr lang="en-US" sz="3600" b="1" dirty="0"/>
          </a:p>
        </p:txBody>
      </p:sp>
      <p:graphicFrame>
        <p:nvGraphicFramePr>
          <p:cNvPr id="7" name="表格 6"/>
          <p:cNvGraphicFramePr>
            <a:graphicFrameLocks noGrp="1"/>
          </p:cNvGraphicFramePr>
          <p:nvPr/>
        </p:nvGraphicFramePr>
        <p:xfrm>
          <a:off x="428596" y="642918"/>
          <a:ext cx="8429684" cy="5981700"/>
        </p:xfrm>
        <a:graphic>
          <a:graphicData uri="http://schemas.openxmlformats.org/drawingml/2006/table">
            <a:tbl>
              <a:tblPr/>
              <a:tblGrid>
                <a:gridCol w="459904"/>
                <a:gridCol w="3469186"/>
                <a:gridCol w="4500594"/>
              </a:tblGrid>
              <a:tr h="0">
                <a:tc>
                  <a:txBody>
                    <a:bodyPr/>
                    <a:lstStyle/>
                    <a:p>
                      <a:pPr fontAlgn="base" hangingPunct="0">
                        <a:spcAft>
                          <a:spcPts val="900"/>
                        </a:spcAft>
                      </a:pPr>
                      <a:r>
                        <a:rPr lang="en-US" sz="1600" dirty="0">
                          <a:solidFill>
                            <a:srgbClr val="000000"/>
                          </a:solidFill>
                          <a:latin typeface="Times New Roman"/>
                          <a:ea typeface="等线"/>
                        </a:rPr>
                        <a:t>1</a:t>
                      </a:r>
                      <a:endParaRPr lang="zh-CN" sz="1600" dirty="0">
                        <a:latin typeface="Times New Roman"/>
                        <a:ea typeface="等线"/>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US" sz="1600" dirty="0">
                          <a:solidFill>
                            <a:srgbClr val="000000"/>
                          </a:solidFill>
                          <a:latin typeface="Times New Roman"/>
                          <a:ea typeface="等线"/>
                        </a:rPr>
                        <a:t>W</a:t>
                      </a:r>
                      <a:r>
                        <a:rPr lang="en-US" sz="1600" dirty="0">
                          <a:solidFill>
                            <a:srgbClr val="000000"/>
                          </a:solidFill>
                          <a:latin typeface="Times New Roman"/>
                          <a:ea typeface="Yu Mincho"/>
                        </a:rPr>
                        <a:t>hether RMS EVM over 1 slot can represent the transient period capability</a:t>
                      </a:r>
                      <a:r>
                        <a:rPr lang="en-US" sz="1600" dirty="0">
                          <a:solidFill>
                            <a:srgbClr val="000000"/>
                          </a:solidFill>
                          <a:latin typeface="Times New Roman"/>
                          <a:ea typeface="等线"/>
                        </a:rPr>
                        <a:t>.</a:t>
                      </a:r>
                      <a:endParaRPr lang="zh-CN" sz="1600" dirty="0">
                        <a:latin typeface="Times New Roman"/>
                        <a:ea typeface="等线"/>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900"/>
                        </a:spcAft>
                      </a:pPr>
                      <a:r>
                        <a:rPr lang="en-US" sz="1600" b="1" dirty="0">
                          <a:solidFill>
                            <a:srgbClr val="000000"/>
                          </a:solidFill>
                          <a:latin typeface="Times New Roman"/>
                          <a:ea typeface="Yu Mincho"/>
                        </a:rPr>
                        <a:t>The unanimous answer is no.</a:t>
                      </a:r>
                      <a:endParaRPr lang="zh-CN" sz="1600" dirty="0">
                        <a:latin typeface="Times New Roman"/>
                        <a:ea typeface="等线"/>
                      </a:endParaRPr>
                    </a:p>
                    <a:p>
                      <a:pPr fontAlgn="base" hangingPunct="0">
                        <a:spcAft>
                          <a:spcPts val="900"/>
                        </a:spcAft>
                      </a:pPr>
                      <a:r>
                        <a:rPr lang="en-US" sz="1600" dirty="0">
                          <a:solidFill>
                            <a:srgbClr val="000000"/>
                          </a:solidFill>
                          <a:latin typeface="Times New Roman"/>
                          <a:ea typeface="Yu Mincho"/>
                        </a:rPr>
                        <a:t>Need to clarify </a:t>
                      </a:r>
                      <a:r>
                        <a:rPr lang="en-US" sz="1600" dirty="0" smtClean="0">
                          <a:solidFill>
                            <a:srgbClr val="000000"/>
                          </a:solidFill>
                          <a:latin typeface="Times New Roman"/>
                          <a:ea typeface="Yu Mincho"/>
                        </a:rPr>
                        <a:t>why </a:t>
                      </a:r>
                      <a:r>
                        <a:rPr lang="en-US" sz="1600" dirty="0">
                          <a:solidFill>
                            <a:srgbClr val="000000"/>
                          </a:solidFill>
                          <a:latin typeface="Times New Roman"/>
                          <a:ea typeface="Yu Mincho"/>
                        </a:rPr>
                        <a:t>slot level RMS EVM need to be tested even it cannot represent for transient period capability</a:t>
                      </a:r>
                      <a:r>
                        <a:rPr lang="en-US" sz="1600" dirty="0">
                          <a:solidFill>
                            <a:srgbClr val="000000"/>
                          </a:solidFill>
                          <a:latin typeface="Times New Roman"/>
                          <a:ea typeface="等线"/>
                        </a:rPr>
                        <a:t>.</a:t>
                      </a:r>
                      <a:endParaRPr lang="zh-CN" sz="1600" dirty="0">
                        <a:latin typeface="Times New Roman"/>
                        <a:ea typeface="等线"/>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fontAlgn="base" hangingPunct="0">
                        <a:spcAft>
                          <a:spcPts val="900"/>
                        </a:spcAft>
                      </a:pPr>
                      <a:r>
                        <a:rPr lang="en-US" sz="1600">
                          <a:solidFill>
                            <a:srgbClr val="000000"/>
                          </a:solidFill>
                          <a:latin typeface="Times New Roman"/>
                          <a:ea typeface="等线"/>
                        </a:rPr>
                        <a:t>2</a:t>
                      </a:r>
                      <a:endParaRPr lang="zh-CN" sz="1600">
                        <a:latin typeface="Times New Roman"/>
                        <a:ea typeface="等线"/>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US" sz="1600">
                          <a:solidFill>
                            <a:srgbClr val="000000"/>
                          </a:solidFill>
                          <a:latin typeface="Times New Roman"/>
                          <a:ea typeface="Yu Mincho"/>
                        </a:rPr>
                        <a:t>For RMS EVM over 1 slot, whether EVM measurement procedure on equalizing is clear for UE</a:t>
                      </a:r>
                      <a:endParaRPr lang="zh-CN" sz="1600">
                        <a:latin typeface="Times New Roman"/>
                        <a:ea typeface="等线"/>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900"/>
                        </a:spcAft>
                      </a:pPr>
                      <a:r>
                        <a:rPr lang="en-US" sz="1600" b="1" dirty="0">
                          <a:solidFill>
                            <a:srgbClr val="000000"/>
                          </a:solidFill>
                          <a:latin typeface="Times New Roman"/>
                          <a:ea typeface="Yu Mincho"/>
                        </a:rPr>
                        <a:t>View1 or 2 </a:t>
                      </a:r>
                      <a:r>
                        <a:rPr lang="en-US" sz="1600" b="1" dirty="0" err="1">
                          <a:solidFill>
                            <a:srgbClr val="000000"/>
                          </a:solidFill>
                          <a:latin typeface="Times New Roman"/>
                          <a:ea typeface="Yu Mincho"/>
                        </a:rPr>
                        <a:t>vs</a:t>
                      </a:r>
                      <a:r>
                        <a:rPr lang="en-US" sz="1600" b="1" dirty="0">
                          <a:solidFill>
                            <a:srgbClr val="000000"/>
                          </a:solidFill>
                          <a:latin typeface="Times New Roman"/>
                          <a:ea typeface="Yu Mincho"/>
                        </a:rPr>
                        <a:t> View3</a:t>
                      </a:r>
                      <a:endParaRPr lang="zh-CN" sz="1600" dirty="0">
                        <a:latin typeface="Times New Roman"/>
                        <a:ea typeface="等线"/>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fontAlgn="base" hangingPunct="0">
                        <a:spcAft>
                          <a:spcPts val="900"/>
                        </a:spcAft>
                      </a:pPr>
                      <a:r>
                        <a:rPr lang="en-US" sz="1600">
                          <a:solidFill>
                            <a:srgbClr val="000000"/>
                          </a:solidFill>
                          <a:latin typeface="Times New Roman"/>
                          <a:ea typeface="Yu Mincho"/>
                        </a:rPr>
                        <a:t>3</a:t>
                      </a:r>
                      <a:endParaRPr lang="zh-CN" sz="1600">
                        <a:latin typeface="Times New Roman"/>
                        <a:ea typeface="等线"/>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US" sz="1600" dirty="0">
                          <a:solidFill>
                            <a:srgbClr val="000000"/>
                          </a:solidFill>
                          <a:latin typeface="Times New Roman"/>
                          <a:ea typeface="Yu Mincho"/>
                        </a:rPr>
                        <a:t>For RMS EVM over 1 symbol, how to define EVM measurement procedure in the spec </a:t>
                      </a:r>
                      <a:endParaRPr lang="zh-CN" sz="1600" dirty="0">
                        <a:latin typeface="Times New Roman"/>
                        <a:ea typeface="等线"/>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US" sz="1600" dirty="0" smtClean="0">
                          <a:solidFill>
                            <a:srgbClr val="000000"/>
                          </a:solidFill>
                          <a:latin typeface="Times New Roman"/>
                          <a:ea typeface="Yu Mincho"/>
                        </a:rPr>
                        <a:t>Further</a:t>
                      </a:r>
                      <a:r>
                        <a:rPr lang="en-US" sz="1600" baseline="0" dirty="0" smtClean="0">
                          <a:solidFill>
                            <a:srgbClr val="000000"/>
                          </a:solidFill>
                          <a:latin typeface="Times New Roman"/>
                          <a:ea typeface="Yu Mincho"/>
                        </a:rPr>
                        <a:t> discuss</a:t>
                      </a:r>
                      <a:r>
                        <a:rPr lang="en-US" sz="1600" dirty="0" smtClean="0">
                          <a:solidFill>
                            <a:srgbClr val="000000"/>
                          </a:solidFill>
                          <a:latin typeface="Times New Roman"/>
                          <a:ea typeface="Yu Mincho"/>
                        </a:rPr>
                        <a:t> </a:t>
                      </a:r>
                      <a:r>
                        <a:rPr lang="en-US" sz="1600" dirty="0">
                          <a:solidFill>
                            <a:srgbClr val="000000"/>
                          </a:solidFill>
                          <a:latin typeface="Times New Roman"/>
                          <a:ea typeface="等线"/>
                        </a:rPr>
                        <a:t>w</a:t>
                      </a:r>
                      <a:r>
                        <a:rPr lang="en-US" sz="1600" dirty="0">
                          <a:solidFill>
                            <a:srgbClr val="000000"/>
                          </a:solidFill>
                          <a:latin typeface="Times New Roman"/>
                          <a:ea typeface="Yu Mincho"/>
                        </a:rPr>
                        <a:t>hether </a:t>
                      </a:r>
                      <a:r>
                        <a:rPr lang="en-US" sz="1600" dirty="0">
                          <a:solidFill>
                            <a:srgbClr val="000000"/>
                          </a:solidFill>
                          <a:latin typeface="Times New Roman"/>
                          <a:ea typeface="等线"/>
                        </a:rPr>
                        <a:t>a</a:t>
                      </a:r>
                      <a:r>
                        <a:rPr lang="en-US" sz="1600" dirty="0">
                          <a:solidFill>
                            <a:srgbClr val="000000"/>
                          </a:solidFill>
                          <a:latin typeface="Times New Roman"/>
                          <a:ea typeface="Yu Mincho"/>
                        </a:rPr>
                        <a:t>dding a new section/annex for EVM to include symbols with transient period</a:t>
                      </a:r>
                      <a:r>
                        <a:rPr lang="en-US" sz="1600" dirty="0">
                          <a:solidFill>
                            <a:srgbClr val="000000"/>
                          </a:solidFill>
                          <a:latin typeface="Times New Roman"/>
                          <a:ea typeface="等线"/>
                        </a:rPr>
                        <a:t> </a:t>
                      </a:r>
                      <a:r>
                        <a:rPr lang="en-US" sz="1600" dirty="0">
                          <a:solidFill>
                            <a:srgbClr val="000000"/>
                          </a:solidFill>
                          <a:latin typeface="Times New Roman"/>
                          <a:ea typeface="Yu Mincho"/>
                        </a:rPr>
                        <a:t>is </a:t>
                      </a:r>
                      <a:r>
                        <a:rPr lang="en-US" sz="1600" dirty="0" smtClean="0">
                          <a:solidFill>
                            <a:srgbClr val="000000"/>
                          </a:solidFill>
                          <a:latin typeface="Times New Roman"/>
                          <a:ea typeface="Yu Mincho"/>
                        </a:rPr>
                        <a:t>acceptable</a:t>
                      </a:r>
                      <a:r>
                        <a:rPr lang="en-US" sz="1600" dirty="0" smtClean="0">
                          <a:solidFill>
                            <a:srgbClr val="000000"/>
                          </a:solidFill>
                          <a:latin typeface="Times New Roman"/>
                          <a:ea typeface="等线"/>
                        </a:rPr>
                        <a:t>,</a:t>
                      </a:r>
                      <a:r>
                        <a:rPr lang="en-US" sz="1600" baseline="0" dirty="0" smtClean="0">
                          <a:solidFill>
                            <a:srgbClr val="000000"/>
                          </a:solidFill>
                          <a:latin typeface="Times New Roman"/>
                          <a:ea typeface="等线"/>
                        </a:rPr>
                        <a:t> and </a:t>
                      </a:r>
                      <a:r>
                        <a:rPr lang="en-US" sz="1600" dirty="0" smtClean="0">
                          <a:solidFill>
                            <a:srgbClr val="000000"/>
                          </a:solidFill>
                          <a:latin typeface="Times New Roman"/>
                          <a:ea typeface="Yu Mincho"/>
                        </a:rPr>
                        <a:t>how </a:t>
                      </a:r>
                      <a:r>
                        <a:rPr lang="en-US" sz="1600" dirty="0">
                          <a:solidFill>
                            <a:srgbClr val="000000"/>
                          </a:solidFill>
                          <a:latin typeface="Times New Roman"/>
                          <a:ea typeface="Yu Mincho"/>
                        </a:rPr>
                        <a:t>to ensure </a:t>
                      </a:r>
                      <a:r>
                        <a:rPr lang="en-US" sz="1600" dirty="0">
                          <a:solidFill>
                            <a:srgbClr val="000000"/>
                          </a:solidFill>
                          <a:latin typeface="Times New Roman"/>
                          <a:ea typeface="等线"/>
                        </a:rPr>
                        <a:t>that </a:t>
                      </a:r>
                      <a:r>
                        <a:rPr lang="en-US" sz="1600" dirty="0">
                          <a:solidFill>
                            <a:srgbClr val="000000"/>
                          </a:solidFill>
                          <a:latin typeface="Times New Roman"/>
                          <a:ea typeface="Yu Mincho"/>
                        </a:rPr>
                        <a:t>the procedure could be correct, </a:t>
                      </a:r>
                      <a:r>
                        <a:rPr lang="en-US" sz="1600" dirty="0">
                          <a:solidFill>
                            <a:srgbClr val="000000"/>
                          </a:solidFill>
                          <a:latin typeface="Times New Roman"/>
                          <a:ea typeface="等线"/>
                        </a:rPr>
                        <a:t>and that </a:t>
                      </a:r>
                      <a:r>
                        <a:rPr lang="en-US" sz="1600" dirty="0">
                          <a:solidFill>
                            <a:srgbClr val="000000"/>
                          </a:solidFill>
                          <a:latin typeface="Times New Roman"/>
                          <a:ea typeface="Yu Mincho"/>
                        </a:rPr>
                        <a:t>aligned among TE </a:t>
                      </a:r>
                      <a:r>
                        <a:rPr lang="en-US" sz="1600" dirty="0" smtClean="0">
                          <a:solidFill>
                            <a:srgbClr val="000000"/>
                          </a:solidFill>
                          <a:latin typeface="Times New Roman"/>
                          <a:ea typeface="Yu Mincho"/>
                        </a:rPr>
                        <a:t>vendors</a:t>
                      </a:r>
                      <a:r>
                        <a:rPr lang="en-US" sz="1600" dirty="0" smtClean="0">
                          <a:solidFill>
                            <a:srgbClr val="000000"/>
                          </a:solidFill>
                          <a:latin typeface="Times New Roman"/>
                          <a:ea typeface="等线"/>
                        </a:rPr>
                        <a:t>.</a:t>
                      </a:r>
                      <a:endParaRPr lang="zh-CN" sz="1600" dirty="0">
                        <a:latin typeface="Times New Roman"/>
                        <a:ea typeface="等线"/>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61112">
                <a:tc>
                  <a:txBody>
                    <a:bodyPr/>
                    <a:lstStyle/>
                    <a:p>
                      <a:pPr fontAlgn="base" hangingPunct="0">
                        <a:spcAft>
                          <a:spcPts val="900"/>
                        </a:spcAft>
                      </a:pPr>
                      <a:r>
                        <a:rPr lang="en-US" sz="1600">
                          <a:solidFill>
                            <a:srgbClr val="000000"/>
                          </a:solidFill>
                          <a:latin typeface="Times New Roman"/>
                          <a:ea typeface="Yu Mincho"/>
                        </a:rPr>
                        <a:t>4</a:t>
                      </a:r>
                      <a:endParaRPr lang="zh-CN" sz="1600">
                        <a:latin typeface="Times New Roman"/>
                        <a:ea typeface="等线"/>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US" sz="1600">
                          <a:solidFill>
                            <a:srgbClr val="000000"/>
                          </a:solidFill>
                          <a:latin typeface="Times New Roman"/>
                          <a:ea typeface="Yu Mincho"/>
                        </a:rPr>
                        <a:t>whether 20dB power change can represent the maximum power change in the network, if not, whether TE can provide the test condition for the maximum power change </a:t>
                      </a:r>
                      <a:endParaRPr lang="zh-CN" sz="1600">
                        <a:latin typeface="Times New Roman"/>
                        <a:ea typeface="等线"/>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54000" algn="ctr" fontAlgn="base" hangingPunct="0">
                        <a:spcAft>
                          <a:spcPts val="900"/>
                        </a:spcAft>
                      </a:pPr>
                      <a:r>
                        <a:rPr lang="en-US" sz="1600" b="1" dirty="0" smtClean="0">
                          <a:solidFill>
                            <a:srgbClr val="000000"/>
                          </a:solidFill>
                          <a:latin typeface="Times New Roman"/>
                          <a:ea typeface="等线"/>
                        </a:rPr>
                        <a:t>View1 </a:t>
                      </a:r>
                      <a:r>
                        <a:rPr lang="en-US" sz="1600" b="1" dirty="0" err="1">
                          <a:solidFill>
                            <a:srgbClr val="000000"/>
                          </a:solidFill>
                          <a:latin typeface="Times New Roman"/>
                          <a:ea typeface="等线"/>
                        </a:rPr>
                        <a:t>vs</a:t>
                      </a:r>
                      <a:r>
                        <a:rPr lang="en-US" sz="1600" b="1" dirty="0">
                          <a:solidFill>
                            <a:srgbClr val="000000"/>
                          </a:solidFill>
                          <a:latin typeface="Times New Roman"/>
                          <a:ea typeface="等线"/>
                        </a:rPr>
                        <a:t> </a:t>
                      </a:r>
                      <a:r>
                        <a:rPr lang="en-US" sz="1600" b="1" dirty="0" smtClean="0">
                          <a:solidFill>
                            <a:srgbClr val="000000"/>
                          </a:solidFill>
                          <a:latin typeface="Times New Roman"/>
                          <a:ea typeface="等线"/>
                        </a:rPr>
                        <a:t>View2</a:t>
                      </a:r>
                      <a:endParaRPr lang="zh-CN" sz="1600" dirty="0">
                        <a:latin typeface="Times New Roman"/>
                        <a:ea typeface="等线"/>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fontAlgn="base" hangingPunct="0">
                        <a:spcAft>
                          <a:spcPts val="900"/>
                        </a:spcAft>
                      </a:pPr>
                      <a:r>
                        <a:rPr lang="en-US" sz="1600">
                          <a:solidFill>
                            <a:srgbClr val="000000"/>
                          </a:solidFill>
                          <a:latin typeface="Times New Roman"/>
                          <a:ea typeface="Yu Mincho"/>
                        </a:rPr>
                        <a:t>5</a:t>
                      </a:r>
                      <a:endParaRPr lang="zh-CN" sz="1600">
                        <a:latin typeface="Times New Roman"/>
                        <a:ea typeface="等线"/>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US" sz="1600">
                          <a:solidFill>
                            <a:srgbClr val="000000"/>
                          </a:solidFill>
                          <a:latin typeface="Times New Roman"/>
                          <a:ea typeface="Yu Mincho"/>
                        </a:rPr>
                        <a:t>How to ensure the transient period is symmetrically positioned?</a:t>
                      </a:r>
                      <a:endParaRPr lang="zh-CN" sz="1600">
                        <a:latin typeface="Times New Roman"/>
                        <a:ea typeface="等线"/>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54000" algn="ctr" fontAlgn="base" hangingPunct="0">
                        <a:spcAft>
                          <a:spcPts val="900"/>
                        </a:spcAft>
                      </a:pPr>
                      <a:r>
                        <a:rPr lang="en-US" sz="1600" b="1" dirty="0">
                          <a:solidFill>
                            <a:srgbClr val="000000"/>
                          </a:solidFill>
                          <a:latin typeface="Times New Roman"/>
                          <a:ea typeface="Yu Mincho"/>
                        </a:rPr>
                        <a:t>View1  </a:t>
                      </a:r>
                      <a:r>
                        <a:rPr lang="en-US" sz="1600" b="1" dirty="0" err="1">
                          <a:solidFill>
                            <a:srgbClr val="000000"/>
                          </a:solidFill>
                          <a:latin typeface="Times New Roman"/>
                          <a:ea typeface="Yu Mincho"/>
                        </a:rPr>
                        <a:t>vs</a:t>
                      </a:r>
                      <a:r>
                        <a:rPr lang="en-US" sz="1600" b="1" dirty="0">
                          <a:solidFill>
                            <a:srgbClr val="000000"/>
                          </a:solidFill>
                          <a:latin typeface="Times New Roman"/>
                          <a:ea typeface="Yu Mincho"/>
                        </a:rPr>
                        <a:t>  View2</a:t>
                      </a:r>
                      <a:endParaRPr lang="zh-CN" sz="1600" dirty="0">
                        <a:latin typeface="Times New Roman"/>
                        <a:ea typeface="等线"/>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fontAlgn="base" hangingPunct="0">
                        <a:spcAft>
                          <a:spcPts val="900"/>
                        </a:spcAft>
                      </a:pPr>
                      <a:r>
                        <a:rPr lang="en-US" sz="1600" dirty="0">
                          <a:solidFill>
                            <a:srgbClr val="000000"/>
                          </a:solidFill>
                          <a:latin typeface="Times New Roman"/>
                          <a:ea typeface="Yu Mincho"/>
                        </a:rPr>
                        <a:t>6</a:t>
                      </a:r>
                      <a:endParaRPr lang="zh-CN" sz="1600" dirty="0">
                        <a:latin typeface="Times New Roman"/>
                        <a:ea typeface="等线"/>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US" sz="1600" dirty="0">
                          <a:solidFill>
                            <a:srgbClr val="000000"/>
                          </a:solidFill>
                          <a:latin typeface="Times New Roman"/>
                          <a:ea typeface="Yu Mincho"/>
                        </a:rPr>
                        <a:t>whether EVM=min(EVML, EVMH) can differentiate UE with different transient period ability</a:t>
                      </a:r>
                      <a:endParaRPr lang="zh-CN" sz="1600" dirty="0">
                        <a:latin typeface="Times New Roman"/>
                        <a:ea typeface="等线"/>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254000" algn="l" defTabSz="914400" rtl="0" eaLnBrk="1" fontAlgn="base" latinLnBrk="0" hangingPunct="0">
                        <a:lnSpc>
                          <a:spcPct val="100000"/>
                        </a:lnSpc>
                        <a:spcBef>
                          <a:spcPts val="0"/>
                        </a:spcBef>
                        <a:spcAft>
                          <a:spcPts val="900"/>
                        </a:spcAft>
                        <a:buClrTx/>
                        <a:buSzTx/>
                        <a:buFontTx/>
                        <a:buNone/>
                        <a:tabLst/>
                        <a:defRPr/>
                      </a:pPr>
                      <a:r>
                        <a:rPr kumimoji="1" lang="en-US" altLang="zh-CN" sz="1800" b="0" i="0" kern="1200" dirty="0" smtClean="0">
                          <a:solidFill>
                            <a:schemeClr val="tx1"/>
                          </a:solidFill>
                          <a:latin typeface="+mn-lt"/>
                          <a:ea typeface="+mn-ea"/>
                          <a:cs typeface="+mn-cs"/>
                        </a:rPr>
                        <a:t>B</a:t>
                      </a:r>
                      <a:r>
                        <a:rPr kumimoji="1" lang="en-US" altLang="zh-CN" sz="1600" kern="1200" dirty="0" smtClean="0">
                          <a:solidFill>
                            <a:srgbClr val="000000"/>
                          </a:solidFill>
                          <a:latin typeface="Times New Roman"/>
                          <a:ea typeface="Yu Mincho"/>
                          <a:cs typeface="+mn-cs"/>
                        </a:rPr>
                        <a:t>ased on </a:t>
                      </a:r>
                      <a:r>
                        <a:rPr kumimoji="1" lang="en-US" altLang="zh-CN" sz="1600" b="1" kern="1200" dirty="0" smtClean="0">
                          <a:solidFill>
                            <a:srgbClr val="000000"/>
                          </a:solidFill>
                          <a:latin typeface="Times New Roman"/>
                          <a:ea typeface="Yu Mincho"/>
                          <a:cs typeface="+mn-cs"/>
                        </a:rPr>
                        <a:t>Views 1-6</a:t>
                      </a:r>
                      <a:r>
                        <a:rPr kumimoji="1" lang="en-US" altLang="zh-CN" sz="1600" kern="1200" dirty="0" smtClean="0">
                          <a:solidFill>
                            <a:srgbClr val="000000"/>
                          </a:solidFill>
                          <a:latin typeface="Times New Roman"/>
                          <a:ea typeface="Yu Mincho"/>
                          <a:cs typeface="+mn-cs"/>
                        </a:rPr>
                        <a:t>, this issue can be summarized as the following two options:</a:t>
                      </a:r>
                    </a:p>
                    <a:p>
                      <a:pPr indent="254000" algn="l" fontAlgn="base" hangingPunct="0">
                        <a:spcAft>
                          <a:spcPts val="900"/>
                        </a:spcAft>
                      </a:pPr>
                      <a:r>
                        <a:rPr kumimoji="1" lang="en-US" altLang="zh-CN" sz="1600" b="1" kern="1200" dirty="0" smtClean="0">
                          <a:solidFill>
                            <a:schemeClr val="tx1"/>
                          </a:solidFill>
                          <a:latin typeface="Times New Roman"/>
                          <a:ea typeface="等线"/>
                          <a:cs typeface="+mn-cs"/>
                        </a:rPr>
                        <a:t>Option1</a:t>
                      </a:r>
                      <a:r>
                        <a:rPr kumimoji="1" lang="en-US" altLang="zh-CN" sz="1600" kern="1200" dirty="0" smtClean="0">
                          <a:solidFill>
                            <a:schemeClr val="tx1"/>
                          </a:solidFill>
                          <a:latin typeface="Times New Roman"/>
                          <a:ea typeface="等线"/>
                          <a:cs typeface="+mn-cs"/>
                        </a:rPr>
                        <a:t> : Do not introduce 1us. For 2us,4us,7us  can be further discussed</a:t>
                      </a:r>
                    </a:p>
                    <a:p>
                      <a:pPr indent="254000" algn="l" fontAlgn="base" hangingPunct="0">
                        <a:spcAft>
                          <a:spcPts val="900"/>
                        </a:spcAft>
                      </a:pPr>
                      <a:r>
                        <a:rPr kumimoji="1" lang="en-US" altLang="zh-CN" sz="1600" b="1" kern="1200" dirty="0" smtClean="0">
                          <a:solidFill>
                            <a:schemeClr val="tx1"/>
                          </a:solidFill>
                          <a:latin typeface="Times New Roman"/>
                          <a:ea typeface="等线"/>
                          <a:cs typeface="+mn-cs"/>
                        </a:rPr>
                        <a:t>Option2</a:t>
                      </a:r>
                      <a:r>
                        <a:rPr kumimoji="1" lang="en-US" altLang="zh-CN" sz="1600" kern="1200" dirty="0" smtClean="0">
                          <a:solidFill>
                            <a:schemeClr val="tx1"/>
                          </a:solidFill>
                          <a:latin typeface="Times New Roman"/>
                          <a:ea typeface="等线"/>
                          <a:cs typeface="+mn-cs"/>
                        </a:rPr>
                        <a:t>: Including 1us,2us,4us,7us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28159432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98" y="-357214"/>
            <a:ext cx="10358510" cy="1143000"/>
          </a:xfrm>
        </p:spPr>
        <p:txBody>
          <a:bodyPr>
            <a:noAutofit/>
          </a:bodyPr>
          <a:lstStyle/>
          <a:p>
            <a:r>
              <a:rPr lang="en-GB" altLang="zh-CN" sz="3600" dirty="0" smtClean="0"/>
              <a:t>WF on testability issues for transient period</a:t>
            </a:r>
            <a:endParaRPr lang="en-US" sz="3600" b="1" dirty="0"/>
          </a:p>
        </p:txBody>
      </p:sp>
      <p:graphicFrame>
        <p:nvGraphicFramePr>
          <p:cNvPr id="4" name="表格 3"/>
          <p:cNvGraphicFramePr>
            <a:graphicFrameLocks noGrp="1"/>
          </p:cNvGraphicFramePr>
          <p:nvPr/>
        </p:nvGraphicFramePr>
        <p:xfrm>
          <a:off x="428596" y="642918"/>
          <a:ext cx="8286808" cy="5009493"/>
        </p:xfrm>
        <a:graphic>
          <a:graphicData uri="http://schemas.openxmlformats.org/drawingml/2006/table">
            <a:tbl>
              <a:tblPr/>
              <a:tblGrid>
                <a:gridCol w="448309"/>
                <a:gridCol w="3837971"/>
                <a:gridCol w="4000528"/>
              </a:tblGrid>
              <a:tr h="553112">
                <a:tc>
                  <a:txBody>
                    <a:bodyPr/>
                    <a:lstStyle/>
                    <a:p>
                      <a:pPr fontAlgn="base" hangingPunct="0">
                        <a:spcAft>
                          <a:spcPts val="900"/>
                        </a:spcAft>
                      </a:pPr>
                      <a:r>
                        <a:rPr lang="en-US" sz="1600" dirty="0">
                          <a:solidFill>
                            <a:srgbClr val="000000"/>
                          </a:solidFill>
                          <a:latin typeface="Times New Roman"/>
                          <a:ea typeface="Yu Mincho"/>
                        </a:rPr>
                        <a:t>7</a:t>
                      </a:r>
                      <a:endParaRPr lang="zh-CN" sz="1600" dirty="0">
                        <a:latin typeface="Times New Roman"/>
                        <a:ea typeface="等线"/>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US" sz="1600" dirty="0">
                          <a:solidFill>
                            <a:srgbClr val="000000"/>
                          </a:solidFill>
                          <a:latin typeface="Times New Roman"/>
                          <a:ea typeface="Yu Mincho"/>
                        </a:rPr>
                        <a:t>whether RMS EVM with DFT-OFDM measurement similar with LTE can be tested for transient period </a:t>
                      </a:r>
                      <a:endParaRPr lang="zh-CN" sz="1600" dirty="0">
                        <a:latin typeface="Times New Roman"/>
                        <a:ea typeface="等线"/>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54000" algn="l" fontAlgn="base" hangingPunct="0">
                        <a:spcAft>
                          <a:spcPts val="900"/>
                        </a:spcAft>
                      </a:pPr>
                      <a:r>
                        <a:rPr lang="en-US" sz="1600" b="1" dirty="0" smtClean="0">
                          <a:solidFill>
                            <a:srgbClr val="000000"/>
                          </a:solidFill>
                          <a:latin typeface="Times New Roman"/>
                          <a:ea typeface="Yu Mincho"/>
                        </a:rPr>
                        <a:t>                   View1  </a:t>
                      </a:r>
                      <a:r>
                        <a:rPr lang="en-US" sz="1600" b="1" dirty="0" err="1">
                          <a:solidFill>
                            <a:srgbClr val="000000"/>
                          </a:solidFill>
                          <a:latin typeface="Times New Roman"/>
                          <a:ea typeface="Yu Mincho"/>
                        </a:rPr>
                        <a:t>vs</a:t>
                      </a:r>
                      <a:r>
                        <a:rPr lang="en-US" sz="1600" b="1" dirty="0">
                          <a:solidFill>
                            <a:srgbClr val="000000"/>
                          </a:solidFill>
                          <a:latin typeface="Times New Roman"/>
                          <a:ea typeface="Yu Mincho"/>
                        </a:rPr>
                        <a:t>  View2</a:t>
                      </a:r>
                      <a:endParaRPr lang="zh-CN" sz="1600" dirty="0">
                        <a:latin typeface="Times New Roman"/>
                        <a:ea typeface="等线"/>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06223">
                <a:tc>
                  <a:txBody>
                    <a:bodyPr/>
                    <a:lstStyle/>
                    <a:p>
                      <a:pPr fontAlgn="base" hangingPunct="0">
                        <a:spcAft>
                          <a:spcPts val="900"/>
                        </a:spcAft>
                      </a:pPr>
                      <a:r>
                        <a:rPr lang="en-US" sz="1600" dirty="0">
                          <a:solidFill>
                            <a:srgbClr val="000000"/>
                          </a:solidFill>
                          <a:latin typeface="Times New Roman"/>
                          <a:ea typeface="Yu Mincho"/>
                        </a:rPr>
                        <a:t>8</a:t>
                      </a:r>
                      <a:endParaRPr lang="zh-CN" sz="1600" dirty="0">
                        <a:latin typeface="Times New Roman"/>
                        <a:ea typeface="等线"/>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US" sz="1600">
                          <a:solidFill>
                            <a:srgbClr val="000000"/>
                          </a:solidFill>
                          <a:latin typeface="Times New Roman"/>
                          <a:ea typeface="Yu Mincho"/>
                        </a:rPr>
                        <a:t>UL DL configuration.</a:t>
                      </a:r>
                      <a:endParaRPr lang="zh-CN" sz="1600">
                        <a:latin typeface="Times New Roman"/>
                        <a:ea typeface="等线"/>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base" latinLnBrk="0" hangingPunct="0">
                        <a:lnSpc>
                          <a:spcPct val="100000"/>
                        </a:lnSpc>
                        <a:spcBef>
                          <a:spcPts val="0"/>
                        </a:spcBef>
                        <a:spcAft>
                          <a:spcPts val="900"/>
                        </a:spcAft>
                        <a:buClrTx/>
                        <a:buSzTx/>
                        <a:buFontTx/>
                        <a:buNone/>
                        <a:tabLst/>
                        <a:defRPr/>
                      </a:pPr>
                      <a:r>
                        <a:rPr kumimoji="1" lang="en-US" altLang="zh-CN" sz="1600" b="1" kern="1200" dirty="0" smtClean="0">
                          <a:solidFill>
                            <a:srgbClr val="000000"/>
                          </a:solidFill>
                          <a:latin typeface="Times New Roman"/>
                          <a:ea typeface="Yu Mincho"/>
                          <a:cs typeface="+mn-cs"/>
                        </a:rPr>
                        <a:t>View1  </a:t>
                      </a:r>
                      <a:r>
                        <a:rPr kumimoji="1" lang="en-US" altLang="zh-CN" sz="1600" b="1" kern="1200" dirty="0" err="1" smtClean="0">
                          <a:solidFill>
                            <a:srgbClr val="000000"/>
                          </a:solidFill>
                          <a:latin typeface="Times New Roman"/>
                          <a:ea typeface="Yu Mincho"/>
                          <a:cs typeface="+mn-cs"/>
                        </a:rPr>
                        <a:t>vs</a:t>
                      </a:r>
                      <a:r>
                        <a:rPr kumimoji="1" lang="en-US" altLang="zh-CN" sz="1600" b="1" kern="1200" dirty="0" smtClean="0">
                          <a:solidFill>
                            <a:srgbClr val="000000"/>
                          </a:solidFill>
                          <a:latin typeface="Times New Roman"/>
                          <a:ea typeface="Yu Mincho"/>
                          <a:cs typeface="+mn-cs"/>
                        </a:rPr>
                        <a:t>  View2</a:t>
                      </a:r>
                      <a:endParaRPr kumimoji="1" lang="en-US" sz="1600" b="1" kern="1200" dirty="0" smtClean="0">
                        <a:solidFill>
                          <a:srgbClr val="000000"/>
                        </a:solidFill>
                        <a:latin typeface="Times New Roman"/>
                        <a:ea typeface="Yu Mincho"/>
                        <a:cs typeface="+mn-cs"/>
                      </a:endParaRPr>
                    </a:p>
                    <a:p>
                      <a:pPr fontAlgn="base" hangingPunct="0">
                        <a:spcAft>
                          <a:spcPts val="900"/>
                        </a:spcAft>
                      </a:pPr>
                      <a:r>
                        <a:rPr lang="en-US" sz="1600" dirty="0" smtClean="0">
                          <a:solidFill>
                            <a:srgbClr val="000000"/>
                          </a:solidFill>
                          <a:latin typeface="Times New Roman"/>
                          <a:ea typeface="等线"/>
                        </a:rPr>
                        <a:t>Further</a:t>
                      </a:r>
                      <a:r>
                        <a:rPr lang="en-US" sz="1600" baseline="0" dirty="0" smtClean="0">
                          <a:solidFill>
                            <a:srgbClr val="000000"/>
                          </a:solidFill>
                          <a:latin typeface="Times New Roman"/>
                          <a:ea typeface="等线"/>
                        </a:rPr>
                        <a:t> discuss whether </a:t>
                      </a:r>
                      <a:r>
                        <a:rPr lang="en-US" sz="1600" dirty="0" smtClean="0">
                          <a:solidFill>
                            <a:srgbClr val="000000"/>
                          </a:solidFill>
                          <a:latin typeface="Times New Roman"/>
                          <a:ea typeface="等线"/>
                        </a:rPr>
                        <a:t>UL </a:t>
                      </a:r>
                      <a:r>
                        <a:rPr lang="en-US" sz="1600" dirty="0">
                          <a:solidFill>
                            <a:srgbClr val="000000"/>
                          </a:solidFill>
                          <a:latin typeface="Times New Roman"/>
                          <a:ea typeface="等线"/>
                        </a:rPr>
                        <a:t>DL configuration can be defined after the testability issues are solved</a:t>
                      </a:r>
                      <a:r>
                        <a:rPr lang="en-US" sz="1600" dirty="0" smtClean="0">
                          <a:solidFill>
                            <a:srgbClr val="000000"/>
                          </a:solidFill>
                          <a:latin typeface="Times New Roman"/>
                          <a:ea typeface="等线"/>
                        </a:rPr>
                        <a:t>.</a:t>
                      </a:r>
                      <a:endParaRPr lang="zh-CN" sz="1600" dirty="0">
                        <a:latin typeface="Times New Roman"/>
                        <a:ea typeface="等线"/>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35859">
                <a:tc>
                  <a:txBody>
                    <a:bodyPr/>
                    <a:lstStyle/>
                    <a:p>
                      <a:pPr fontAlgn="base" hangingPunct="0">
                        <a:spcAft>
                          <a:spcPts val="900"/>
                        </a:spcAft>
                      </a:pPr>
                      <a:r>
                        <a:rPr lang="en-US" sz="1600" dirty="0">
                          <a:solidFill>
                            <a:srgbClr val="000000"/>
                          </a:solidFill>
                          <a:latin typeface="Times New Roman"/>
                          <a:ea typeface="Yu Mincho"/>
                        </a:rPr>
                        <a:t>9</a:t>
                      </a:r>
                      <a:endParaRPr lang="zh-CN" sz="1600" dirty="0">
                        <a:latin typeface="Times New Roman"/>
                        <a:ea typeface="等线"/>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US" sz="1600" dirty="0">
                          <a:solidFill>
                            <a:srgbClr val="000000"/>
                          </a:solidFill>
                          <a:latin typeface="Times New Roman"/>
                          <a:ea typeface="Yu Mincho"/>
                        </a:rPr>
                        <a:t>how to calculate EVM for symbols in which the transient occurs</a:t>
                      </a:r>
                      <a:endParaRPr lang="zh-CN" sz="1600" dirty="0">
                        <a:latin typeface="Times New Roman"/>
                        <a:ea typeface="等线"/>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endParaRPr lang="en-US" sz="1600" dirty="0" smtClean="0">
                        <a:solidFill>
                          <a:srgbClr val="000000"/>
                        </a:solidFill>
                        <a:latin typeface="Times New Roman"/>
                        <a:ea typeface="Yu Mincho"/>
                      </a:endParaRPr>
                    </a:p>
                    <a:p>
                      <a:pPr fontAlgn="base" hangingPunct="0">
                        <a:spcAft>
                          <a:spcPts val="900"/>
                        </a:spcAft>
                      </a:pPr>
                      <a:r>
                        <a:rPr lang="en-US" sz="1600" dirty="0" smtClean="0">
                          <a:solidFill>
                            <a:srgbClr val="000000"/>
                          </a:solidFill>
                          <a:latin typeface="Times New Roman"/>
                          <a:ea typeface="Yu Mincho"/>
                        </a:rPr>
                        <a:t>This </a:t>
                      </a:r>
                      <a:r>
                        <a:rPr lang="en-US" sz="1600" dirty="0">
                          <a:solidFill>
                            <a:srgbClr val="000000"/>
                          </a:solidFill>
                          <a:latin typeface="Times New Roman"/>
                          <a:ea typeface="Yu Mincho"/>
                        </a:rPr>
                        <a:t>test procedure detail </a:t>
                      </a:r>
                      <a:r>
                        <a:rPr lang="en-US" sz="1600" dirty="0" smtClean="0">
                          <a:solidFill>
                            <a:srgbClr val="000000"/>
                          </a:solidFill>
                          <a:latin typeface="Times New Roman"/>
                          <a:ea typeface="Yu Mincho"/>
                        </a:rPr>
                        <a:t>needs </a:t>
                      </a:r>
                      <a:r>
                        <a:rPr lang="en-US" sz="1600" dirty="0">
                          <a:solidFill>
                            <a:srgbClr val="000000"/>
                          </a:solidFill>
                          <a:latin typeface="Times New Roman"/>
                          <a:ea typeface="Yu Mincho"/>
                        </a:rPr>
                        <a:t>to be discussed in </a:t>
                      </a:r>
                      <a:r>
                        <a:rPr lang="en-US" sz="1600" dirty="0" smtClean="0">
                          <a:solidFill>
                            <a:srgbClr val="000000"/>
                          </a:solidFill>
                          <a:latin typeface="Times New Roman"/>
                          <a:ea typeface="Yu Mincho"/>
                        </a:rPr>
                        <a:t>RAN5</a:t>
                      </a:r>
                      <a:endParaRPr lang="en-US" sz="1600" dirty="0" smtClean="0">
                        <a:solidFill>
                          <a:schemeClr val="tx1"/>
                        </a:solidFill>
                        <a:latin typeface="Times New Roman"/>
                        <a:ea typeface="等线"/>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35891">
                <a:tc>
                  <a:txBody>
                    <a:bodyPr/>
                    <a:lstStyle/>
                    <a:p>
                      <a:pPr fontAlgn="base" hangingPunct="0">
                        <a:spcAft>
                          <a:spcPts val="900"/>
                        </a:spcAft>
                      </a:pPr>
                      <a:r>
                        <a:rPr lang="en-US" sz="1600">
                          <a:solidFill>
                            <a:srgbClr val="000000"/>
                          </a:solidFill>
                          <a:latin typeface="Times New Roman"/>
                          <a:ea typeface="Yu Mincho"/>
                        </a:rPr>
                        <a:t>10</a:t>
                      </a:r>
                      <a:endParaRPr lang="zh-CN" sz="1600">
                        <a:latin typeface="Times New Roman"/>
                        <a:ea typeface="等线"/>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US" sz="1600" dirty="0">
                          <a:solidFill>
                            <a:srgbClr val="000000"/>
                          </a:solidFill>
                          <a:latin typeface="Times New Roman"/>
                          <a:ea typeface="Yu Mincho"/>
                        </a:rPr>
                        <a:t>EVM budget for symbol where the transient occurs</a:t>
                      </a:r>
                      <a:endParaRPr lang="zh-CN" sz="1600" dirty="0">
                        <a:latin typeface="Times New Roman"/>
                        <a:ea typeface="等线"/>
                      </a:endParaRPr>
                    </a:p>
                    <a:p>
                      <a:pPr fontAlgn="base" hangingPunct="0">
                        <a:spcAft>
                          <a:spcPts val="900"/>
                        </a:spcAft>
                      </a:pPr>
                      <a:r>
                        <a:rPr lang="en-US" sz="1600" dirty="0">
                          <a:solidFill>
                            <a:srgbClr val="000000"/>
                          </a:solidFill>
                          <a:latin typeface="Times New Roman"/>
                          <a:ea typeface="Yu Mincho"/>
                        </a:rPr>
                        <a:t> </a:t>
                      </a:r>
                      <a:endParaRPr lang="zh-CN" sz="1600" dirty="0">
                        <a:latin typeface="Times New Roman"/>
                        <a:ea typeface="等线"/>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base" latinLnBrk="0" hangingPunct="0">
                        <a:lnSpc>
                          <a:spcPct val="100000"/>
                        </a:lnSpc>
                        <a:spcBef>
                          <a:spcPts val="0"/>
                        </a:spcBef>
                        <a:spcAft>
                          <a:spcPts val="900"/>
                        </a:spcAft>
                        <a:buClrTx/>
                        <a:buSzTx/>
                        <a:buFontTx/>
                        <a:buNone/>
                        <a:tabLst/>
                        <a:defRPr/>
                      </a:pPr>
                      <a:r>
                        <a:rPr kumimoji="1" lang="en-US" altLang="zh-CN" sz="1600" b="1" kern="1200" dirty="0" smtClean="0">
                          <a:solidFill>
                            <a:srgbClr val="000000"/>
                          </a:solidFill>
                          <a:latin typeface="Times New Roman"/>
                          <a:ea typeface="Yu Mincho"/>
                          <a:cs typeface="+mn-cs"/>
                        </a:rPr>
                        <a:t>View1  </a:t>
                      </a:r>
                      <a:r>
                        <a:rPr kumimoji="1" lang="en-US" altLang="zh-CN" sz="1600" b="1" kern="1200" dirty="0" err="1" smtClean="0">
                          <a:solidFill>
                            <a:srgbClr val="000000"/>
                          </a:solidFill>
                          <a:latin typeface="Times New Roman"/>
                          <a:ea typeface="Yu Mincho"/>
                          <a:cs typeface="+mn-cs"/>
                        </a:rPr>
                        <a:t>vs</a:t>
                      </a:r>
                      <a:r>
                        <a:rPr kumimoji="1" lang="en-US" altLang="zh-CN" sz="1600" b="1" kern="1200" dirty="0" smtClean="0">
                          <a:solidFill>
                            <a:srgbClr val="000000"/>
                          </a:solidFill>
                          <a:latin typeface="Times New Roman"/>
                          <a:ea typeface="Yu Mincho"/>
                          <a:cs typeface="+mn-cs"/>
                        </a:rPr>
                        <a:t>  View2</a:t>
                      </a:r>
                      <a:endParaRPr lang="en-US" sz="1600" dirty="0" smtClean="0">
                        <a:solidFill>
                          <a:srgbClr val="000000"/>
                        </a:solidFill>
                        <a:latin typeface="Times New Roman"/>
                        <a:ea typeface="Yu Mincho"/>
                      </a:endParaRPr>
                    </a:p>
                    <a:p>
                      <a:pPr fontAlgn="base" hangingPunct="0">
                        <a:spcAft>
                          <a:spcPts val="900"/>
                        </a:spcAft>
                      </a:pPr>
                      <a:r>
                        <a:rPr lang="en-US" sz="1600" dirty="0" smtClean="0">
                          <a:solidFill>
                            <a:srgbClr val="000000"/>
                          </a:solidFill>
                          <a:latin typeface="Times New Roman"/>
                          <a:ea typeface="Yu Mincho"/>
                        </a:rPr>
                        <a:t>Keeping </a:t>
                      </a:r>
                      <a:r>
                        <a:rPr lang="en-US" sz="1600" dirty="0">
                          <a:solidFill>
                            <a:srgbClr val="000000"/>
                          </a:solidFill>
                          <a:latin typeface="Times New Roman"/>
                          <a:ea typeface="Yu Mincho"/>
                        </a:rPr>
                        <a:t>EVM budget in square brackets</a:t>
                      </a:r>
                      <a:r>
                        <a:rPr lang="en-US" sz="1600" dirty="0">
                          <a:solidFill>
                            <a:srgbClr val="000000"/>
                          </a:solidFill>
                          <a:latin typeface="Times New Roman"/>
                          <a:ea typeface="等线"/>
                        </a:rPr>
                        <a:t>,</a:t>
                      </a:r>
                      <a:r>
                        <a:rPr lang="en-US" sz="1600" dirty="0">
                          <a:solidFill>
                            <a:srgbClr val="000000"/>
                          </a:solidFill>
                          <a:latin typeface="Times New Roman"/>
                          <a:ea typeface="Yu Mincho"/>
                        </a:rPr>
                        <a:t> and EVM values </a:t>
                      </a:r>
                      <a:r>
                        <a:rPr lang="en-US" sz="1600" dirty="0">
                          <a:solidFill>
                            <a:srgbClr val="000000"/>
                          </a:solidFill>
                          <a:latin typeface="Times New Roman"/>
                          <a:ea typeface="等线"/>
                        </a:rPr>
                        <a:t>should</a:t>
                      </a:r>
                      <a:r>
                        <a:rPr lang="en-US" sz="1600" dirty="0">
                          <a:solidFill>
                            <a:srgbClr val="000000"/>
                          </a:solidFill>
                          <a:latin typeface="Times New Roman"/>
                          <a:ea typeface="Yu Mincho"/>
                        </a:rPr>
                        <a:t> be discussed with </a:t>
                      </a:r>
                      <a:r>
                        <a:rPr lang="en-US" sz="1600" b="1" dirty="0">
                          <a:solidFill>
                            <a:srgbClr val="000000"/>
                          </a:solidFill>
                          <a:latin typeface="Times New Roman"/>
                          <a:ea typeface="Yu Mincho"/>
                        </a:rPr>
                        <a:t>technical justification </a:t>
                      </a:r>
                      <a:r>
                        <a:rPr lang="en-US" sz="1600" dirty="0">
                          <a:solidFill>
                            <a:srgbClr val="000000"/>
                          </a:solidFill>
                          <a:latin typeface="Times New Roman"/>
                          <a:ea typeface="Yu Mincho"/>
                        </a:rPr>
                        <a:t>after agreement is reached on the feasibility of testing transient periods</a:t>
                      </a:r>
                      <a:r>
                        <a:rPr lang="en-US" sz="1600" dirty="0" smtClean="0">
                          <a:solidFill>
                            <a:srgbClr val="000000"/>
                          </a:solidFill>
                          <a:latin typeface="Times New Roman"/>
                          <a:ea typeface="Yu Mincho"/>
                        </a:rPr>
                        <a:t>.</a:t>
                      </a:r>
                      <a:endParaRPr lang="zh-CN" sz="1600" dirty="0">
                        <a:latin typeface="Times New Roman"/>
                        <a:ea typeface="等线"/>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矩形 4"/>
          <p:cNvSpPr/>
          <p:nvPr/>
        </p:nvSpPr>
        <p:spPr>
          <a:xfrm>
            <a:off x="428596" y="5857892"/>
            <a:ext cx="8501122" cy="830997"/>
          </a:xfrm>
          <a:prstGeom prst="rect">
            <a:avLst/>
          </a:prstGeom>
        </p:spPr>
        <p:txBody>
          <a:bodyPr wrap="square">
            <a:spAutoFit/>
          </a:bodyPr>
          <a:lstStyle/>
          <a:p>
            <a:r>
              <a:rPr lang="en-US" altLang="zh-CN" sz="2400" b="1" dirty="0" smtClean="0"/>
              <a:t>Agreement</a:t>
            </a:r>
            <a:r>
              <a:rPr lang="en-US" altLang="zh-CN" sz="2400" dirty="0" smtClean="0"/>
              <a:t>: RAN4 continues the discussion on the testability issues in the May meeting</a:t>
            </a:r>
          </a:p>
        </p:txBody>
      </p:sp>
    </p:spTree>
    <p:extLst>
      <p:ext uri="{BB962C8B-B14F-4D97-AF65-F5344CB8AC3E}">
        <p14:creationId xmlns:p14="http://schemas.microsoft.com/office/powerpoint/2010/main" xmlns="" val="28159432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4544" y="-428652"/>
            <a:ext cx="9756576" cy="1143000"/>
          </a:xfrm>
        </p:spPr>
        <p:txBody>
          <a:bodyPr>
            <a:noAutofit/>
          </a:bodyPr>
          <a:lstStyle/>
          <a:p>
            <a:r>
              <a:rPr lang="en-US" altLang="zh-CN" sz="2800" b="1" dirty="0" smtClean="0"/>
              <a:t/>
            </a:r>
            <a:br>
              <a:rPr lang="en-US" altLang="zh-CN" sz="2800" b="1" dirty="0" smtClean="0"/>
            </a:br>
            <a:r>
              <a:rPr lang="en-US" altLang="zh-CN" sz="3200" b="1" dirty="0" smtClean="0"/>
              <a:t>WF on How </a:t>
            </a:r>
            <a:r>
              <a:rPr lang="en-US" altLang="zh-CN" sz="3200" b="1" dirty="0"/>
              <a:t>to capture</a:t>
            </a:r>
            <a:r>
              <a:rPr lang="en-GB" altLang="zh-CN" sz="3200" b="1" dirty="0"/>
              <a:t> </a:t>
            </a:r>
            <a:r>
              <a:rPr lang="en-US" altLang="zh-CN" sz="3200" b="1" dirty="0" smtClean="0"/>
              <a:t>transient period capability</a:t>
            </a:r>
            <a:endParaRPr lang="zh-CN" altLang="en-US" sz="3200" b="1" dirty="0"/>
          </a:p>
        </p:txBody>
      </p:sp>
      <p:sp>
        <p:nvSpPr>
          <p:cNvPr id="3" name="内容占位符 2"/>
          <p:cNvSpPr>
            <a:spLocks noGrp="1"/>
          </p:cNvSpPr>
          <p:nvPr>
            <p:ph idx="1"/>
          </p:nvPr>
        </p:nvSpPr>
        <p:spPr>
          <a:xfrm>
            <a:off x="142844" y="785794"/>
            <a:ext cx="8901114" cy="1936236"/>
          </a:xfrm>
        </p:spPr>
        <p:txBody>
          <a:bodyPr>
            <a:noAutofit/>
          </a:bodyPr>
          <a:lstStyle/>
          <a:p>
            <a:r>
              <a:rPr lang="en-US" altLang="zh-CN" sz="2800" b="1" dirty="0" smtClean="0"/>
              <a:t>Alternative 1</a:t>
            </a:r>
            <a:r>
              <a:rPr lang="en-US" altLang="zh-CN" sz="2800" dirty="0" smtClean="0"/>
              <a:t>_RAN4 continues the discussion on the testability before introducing the corresponding UE capabilities, and </a:t>
            </a:r>
            <a:r>
              <a:rPr lang="x-none" altLang="zh-CN" sz="2800" dirty="0" smtClean="0"/>
              <a:t>RAN4</a:t>
            </a:r>
            <a:r>
              <a:rPr lang="en-US" altLang="zh-CN" sz="2800" dirty="0" smtClean="0"/>
              <a:t> recommends a </a:t>
            </a:r>
            <a:r>
              <a:rPr lang="x-none" altLang="zh-CN" sz="2800" dirty="0" smtClean="0"/>
              <a:t>new SI on detailing the test procedure for transient period</a:t>
            </a:r>
            <a:r>
              <a:rPr lang="en-US" altLang="zh-CN" sz="2800" dirty="0" smtClean="0"/>
              <a:t>.</a:t>
            </a:r>
            <a:r>
              <a:rPr lang="zh-CN" altLang="zh-CN" sz="2800" dirty="0" smtClean="0"/>
              <a:t> </a:t>
            </a:r>
            <a:r>
              <a:rPr lang="en-US" altLang="zh-CN" sz="2800" dirty="0" smtClean="0"/>
              <a:t>It is up to RAN to decide whether a new SI on detailing the test procedure for transient period can be approved</a:t>
            </a:r>
            <a:endParaRPr lang="en-US" altLang="zh-CN" sz="2800" strike="sngStrike" dirty="0" smtClean="0"/>
          </a:p>
          <a:p>
            <a:endParaRPr lang="en-US" altLang="zh-CN" sz="2800" dirty="0" smtClean="0"/>
          </a:p>
          <a:p>
            <a:endParaRPr lang="en-US" altLang="zh-CN" dirty="0" smtClean="0"/>
          </a:p>
        </p:txBody>
      </p:sp>
      <p:sp>
        <p:nvSpPr>
          <p:cNvPr id="10" name="内容占位符 2"/>
          <p:cNvSpPr txBox="1">
            <a:spLocks/>
          </p:cNvSpPr>
          <p:nvPr/>
        </p:nvSpPr>
        <p:spPr>
          <a:xfrm>
            <a:off x="357158" y="1214422"/>
            <a:ext cx="8424936" cy="936104"/>
          </a:xfrm>
          <a:prstGeom prst="rect">
            <a:avLst/>
          </a:prstGeom>
        </p:spPr>
        <p:txBody>
          <a:bodyPr vert="horz" lIns="91440" tIns="45720" rIns="91440" bIns="45720" rtlCol="0">
            <a:normAutofit/>
          </a:bodyPr>
          <a:lstStyle/>
          <a:p>
            <a:pPr marL="342900" lvl="0" indent="-342900" algn="just">
              <a:spcBef>
                <a:spcPct val="20000"/>
              </a:spcBef>
            </a:pPr>
            <a:r>
              <a:rPr lang="en-GB" altLang="zh-CN" dirty="0" smtClean="0">
                <a:solidFill>
                  <a:schemeClr val="tx2"/>
                </a:solidFill>
              </a:rPr>
              <a:t>       </a:t>
            </a:r>
            <a:endParaRPr kumimoji="1" lang="zh-CN" altLang="zh-CN" sz="3200" b="1" i="0" u="none" strike="noStrike" kern="1200" cap="none" spc="0" normalizeH="0" baseline="0" noProof="0" dirty="0">
              <a:ln>
                <a:noFill/>
              </a:ln>
              <a:solidFill>
                <a:schemeClr val="tx1"/>
              </a:solidFill>
              <a:effectLst/>
              <a:uLnTx/>
              <a:uFillTx/>
              <a:latin typeface="+mn-lt"/>
              <a:ea typeface="+mn-ea"/>
              <a:cs typeface="+mn-cs"/>
            </a:endParaRPr>
          </a:p>
        </p:txBody>
      </p:sp>
      <p:sp>
        <p:nvSpPr>
          <p:cNvPr id="9" name="内容占位符 2"/>
          <p:cNvSpPr txBox="1">
            <a:spLocks/>
          </p:cNvSpPr>
          <p:nvPr/>
        </p:nvSpPr>
        <p:spPr>
          <a:xfrm>
            <a:off x="142844" y="4429132"/>
            <a:ext cx="8686800" cy="1936236"/>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1" lang="en-US" altLang="zh-CN" sz="28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1" lang="en-US" altLang="zh-CN" sz="28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1" lang="en-US" altLang="zh-CN" sz="32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11" name="内容占位符 2"/>
          <p:cNvSpPr txBox="1">
            <a:spLocks/>
          </p:cNvSpPr>
          <p:nvPr/>
        </p:nvSpPr>
        <p:spPr>
          <a:xfrm>
            <a:off x="71406" y="3857628"/>
            <a:ext cx="8929750" cy="2857520"/>
          </a:xfrm>
          <a:prstGeom prst="rect">
            <a:avLst/>
          </a:prstGeom>
        </p:spPr>
        <p:txBody>
          <a:bodyPr vert="horz" lIns="91440" tIns="45720" rIns="91440" bIns="45720" rtlCol="0">
            <a:noAutofit/>
          </a:bodyPr>
          <a:lstStyle/>
          <a:p>
            <a:pPr marL="342900" indent="-342900">
              <a:spcBef>
                <a:spcPct val="20000"/>
              </a:spcBef>
              <a:buFont typeface="Arial" pitchFamily="34" charset="0"/>
              <a:buChar char="•"/>
            </a:pPr>
            <a:r>
              <a:rPr lang="en-US" altLang="zh-CN" sz="2800" b="1" dirty="0" smtClean="0"/>
              <a:t>Alternative 2</a:t>
            </a:r>
            <a:r>
              <a:rPr lang="en-US" altLang="zh-CN" sz="2800" dirty="0" smtClean="0"/>
              <a:t>_ RAN4 agrees with CR(s) to introduce the feature into Rel-16. Testability can continue to be discussed as maintenance in future meetings</a:t>
            </a:r>
          </a:p>
          <a:p>
            <a:pPr marL="800100" lvl="2" indent="-342900">
              <a:spcBef>
                <a:spcPct val="20000"/>
              </a:spcBef>
              <a:buFont typeface="Calibri" pitchFamily="34" charset="0"/>
              <a:buChar char="−"/>
            </a:pPr>
            <a:r>
              <a:rPr lang="en-US" altLang="zh-CN" sz="2800" dirty="0" smtClean="0"/>
              <a:t>If errors or omissions are identified in the specification, Cat F CR’s can be submitted following the usual process</a:t>
            </a:r>
          </a:p>
          <a:p>
            <a:pPr marL="342900" indent="-342900">
              <a:spcBef>
                <a:spcPct val="20000"/>
              </a:spcBef>
              <a:buFont typeface="Arial" pitchFamily="34" charset="0"/>
              <a:buChar char="•"/>
            </a:pPr>
            <a:endParaRPr lang="en-US" altLang="zh-CN" sz="2800" dirty="0" smtClean="0"/>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1" lang="en-US" altLang="zh-CN" sz="32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2089</TotalTime>
  <Words>1464</Words>
  <Application>Microsoft Office PowerPoint</Application>
  <PresentationFormat>全屏显示(4:3)</PresentationFormat>
  <Paragraphs>137</Paragraphs>
  <Slides>11</Slides>
  <Notes>2</Notes>
  <HiddenSlides>0</HiddenSlides>
  <MMClips>0</MMClips>
  <ScaleCrop>false</ScaleCrop>
  <HeadingPairs>
    <vt:vector size="4" baseType="variant">
      <vt:variant>
        <vt:lpstr>主题</vt:lpstr>
      </vt:variant>
      <vt:variant>
        <vt:i4>1</vt:i4>
      </vt:variant>
      <vt:variant>
        <vt:lpstr>幻灯片标题</vt:lpstr>
      </vt:variant>
      <vt:variant>
        <vt:i4>11</vt:i4>
      </vt:variant>
    </vt:vector>
  </HeadingPairs>
  <TitlesOfParts>
    <vt:vector size="12" baseType="lpstr">
      <vt:lpstr>Office テーマ</vt:lpstr>
      <vt:lpstr> WF on testability issues for transient period capability </vt:lpstr>
      <vt:lpstr>Background</vt:lpstr>
      <vt:lpstr>Summary of testability issues for Transient period</vt:lpstr>
      <vt:lpstr>Summary of testability issues for Transient period</vt:lpstr>
      <vt:lpstr>Summary of testability issues for Transient period</vt:lpstr>
      <vt:lpstr>Summary of testability issues for Transient period</vt:lpstr>
      <vt:lpstr>WF on testability issues for transient period</vt:lpstr>
      <vt:lpstr>WF on testability issues for transient period</vt:lpstr>
      <vt:lpstr> WF on How to capture transient period capability</vt:lpstr>
      <vt:lpstr> WF on How to capture transient period capability</vt:lpstr>
      <vt:lpstr>Thanks!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 BS specific new requirements</dc:title>
  <dc:creator>5852648</dc:creator>
  <cp:lastModifiedBy>cmcc</cp:lastModifiedBy>
  <cp:revision>236</cp:revision>
  <dcterms:created xsi:type="dcterms:W3CDTF">2016-11-16T01:21:36Z</dcterms:created>
  <dcterms:modified xsi:type="dcterms:W3CDTF">2020-04-30T01:25:20Z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1487258736</vt:lpwstr>
  </property>
</Properties>
</file>