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3" r:id="rId3"/>
    <p:sldId id="267" r:id="rId4"/>
    <p:sldId id="270" r:id="rId5"/>
    <p:sldId id="272" r:id="rId6"/>
    <p:sldId id="266" r:id="rId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浅色样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00" d="100"/>
          <a:sy n="100" d="100"/>
        </p:scale>
        <p:origin x="930"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C6936158-C93E-4C60-BD2E-E0FD4C159F8B}" type="datetimeFigureOut">
              <a:rPr lang="zh-CN" altLang="en-US" smtClean="0"/>
              <a:t>2020/4/29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27173505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6936158-C93E-4C60-BD2E-E0FD4C159F8B}" type="datetimeFigureOut">
              <a:rPr lang="zh-CN" altLang="en-US" smtClean="0"/>
              <a:t>2020/4/29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3237162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6936158-C93E-4C60-BD2E-E0FD4C159F8B}" type="datetimeFigureOut">
              <a:rPr lang="zh-CN" altLang="en-US" smtClean="0"/>
              <a:t>2020/4/29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38943802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6936158-C93E-4C60-BD2E-E0FD4C159F8B}" type="datetimeFigureOut">
              <a:rPr lang="zh-CN" altLang="en-US" smtClean="0"/>
              <a:t>2020/4/29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27401712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C6936158-C93E-4C60-BD2E-E0FD4C159F8B}" type="datetimeFigureOut">
              <a:rPr lang="zh-CN" altLang="en-US" smtClean="0"/>
              <a:t>2020/4/29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42424153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6936158-C93E-4C60-BD2E-E0FD4C159F8B}" type="datetimeFigureOut">
              <a:rPr lang="zh-CN" altLang="en-US" smtClean="0"/>
              <a:t>2020/4/29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2844568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6936158-C93E-4C60-BD2E-E0FD4C159F8B}" type="datetimeFigureOut">
              <a:rPr lang="zh-CN" altLang="en-US" smtClean="0"/>
              <a:t>2020/4/29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40222500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6936158-C93E-4C60-BD2E-E0FD4C159F8B}" type="datetimeFigureOut">
              <a:rPr lang="zh-CN" altLang="en-US" smtClean="0"/>
              <a:t>2020/4/29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3508904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6936158-C93E-4C60-BD2E-E0FD4C159F8B}" type="datetimeFigureOut">
              <a:rPr lang="zh-CN" altLang="en-US" smtClean="0"/>
              <a:t>2020/4/29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4917786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C6936158-C93E-4C60-BD2E-E0FD4C159F8B}" type="datetimeFigureOut">
              <a:rPr lang="zh-CN" altLang="en-US" smtClean="0"/>
              <a:t>2020/4/29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41124629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C6936158-C93E-4C60-BD2E-E0FD4C159F8B}" type="datetimeFigureOut">
              <a:rPr lang="zh-CN" altLang="en-US" smtClean="0"/>
              <a:t>2020/4/29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4609023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6936158-C93E-4C60-BD2E-E0FD4C159F8B}" type="datetimeFigureOut">
              <a:rPr lang="zh-CN" altLang="en-US" smtClean="0"/>
              <a:t>2020/4/29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77758669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32841FB5-6394-4B61-AD7A-9926A8D96033}"/>
              </a:ext>
            </a:extLst>
          </p:cNvPr>
          <p:cNvSpPr>
            <a:spLocks noGrp="1"/>
          </p:cNvSpPr>
          <p:nvPr>
            <p:ph type="ctrTitle"/>
          </p:nvPr>
        </p:nvSpPr>
        <p:spPr>
          <a:xfrm>
            <a:off x="1197864" y="2512541"/>
            <a:ext cx="10320528" cy="997422"/>
          </a:xfrm>
        </p:spPr>
        <p:txBody>
          <a:bodyPr>
            <a:noAutofit/>
          </a:bodyPr>
          <a:lstStyle/>
          <a:p>
            <a:r>
              <a:rPr lang="en-GB" sz="5400" b="1" dirty="0"/>
              <a:t>WF on switching period in ITS band for NR V2X</a:t>
            </a:r>
            <a:endParaRPr lang="en-US" sz="5400" b="1" dirty="0">
              <a:latin typeface="+mn-lt"/>
            </a:endParaRPr>
          </a:p>
        </p:txBody>
      </p:sp>
      <p:sp>
        <p:nvSpPr>
          <p:cNvPr id="5" name="Subtitle 2">
            <a:extLst>
              <a:ext uri="{FF2B5EF4-FFF2-40B4-BE49-F238E27FC236}">
                <a16:creationId xmlns:a16="http://schemas.microsoft.com/office/drawing/2014/main" id="{8677E230-623E-4B23-8128-061E597F1AF1}"/>
              </a:ext>
            </a:extLst>
          </p:cNvPr>
          <p:cNvSpPr>
            <a:spLocks noGrp="1"/>
          </p:cNvSpPr>
          <p:nvPr>
            <p:ph type="subTitle" idx="1"/>
          </p:nvPr>
        </p:nvSpPr>
        <p:spPr>
          <a:xfrm>
            <a:off x="1524000" y="3602038"/>
            <a:ext cx="9144000" cy="1655762"/>
          </a:xfrm>
        </p:spPr>
        <p:txBody>
          <a:bodyPr/>
          <a:lstStyle/>
          <a:p>
            <a:r>
              <a:rPr lang="en-US" dirty="0"/>
              <a:t>Huawei, </a:t>
            </a:r>
            <a:r>
              <a:rPr lang="en-US" dirty="0" err="1"/>
              <a:t>HiSilicon</a:t>
            </a:r>
            <a:r>
              <a:rPr lang="en-US" dirty="0"/>
              <a:t>, LG Electronics[ ]</a:t>
            </a:r>
          </a:p>
        </p:txBody>
      </p:sp>
      <p:sp>
        <p:nvSpPr>
          <p:cNvPr id="6" name="TextBox 3">
            <a:extLst>
              <a:ext uri="{FF2B5EF4-FFF2-40B4-BE49-F238E27FC236}">
                <a16:creationId xmlns:a16="http://schemas.microsoft.com/office/drawing/2014/main" id="{5BB3C6A5-B872-4979-A917-7B860739811B}"/>
              </a:ext>
            </a:extLst>
          </p:cNvPr>
          <p:cNvSpPr txBox="1"/>
          <p:nvPr/>
        </p:nvSpPr>
        <p:spPr>
          <a:xfrm>
            <a:off x="9425569" y="151162"/>
            <a:ext cx="2483556" cy="369332"/>
          </a:xfrm>
          <a:prstGeom prst="rect">
            <a:avLst/>
          </a:prstGeom>
          <a:noFill/>
        </p:spPr>
        <p:txBody>
          <a:bodyPr wrap="square" rtlCol="0">
            <a:spAutoFit/>
          </a:bodyPr>
          <a:lstStyle/>
          <a:p>
            <a:pPr algn="r"/>
            <a:r>
              <a:rPr lang="en-GB" b="1" dirty="0"/>
              <a:t>R4-2005644</a:t>
            </a:r>
            <a:endParaRPr lang="en-US" b="1" dirty="0"/>
          </a:p>
        </p:txBody>
      </p:sp>
      <p:sp>
        <p:nvSpPr>
          <p:cNvPr id="7" name="TextBox 4">
            <a:extLst>
              <a:ext uri="{FF2B5EF4-FFF2-40B4-BE49-F238E27FC236}">
                <a16:creationId xmlns:a16="http://schemas.microsoft.com/office/drawing/2014/main" id="{961EBA95-7131-4683-B8EE-049359931A13}"/>
              </a:ext>
            </a:extLst>
          </p:cNvPr>
          <p:cNvSpPr txBox="1"/>
          <p:nvPr/>
        </p:nvSpPr>
        <p:spPr>
          <a:xfrm>
            <a:off x="98439" y="-28284"/>
            <a:ext cx="4201711" cy="646331"/>
          </a:xfrm>
          <a:prstGeom prst="rect">
            <a:avLst/>
          </a:prstGeom>
          <a:noFill/>
        </p:spPr>
        <p:txBody>
          <a:bodyPr wrap="square" rtlCol="0">
            <a:spAutoFit/>
          </a:bodyPr>
          <a:lstStyle/>
          <a:p>
            <a:r>
              <a:rPr lang="en-US" b="1" dirty="0"/>
              <a:t>3GPP TSG-RAN WG4 #94-e-bis</a:t>
            </a:r>
          </a:p>
          <a:p>
            <a:r>
              <a:rPr lang="en-GB" b="1" dirty="0"/>
              <a:t>Electronic Meeting, 20</a:t>
            </a:r>
            <a:r>
              <a:rPr lang="en-GB" b="1" baseline="30000" dirty="0"/>
              <a:t>th</a:t>
            </a:r>
            <a:r>
              <a:rPr lang="en-GB" b="1" dirty="0"/>
              <a:t> – 30</a:t>
            </a:r>
            <a:r>
              <a:rPr lang="en-GB" b="1" baseline="30000" dirty="0"/>
              <a:t>th</a:t>
            </a:r>
            <a:r>
              <a:rPr lang="en-GB" b="1" dirty="0"/>
              <a:t> April., 2020</a:t>
            </a:r>
            <a:endParaRPr lang="en-US" b="1" dirty="0"/>
          </a:p>
        </p:txBody>
      </p:sp>
    </p:spTree>
    <p:extLst>
      <p:ext uri="{BB962C8B-B14F-4D97-AF65-F5344CB8AC3E}">
        <p14:creationId xmlns:p14="http://schemas.microsoft.com/office/powerpoint/2010/main" val="14443377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7584" y="488693"/>
            <a:ext cx="10515600" cy="425707"/>
          </a:xfrm>
        </p:spPr>
        <p:txBody>
          <a:bodyPr>
            <a:noAutofit/>
          </a:bodyPr>
          <a:lstStyle/>
          <a:p>
            <a:r>
              <a:rPr lang="en-US" sz="3600" b="1" dirty="0">
                <a:solidFill>
                  <a:srgbClr val="FF0000"/>
                </a:solidFill>
                <a:latin typeface="+mn-lt"/>
              </a:rPr>
              <a:t>Background</a:t>
            </a:r>
          </a:p>
        </p:txBody>
      </p:sp>
      <p:sp>
        <p:nvSpPr>
          <p:cNvPr id="3" name="Content Placeholder 2"/>
          <p:cNvSpPr>
            <a:spLocks noGrp="1"/>
          </p:cNvSpPr>
          <p:nvPr>
            <p:ph idx="1"/>
          </p:nvPr>
        </p:nvSpPr>
        <p:spPr>
          <a:xfrm>
            <a:off x="838200" y="1235676"/>
            <a:ext cx="10515600" cy="5549172"/>
          </a:xfrm>
        </p:spPr>
        <p:txBody>
          <a:bodyPr>
            <a:normAutofit fontScale="92500"/>
          </a:bodyPr>
          <a:lstStyle/>
          <a:p>
            <a:r>
              <a:rPr lang="en-US" b="1" dirty="0">
                <a:solidFill>
                  <a:srgbClr val="FF0000"/>
                </a:solidFill>
              </a:rPr>
              <a:t>In Justification of latest WID (RP-200129) on 5G V2X, RAN captured as follow</a:t>
            </a:r>
          </a:p>
          <a:p>
            <a:pPr lvl="1"/>
            <a:r>
              <a:rPr lang="en-GB" altLang="ko-KR" dirty="0">
                <a:solidFill>
                  <a:srgbClr val="FF0000"/>
                </a:solidFill>
              </a:rPr>
              <a:t>TSG RAN has already agreed in TR 38.913 that it is not intended for NR V2X to replace the services offered by LTE V2X. Instead, </a:t>
            </a:r>
            <a:r>
              <a:rPr lang="en-GB" altLang="ko-KR" dirty="0">
                <a:solidFill>
                  <a:srgbClr val="00B0F0"/>
                </a:solidFill>
              </a:rPr>
              <a:t>the NR V2X shall complement LTE V2X for advanced V2X services and support interworking with LTE V2X. At least from 3GPP RAN technology development standpoint</a:t>
            </a:r>
            <a:r>
              <a:rPr lang="en-GB" altLang="ko-KR" dirty="0">
                <a:solidFill>
                  <a:srgbClr val="FF0000"/>
                </a:solidFill>
              </a:rPr>
              <a:t>, the focus and scope of NR V2X is to target advanced V2X use cases. However, this does not imply that </a:t>
            </a:r>
            <a:r>
              <a:rPr lang="en-GB" altLang="ko-KR" dirty="0">
                <a:solidFill>
                  <a:srgbClr val="00B0F0"/>
                </a:solidFill>
              </a:rPr>
              <a:t>NR V2X cannot support basic safety use cases</a:t>
            </a:r>
            <a:r>
              <a:rPr lang="en-GB" altLang="ko-KR" dirty="0">
                <a:solidFill>
                  <a:srgbClr val="FF0000"/>
                </a:solidFill>
              </a:rPr>
              <a:t>. It is clearly up to the regional regulators and the stakeholders involved (i.e. Car OEMs and automotive ecosystem in general) to decide on the technology of choice for any service and any use case.</a:t>
            </a:r>
          </a:p>
          <a:p>
            <a:pPr lvl="1"/>
            <a:endParaRPr lang="en-US" sz="1700" b="1" dirty="0">
              <a:solidFill>
                <a:srgbClr val="FF0000"/>
              </a:solidFill>
            </a:endParaRPr>
          </a:p>
          <a:p>
            <a:r>
              <a:rPr lang="en-US" b="1" dirty="0">
                <a:solidFill>
                  <a:srgbClr val="FF0000"/>
                </a:solidFill>
              </a:rPr>
              <a:t>V2X UE supporting LTE SL and NR SL in TDM corresponds the following scenario</a:t>
            </a:r>
          </a:p>
          <a:p>
            <a:pPr lvl="1"/>
            <a:r>
              <a:rPr lang="en-GB" altLang="ko-KR" dirty="0">
                <a:solidFill>
                  <a:srgbClr val="00B0F0"/>
                </a:solidFill>
              </a:rPr>
              <a:t>The NR V2X shall complement LTE V2X for advanced V2X services and support interworking with LTE V2X</a:t>
            </a:r>
          </a:p>
          <a:p>
            <a:pPr lvl="1"/>
            <a:r>
              <a:rPr lang="en-US" altLang="ko-KR" b="1" dirty="0">
                <a:solidFill>
                  <a:srgbClr val="FF0000"/>
                </a:solidFill>
              </a:rPr>
              <a:t>This mean that LTE V2X shall support the basic safety service.  </a:t>
            </a:r>
          </a:p>
          <a:p>
            <a:pPr lvl="1"/>
            <a:endParaRPr lang="en-GB" dirty="0">
              <a:solidFill>
                <a:srgbClr val="FF0000"/>
              </a:solidFill>
            </a:endParaRPr>
          </a:p>
          <a:p>
            <a:endParaRPr lang="en-GB" dirty="0">
              <a:solidFill>
                <a:srgbClr val="FF0000"/>
              </a:solidFill>
            </a:endParaRPr>
          </a:p>
        </p:txBody>
      </p:sp>
    </p:spTree>
    <p:extLst>
      <p:ext uri="{BB962C8B-B14F-4D97-AF65-F5344CB8AC3E}">
        <p14:creationId xmlns:p14="http://schemas.microsoft.com/office/powerpoint/2010/main" val="37850123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7584" y="488693"/>
            <a:ext cx="10515600" cy="425707"/>
          </a:xfrm>
        </p:spPr>
        <p:txBody>
          <a:bodyPr>
            <a:noAutofit/>
          </a:bodyPr>
          <a:lstStyle/>
          <a:p>
            <a:r>
              <a:rPr lang="en-US" sz="3600" b="1" dirty="0">
                <a:latin typeface="+mn-lt"/>
              </a:rPr>
              <a:t>WF1: Switching period </a:t>
            </a:r>
          </a:p>
        </p:txBody>
      </p:sp>
      <p:sp>
        <p:nvSpPr>
          <p:cNvPr id="3" name="Content Placeholder 2"/>
          <p:cNvSpPr>
            <a:spLocks noGrp="1"/>
          </p:cNvSpPr>
          <p:nvPr>
            <p:ph idx="1"/>
          </p:nvPr>
        </p:nvSpPr>
        <p:spPr>
          <a:xfrm>
            <a:off x="838200" y="1235676"/>
            <a:ext cx="10515600" cy="4941287"/>
          </a:xfrm>
        </p:spPr>
        <p:txBody>
          <a:bodyPr>
            <a:normAutofit/>
          </a:bodyPr>
          <a:lstStyle/>
          <a:p>
            <a:r>
              <a:rPr lang="en-US" b="1" dirty="0"/>
              <a:t>Candidate values </a:t>
            </a:r>
            <a:r>
              <a:rPr lang="en-US" b="1" dirty="0">
                <a:highlight>
                  <a:srgbClr val="FFFF00"/>
                </a:highlight>
              </a:rPr>
              <a:t>for intra-band switching</a:t>
            </a:r>
          </a:p>
          <a:p>
            <a:pPr lvl="1"/>
            <a:r>
              <a:rPr lang="en-US" dirty="0"/>
              <a:t>150us including transient period (majority view)</a:t>
            </a:r>
          </a:p>
          <a:p>
            <a:pPr lvl="1"/>
            <a:r>
              <a:rPr lang="en-US" dirty="0"/>
              <a:t>210us</a:t>
            </a:r>
          </a:p>
          <a:p>
            <a:endParaRPr lang="en-US" dirty="0"/>
          </a:p>
          <a:p>
            <a:r>
              <a:rPr lang="en-US" b="1" dirty="0"/>
              <a:t>Suggested WF on switching period</a:t>
            </a:r>
          </a:p>
          <a:p>
            <a:pPr lvl="1"/>
            <a:r>
              <a:rPr lang="en-US" dirty="0">
                <a:solidFill>
                  <a:srgbClr val="92D050"/>
                </a:solidFill>
              </a:rPr>
              <a:t>150</a:t>
            </a:r>
            <a:r>
              <a:rPr lang="en-US" altLang="zh-CN" dirty="0">
                <a:solidFill>
                  <a:srgbClr val="92D050"/>
                </a:solidFill>
              </a:rPr>
              <a:t>us in square brackets in the CR preparation (Majority view)</a:t>
            </a:r>
            <a:endParaRPr lang="en-GB" dirty="0">
              <a:solidFill>
                <a:srgbClr val="92D050"/>
              </a:solidFill>
            </a:endParaRPr>
          </a:p>
          <a:p>
            <a:pPr lvl="1"/>
            <a:r>
              <a:rPr lang="en-GB" strike="sngStrike" dirty="0">
                <a:solidFill>
                  <a:srgbClr val="92D050"/>
                </a:solidFill>
              </a:rPr>
              <a:t>No agreement on switching period so should use [ ] in CR preparation</a:t>
            </a:r>
          </a:p>
        </p:txBody>
      </p:sp>
    </p:spTree>
    <p:extLst>
      <p:ext uri="{BB962C8B-B14F-4D97-AF65-F5344CB8AC3E}">
        <p14:creationId xmlns:p14="http://schemas.microsoft.com/office/powerpoint/2010/main" val="39399365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7583" y="488693"/>
            <a:ext cx="11633887" cy="425707"/>
          </a:xfrm>
        </p:spPr>
        <p:txBody>
          <a:bodyPr>
            <a:noAutofit/>
          </a:bodyPr>
          <a:lstStyle/>
          <a:p>
            <a:r>
              <a:rPr lang="en-US" sz="3600" b="1" dirty="0">
                <a:latin typeface="+mn-lt"/>
              </a:rPr>
              <a:t>WF2: Switching period position</a:t>
            </a:r>
          </a:p>
        </p:txBody>
      </p:sp>
      <p:sp>
        <p:nvSpPr>
          <p:cNvPr id="3" name="Content Placeholder 2"/>
          <p:cNvSpPr>
            <a:spLocks noGrp="1"/>
          </p:cNvSpPr>
          <p:nvPr>
            <p:ph idx="1"/>
          </p:nvPr>
        </p:nvSpPr>
        <p:spPr>
          <a:xfrm>
            <a:off x="838200" y="1235676"/>
            <a:ext cx="10515600" cy="4941287"/>
          </a:xfrm>
        </p:spPr>
        <p:txBody>
          <a:bodyPr>
            <a:normAutofit lnSpcReduction="10000"/>
          </a:bodyPr>
          <a:lstStyle/>
          <a:p>
            <a:r>
              <a:rPr lang="en-US" b="1" dirty="0"/>
              <a:t>Candidate options</a:t>
            </a:r>
          </a:p>
          <a:p>
            <a:pPr lvl="1"/>
            <a:r>
              <a:rPr lang="en-US" dirty="0"/>
              <a:t>Option 1: Switching period is placed at the NR slot</a:t>
            </a:r>
          </a:p>
          <a:p>
            <a:pPr lvl="1"/>
            <a:r>
              <a:rPr lang="en-US" dirty="0"/>
              <a:t>Option 2: The whole switching time including switching period as well as transient periods shall be placed at the previous E-UTRA sub-frame or NR slot.</a:t>
            </a:r>
          </a:p>
          <a:p>
            <a:pPr lvl="1"/>
            <a:r>
              <a:rPr lang="en-US" dirty="0"/>
              <a:t>Option 3: The switching time can be located on guard period symbol at the end of slot and lower priority RAT signal slot. If there is no priority or same priority, two continuous slots of two RATs should share the part of switching time period minus guard period symbol.</a:t>
            </a:r>
          </a:p>
          <a:p>
            <a:endParaRPr lang="en-US" b="1" dirty="0"/>
          </a:p>
          <a:p>
            <a:r>
              <a:rPr lang="en-US" b="1" dirty="0">
                <a:solidFill>
                  <a:srgbClr val="FF0000"/>
                </a:solidFill>
              </a:rPr>
              <a:t>Suggested WF on switching period position</a:t>
            </a:r>
          </a:p>
          <a:p>
            <a:pPr lvl="1"/>
            <a:r>
              <a:rPr lang="en-US" dirty="0">
                <a:solidFill>
                  <a:srgbClr val="92D050"/>
                </a:solidFill>
              </a:rPr>
              <a:t>Alt. 1: Option1 is chosen</a:t>
            </a:r>
          </a:p>
          <a:p>
            <a:pPr lvl="1"/>
            <a:r>
              <a:rPr lang="en-US" altLang="ko-KR" dirty="0">
                <a:solidFill>
                  <a:srgbClr val="FF0000"/>
                </a:solidFill>
              </a:rPr>
              <a:t>Alt. 2: </a:t>
            </a:r>
            <a:r>
              <a:rPr lang="en-US" altLang="ko-KR" strike="sngStrike" dirty="0">
                <a:solidFill>
                  <a:srgbClr val="FF0000"/>
                </a:solidFill>
              </a:rPr>
              <a:t>down select between </a:t>
            </a:r>
            <a:r>
              <a:rPr lang="en-US" altLang="ko-KR" dirty="0">
                <a:solidFill>
                  <a:srgbClr val="FF0000"/>
                </a:solidFill>
              </a:rPr>
              <a:t>Option 2 </a:t>
            </a:r>
            <a:r>
              <a:rPr lang="en-US" altLang="ko-KR" strike="sngStrike" dirty="0">
                <a:solidFill>
                  <a:srgbClr val="FF0000"/>
                </a:solidFill>
              </a:rPr>
              <a:t>and option 3 </a:t>
            </a:r>
            <a:r>
              <a:rPr lang="en-US" altLang="ko-KR" dirty="0">
                <a:solidFill>
                  <a:srgbClr val="FF0000"/>
                </a:solidFill>
              </a:rPr>
              <a:t>is chosen</a:t>
            </a:r>
          </a:p>
          <a:p>
            <a:r>
              <a:rPr lang="en-US" altLang="ko-KR" dirty="0">
                <a:solidFill>
                  <a:srgbClr val="FF0000"/>
                </a:solidFill>
              </a:rPr>
              <a:t>In next RAN4 meeting, RAN4 shall decide the switch period position </a:t>
            </a:r>
          </a:p>
          <a:p>
            <a:pPr lvl="1"/>
            <a:endParaRPr lang="en-US" dirty="0"/>
          </a:p>
          <a:p>
            <a:pPr marL="0" indent="0">
              <a:buNone/>
            </a:pPr>
            <a:endParaRPr lang="en-US" b="1" dirty="0"/>
          </a:p>
        </p:txBody>
      </p:sp>
    </p:spTree>
    <p:extLst>
      <p:ext uri="{BB962C8B-B14F-4D97-AF65-F5344CB8AC3E}">
        <p14:creationId xmlns:p14="http://schemas.microsoft.com/office/powerpoint/2010/main" val="179256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7584" y="488693"/>
            <a:ext cx="10515600" cy="425707"/>
          </a:xfrm>
        </p:spPr>
        <p:txBody>
          <a:bodyPr>
            <a:noAutofit/>
          </a:bodyPr>
          <a:lstStyle/>
          <a:p>
            <a:r>
              <a:rPr lang="en-US" sz="3600" b="1" dirty="0">
                <a:latin typeface="+mn-lt"/>
              </a:rPr>
              <a:t>WF3: Interruption time </a:t>
            </a:r>
          </a:p>
        </p:txBody>
      </p:sp>
      <p:sp>
        <p:nvSpPr>
          <p:cNvPr id="3" name="Content Placeholder 2"/>
          <p:cNvSpPr>
            <a:spLocks noGrp="1"/>
          </p:cNvSpPr>
          <p:nvPr>
            <p:ph idx="1"/>
          </p:nvPr>
        </p:nvSpPr>
        <p:spPr>
          <a:xfrm>
            <a:off x="838200" y="1235676"/>
            <a:ext cx="10515600" cy="4941287"/>
          </a:xfrm>
        </p:spPr>
        <p:txBody>
          <a:bodyPr>
            <a:normAutofit/>
          </a:bodyPr>
          <a:lstStyle/>
          <a:p>
            <a:r>
              <a:rPr lang="en-GB" b="1" dirty="0"/>
              <a:t>Candidate options</a:t>
            </a:r>
          </a:p>
          <a:p>
            <a:pPr lvl="1"/>
            <a:r>
              <a:rPr lang="en-GB" dirty="0"/>
              <a:t>Option 1: Interruption requirement for </a:t>
            </a:r>
            <a:r>
              <a:rPr lang="en-GB" dirty="0" err="1"/>
              <a:t>Tx</a:t>
            </a:r>
            <a:r>
              <a:rPr lang="en-GB" dirty="0"/>
              <a:t> switch between LTE SL and NR SL is one slot for NR and one </a:t>
            </a:r>
            <a:r>
              <a:rPr lang="en-GB" dirty="0" err="1"/>
              <a:t>subframe</a:t>
            </a:r>
            <a:r>
              <a:rPr lang="en-GB" dirty="0"/>
              <a:t> for LTE </a:t>
            </a:r>
          </a:p>
          <a:p>
            <a:pPr lvl="1"/>
            <a:r>
              <a:rPr lang="en-GB" dirty="0"/>
              <a:t>Option 2: No interruption time is </a:t>
            </a:r>
            <a:r>
              <a:rPr lang="en-GB" dirty="0">
                <a:solidFill>
                  <a:srgbClr val="FF0000"/>
                </a:solidFill>
              </a:rPr>
              <a:t>specified in RF requirements </a:t>
            </a:r>
            <a:r>
              <a:rPr lang="en-GB" dirty="0"/>
              <a:t>(majority view)</a:t>
            </a:r>
          </a:p>
          <a:p>
            <a:pPr lvl="1"/>
            <a:endParaRPr lang="en-GB" dirty="0"/>
          </a:p>
          <a:p>
            <a:r>
              <a:rPr lang="en-GB" b="1" dirty="0"/>
              <a:t>Suggested WF on interruption time</a:t>
            </a:r>
          </a:p>
          <a:p>
            <a:pPr lvl="1"/>
            <a:r>
              <a:rPr lang="en-GB" strike="sngStrike" dirty="0"/>
              <a:t>Go with option 2 and interruption time can be further checked in RRM session</a:t>
            </a:r>
          </a:p>
          <a:p>
            <a:pPr lvl="1"/>
            <a:r>
              <a:rPr lang="en-GB" dirty="0">
                <a:solidFill>
                  <a:srgbClr val="92D050"/>
                </a:solidFill>
              </a:rPr>
              <a:t>This should be decided by the RRM session not the RF session</a:t>
            </a:r>
          </a:p>
        </p:txBody>
      </p:sp>
    </p:spTree>
    <p:extLst>
      <p:ext uri="{BB962C8B-B14F-4D97-AF65-F5344CB8AC3E}">
        <p14:creationId xmlns:p14="http://schemas.microsoft.com/office/powerpoint/2010/main" val="14602574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nvSpPr>
        <p:spPr>
          <a:xfrm>
            <a:off x="113581" y="67572"/>
            <a:ext cx="10962736" cy="64985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3600" b="1" dirty="0">
                <a:latin typeface="Calibri" panose="020F0502020204030204" pitchFamily="34" charset="0"/>
                <a:cs typeface="Calibri" panose="020F0502020204030204" pitchFamily="34" charset="0"/>
              </a:rPr>
              <a:t>Reference</a:t>
            </a:r>
            <a:endParaRPr lang="zh-CN" altLang="en-US" sz="3600" b="1" dirty="0">
              <a:latin typeface="Calibri" panose="020F0502020204030204" pitchFamily="34" charset="0"/>
              <a:cs typeface="Calibri" panose="020F0502020204030204" pitchFamily="34" charset="0"/>
            </a:endParaRPr>
          </a:p>
        </p:txBody>
      </p:sp>
      <p:sp>
        <p:nvSpPr>
          <p:cNvPr id="5" name="文本框 4"/>
          <p:cNvSpPr txBox="1"/>
          <p:nvPr/>
        </p:nvSpPr>
        <p:spPr>
          <a:xfrm>
            <a:off x="131733" y="822206"/>
            <a:ext cx="11654286" cy="923330"/>
          </a:xfrm>
          <a:prstGeom prst="rect">
            <a:avLst/>
          </a:prstGeom>
          <a:noFill/>
        </p:spPr>
        <p:txBody>
          <a:bodyPr wrap="square" rtlCol="0">
            <a:spAutoFit/>
          </a:bodyPr>
          <a:lstStyle/>
          <a:p>
            <a:r>
              <a:rPr lang="en-US" altLang="zh-CN" dirty="0"/>
              <a:t>[1] </a:t>
            </a:r>
            <a:r>
              <a:rPr lang="en-US" dirty="0"/>
              <a:t>R4-2003847, updated Draft CR on switching period and REFSENS requirements in TS38.101-3, </a:t>
            </a:r>
            <a:r>
              <a:rPr lang="en-GB" dirty="0"/>
              <a:t>LG Electronics </a:t>
            </a:r>
          </a:p>
          <a:p>
            <a:r>
              <a:rPr lang="en-US" altLang="zh-CN" dirty="0"/>
              <a:t>[2] </a:t>
            </a:r>
            <a:r>
              <a:rPr lang="en-US" dirty="0"/>
              <a:t>R4-2004469, Switching time between NR SL and LTE SL, Qualcomm</a:t>
            </a:r>
            <a:endParaRPr lang="en-GB" dirty="0"/>
          </a:p>
          <a:p>
            <a:pPr>
              <a:spcAft>
                <a:spcPts val="600"/>
              </a:spcAft>
            </a:pPr>
            <a:r>
              <a:rPr lang="en-US" altLang="zh-CN" dirty="0"/>
              <a:t>[3] </a:t>
            </a:r>
            <a:r>
              <a:rPr lang="en-US" dirty="0"/>
              <a:t>R4-2004743, On switching period for LTE SL and NR SL, Huawei, HiSilicon</a:t>
            </a:r>
          </a:p>
        </p:txBody>
      </p:sp>
    </p:spTree>
    <p:extLst>
      <p:ext uri="{BB962C8B-B14F-4D97-AF65-F5344CB8AC3E}">
        <p14:creationId xmlns:p14="http://schemas.microsoft.com/office/powerpoint/2010/main" val="1548259828"/>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4627</TotalTime>
  <Words>532</Words>
  <Application>Microsoft Office PowerPoint</Application>
  <PresentationFormat>Widescreen</PresentationFormat>
  <Paragraphs>42</Paragraphs>
  <Slides>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vt:i4>
      </vt:variant>
    </vt:vector>
  </HeadingPairs>
  <TitlesOfParts>
    <vt:vector size="10" baseType="lpstr">
      <vt:lpstr>Arial</vt:lpstr>
      <vt:lpstr>Calibri</vt:lpstr>
      <vt:lpstr>Calibri Light</vt:lpstr>
      <vt:lpstr>Office 主题</vt:lpstr>
      <vt:lpstr>WF on switching period in ITS band for NR V2X</vt:lpstr>
      <vt:lpstr>Background</vt:lpstr>
      <vt:lpstr>WF1: Switching period </vt:lpstr>
      <vt:lpstr>WF2: Switching period position</vt:lpstr>
      <vt:lpstr>WF3: Interruption time </vt:lpstr>
      <vt:lpstr>PowerPoint Presentation</vt:lpstr>
    </vt:vector>
  </TitlesOfParts>
  <Company>Huawei Technologies Co.,Ltd.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scope of FR1 UE RF</dc:title>
  <dc:creator>Zhangqian (Zq)</dc:creator>
  <cp:lastModifiedBy>Chan Fernando</cp:lastModifiedBy>
  <cp:revision>138</cp:revision>
  <dcterms:created xsi:type="dcterms:W3CDTF">2019-10-15T22:26:30Z</dcterms:created>
  <dcterms:modified xsi:type="dcterms:W3CDTF">2020-04-29T17:24:20Z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(3)qaYm9weckb99YJvZT8aNX5qOVm5MgN6/BSuuOore/czXLTXEzX4i9/CWXPiwsPt+c70iF8ft
E7ognel7Knp9g96RbCtZrrMDULKw1cXICfw4Km1qJuBAE3GGqk3bWp5cHzSbLQguMi02HPKU
sICnum/6P8jy6m+std/Uj3IsG26sD2WV7mWoe7+Y9V37gYoamtF6H2DXqfE8oQs5K1QyD9nn
HfG0mIHtmxBqMeffJ3</vt:lpwstr>
  </property>
  <property fmtid="{D5CDD505-2E9C-101B-9397-08002B2CF9AE}" pid="3" name="_2015_ms_pID_7253431">
    <vt:lpwstr>4jcckxsL/QvbPu9zgps2ruzN5pPxd6wtjtznINkKBQnHHgOGi9JYsg
xtwiU9oUdjbKo1qM2QdI/8EQjGTW4LLfvpWwl7+bhotLvnZAngcx3xaGGiArEvKZrYguDSDc
QB3IZEzwyCXiIXdRUdaTy7o0azHlr2jlfjMQMaUZ6BO/mi7QLo3o8KXoZR5ED9ixb7ub2FMx
JRRQ+tILzhsIrNk1OfdfZX5b/StPOOAbbW5R</vt:lpwstr>
  </property>
  <property fmtid="{D5CDD505-2E9C-101B-9397-08002B2CF9AE}" pid="4" name="_2015_ms_pID_7253432">
    <vt:lpwstr>zxBsIWWEkP6NzVTBrxWYdfc=</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1577106026</vt:lpwstr>
  </property>
</Properties>
</file>